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28"/>
  </p:notesMasterIdLst>
  <p:handoutMasterIdLst>
    <p:handoutMasterId r:id="rId29"/>
  </p:handoutMasterIdLst>
  <p:sldIdLst>
    <p:sldId id="315" r:id="rId2"/>
    <p:sldId id="257" r:id="rId3"/>
    <p:sldId id="283" r:id="rId4"/>
    <p:sldId id="292" r:id="rId5"/>
    <p:sldId id="278" r:id="rId6"/>
    <p:sldId id="279" r:id="rId7"/>
    <p:sldId id="291" r:id="rId8"/>
    <p:sldId id="318" r:id="rId9"/>
    <p:sldId id="317" r:id="rId10"/>
    <p:sldId id="271" r:id="rId11"/>
    <p:sldId id="314" r:id="rId12"/>
    <p:sldId id="272" r:id="rId13"/>
    <p:sldId id="258" r:id="rId14"/>
    <p:sldId id="260" r:id="rId15"/>
    <p:sldId id="273" r:id="rId16"/>
    <p:sldId id="274" r:id="rId17"/>
    <p:sldId id="265" r:id="rId18"/>
    <p:sldId id="288" r:id="rId19"/>
    <p:sldId id="289" r:id="rId20"/>
    <p:sldId id="285" r:id="rId21"/>
    <p:sldId id="281" r:id="rId22"/>
    <p:sldId id="282" r:id="rId23"/>
    <p:sldId id="316" r:id="rId24"/>
    <p:sldId id="276" r:id="rId25"/>
    <p:sldId id="287" r:id="rId26"/>
    <p:sldId id="270" r:id="rId27"/>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CBECFF"/>
    <a:srgbClr val="66CCFF"/>
    <a:srgbClr val="FFAA2D"/>
    <a:srgbClr val="4BACC6"/>
    <a:srgbClr val="FFCF37"/>
    <a:srgbClr val="FF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0" autoAdjust="0"/>
    <p:restoredTop sz="94664" autoAdjust="0"/>
  </p:normalViewPr>
  <p:slideViewPr>
    <p:cSldViewPr>
      <p:cViewPr varScale="1">
        <p:scale>
          <a:sx n="105" d="100"/>
          <a:sy n="105" d="100"/>
        </p:scale>
        <p:origin x="-1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3174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3174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3174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459039A0-E14D-49F0-89BF-E95140D10F64}" type="slidenum">
              <a:rPr lang="fr-FR"/>
              <a:pPr>
                <a:defRPr/>
              </a:pPr>
              <a:t>‹N°›</a:t>
            </a:fld>
            <a:endParaRPr lang="fr-FR" dirty="0"/>
          </a:p>
        </p:txBody>
      </p:sp>
    </p:spTree>
    <p:extLst>
      <p:ext uri="{BB962C8B-B14F-4D97-AF65-F5344CB8AC3E}">
        <p14:creationId xmlns:p14="http://schemas.microsoft.com/office/powerpoint/2010/main" val="122310367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5123"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27652"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79450" y="4718050"/>
            <a:ext cx="5438775"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5126"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5127"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4F4BEE87-1A73-42C9-B335-28A382F16603}" type="slidenum">
              <a:rPr lang="fr-FR"/>
              <a:pPr>
                <a:defRPr/>
              </a:pPr>
              <a:t>‹N°›</a:t>
            </a:fld>
            <a:endParaRPr lang="fr-FR" dirty="0"/>
          </a:p>
        </p:txBody>
      </p:sp>
    </p:spTree>
    <p:extLst>
      <p:ext uri="{BB962C8B-B14F-4D97-AF65-F5344CB8AC3E}">
        <p14:creationId xmlns:p14="http://schemas.microsoft.com/office/powerpoint/2010/main" val="182895109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840EBD-6CA1-4CC8-BD30-C9DE3926D15B}" type="slidenum">
              <a:rPr lang="fr-FR" smtClean="0"/>
              <a:pPr eaLnBrk="1" hangingPunct="1"/>
              <a:t>1</a:t>
            </a:fld>
            <a:endParaRPr lang="fr-FR"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fr-FR" smtClean="0"/>
          </a:p>
        </p:txBody>
      </p:sp>
      <p:sp>
        <p:nvSpPr>
          <p:cNvPr id="28677" name="Espace réservé du pied de page 1"/>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90BFEF-8B2E-4D66-8076-C6478EB0572F}" type="slidenum">
              <a:rPr lang="fr-FR" smtClean="0"/>
              <a:pPr eaLnBrk="1" hangingPunct="1"/>
              <a:t>2</a:t>
            </a:fld>
            <a:endParaRPr lang="fr-FR"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fr-FR" smtClean="0"/>
          </a:p>
        </p:txBody>
      </p:sp>
      <p:sp>
        <p:nvSpPr>
          <p:cNvPr id="29701" name="Espace réservé du pied de page 1"/>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E18F72-0488-4E3E-B125-265D3B4810F8}" type="slidenum">
              <a:rPr lang="fr-FR" smtClean="0"/>
              <a:pPr eaLnBrk="1" hangingPunct="1"/>
              <a:t>3</a:t>
            </a:fld>
            <a:endParaRPr lang="fr-FR"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fr-FR" smtClean="0"/>
          </a:p>
        </p:txBody>
      </p:sp>
      <p:sp>
        <p:nvSpPr>
          <p:cNvPr id="30725" name="Espace réservé du pied de page 1"/>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a:ln/>
        </p:spPr>
      </p:sp>
      <p:sp>
        <p:nvSpPr>
          <p:cNvPr id="31747" name="Espace réservé des commentaires 2"/>
          <p:cNvSpPr>
            <a:spLocks noGrp="1"/>
          </p:cNvSpPr>
          <p:nvPr>
            <p:ph type="body" idx="1"/>
          </p:nvPr>
        </p:nvSpPr>
        <p:spPr>
          <a:noFill/>
        </p:spPr>
        <p:txBody>
          <a:bodyPr/>
          <a:lstStyle/>
          <a:p>
            <a:endParaRPr lang="fr-BE" smtClean="0"/>
          </a:p>
        </p:txBody>
      </p:sp>
      <p:sp>
        <p:nvSpPr>
          <p:cNvPr id="31748" name="Espace réservé du numéro de diapositiv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6903AE9-FF66-4C24-81FD-E4A9F79B3BE4}" type="slidenum">
              <a:rPr lang="fr-FR" smtClean="0"/>
              <a:pPr eaLnBrk="1" hangingPunct="1"/>
              <a:t>4</a:t>
            </a:fld>
            <a:endParaRPr lang="fr-FR" smtClean="0"/>
          </a:p>
        </p:txBody>
      </p:sp>
      <p:sp>
        <p:nvSpPr>
          <p:cNvPr id="31749" name="Espace réservé du pied de page 4"/>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a:ln/>
        </p:spPr>
      </p:sp>
      <p:sp>
        <p:nvSpPr>
          <p:cNvPr id="32771" name="Espace réservé des commentaires 2"/>
          <p:cNvSpPr>
            <a:spLocks noGrp="1"/>
          </p:cNvSpPr>
          <p:nvPr>
            <p:ph type="body" idx="1"/>
          </p:nvPr>
        </p:nvSpPr>
        <p:spPr>
          <a:noFill/>
        </p:spPr>
        <p:txBody>
          <a:bodyPr/>
          <a:lstStyle/>
          <a:p>
            <a:endParaRPr lang="fr-BE" smtClean="0"/>
          </a:p>
        </p:txBody>
      </p:sp>
      <p:sp>
        <p:nvSpPr>
          <p:cNvPr id="32772" name="Espace réservé du pied de page 3"/>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
        <p:nvSpPr>
          <p:cNvPr id="32773" name="Espace réservé du numéro de diapositive 4"/>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47184C3-F318-4D51-B6AD-6C43528E4E41}" type="slidenum">
              <a:rPr lang="fr-FR" smtClean="0"/>
              <a:pPr eaLnBrk="1" hangingPunct="1"/>
              <a:t>5</a:t>
            </a:fld>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a:ln/>
        </p:spPr>
      </p:sp>
      <p:sp>
        <p:nvSpPr>
          <p:cNvPr id="33795" name="Espace réservé des commentaires 2"/>
          <p:cNvSpPr>
            <a:spLocks noGrp="1"/>
          </p:cNvSpPr>
          <p:nvPr>
            <p:ph type="body" idx="1"/>
          </p:nvPr>
        </p:nvSpPr>
        <p:spPr>
          <a:noFill/>
        </p:spPr>
        <p:txBody>
          <a:bodyPr/>
          <a:lstStyle/>
          <a:p>
            <a:endParaRPr lang="fr-BE" smtClean="0"/>
          </a:p>
        </p:txBody>
      </p:sp>
      <p:sp>
        <p:nvSpPr>
          <p:cNvPr id="33796" name="Espace réservé du pied de page 3"/>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
        <p:nvSpPr>
          <p:cNvPr id="33797" name="Espace réservé du numéro de diapositive 4"/>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0B38BB5-3BC6-4C0C-B85F-3DD37E8588A4}" type="slidenum">
              <a:rPr lang="fr-FR" smtClean="0"/>
              <a:pPr eaLnBrk="1" hangingPunct="1"/>
              <a:t>13</a:t>
            </a:fld>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7C3241-D1F2-4664-82F9-CE369A6AD902}" type="slidenum">
              <a:rPr lang="fr-FR" smtClean="0"/>
              <a:pPr eaLnBrk="1" hangingPunct="1"/>
              <a:t>20</a:t>
            </a:fld>
            <a:endParaRPr lang="fr-FR"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fr-FR" smtClean="0"/>
          </a:p>
        </p:txBody>
      </p:sp>
      <p:sp>
        <p:nvSpPr>
          <p:cNvPr id="34821" name="Espace réservé du pied de page 1"/>
          <p:cNvSpPr>
            <a:spLocks noGrp="1"/>
          </p:cNvSpPr>
          <p:nvPr>
            <p:ph type="ftr"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38F2C8D3-6865-4074-B891-A83E2C105FDD}" type="slidenum">
              <a:rPr lang="fr-FR"/>
              <a:pPr>
                <a:defRPr/>
              </a:pPr>
              <a:t>‹N°›</a:t>
            </a:fld>
            <a:endParaRPr lang="fr-FR" dirty="0"/>
          </a:p>
        </p:txBody>
      </p:sp>
    </p:spTree>
    <p:extLst>
      <p:ext uri="{BB962C8B-B14F-4D97-AF65-F5344CB8AC3E}">
        <p14:creationId xmlns:p14="http://schemas.microsoft.com/office/powerpoint/2010/main" val="107947303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60F9789D-85B5-41B5-943D-6B1179F0FECB}" type="slidenum">
              <a:rPr lang="fr-FR"/>
              <a:pPr>
                <a:defRPr/>
              </a:pPr>
              <a:t>‹N°›</a:t>
            </a:fld>
            <a:endParaRPr lang="fr-FR" dirty="0"/>
          </a:p>
        </p:txBody>
      </p:sp>
    </p:spTree>
    <p:extLst>
      <p:ext uri="{BB962C8B-B14F-4D97-AF65-F5344CB8AC3E}">
        <p14:creationId xmlns:p14="http://schemas.microsoft.com/office/powerpoint/2010/main" val="37802548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CC411E2F-9605-4618-A767-D7B34D4298F5}" type="slidenum">
              <a:rPr lang="fr-FR"/>
              <a:pPr>
                <a:defRPr/>
              </a:pPr>
              <a:t>‹N°›</a:t>
            </a:fld>
            <a:endParaRPr lang="fr-FR" dirty="0"/>
          </a:p>
        </p:txBody>
      </p:sp>
    </p:spTree>
    <p:extLst>
      <p:ext uri="{BB962C8B-B14F-4D97-AF65-F5344CB8AC3E}">
        <p14:creationId xmlns:p14="http://schemas.microsoft.com/office/powerpoint/2010/main" val="223184923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re et diagramme ou organigramm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Modifiez le style du titre</a:t>
            </a:r>
            <a:endParaRPr lang="fr-BE"/>
          </a:p>
        </p:txBody>
      </p:sp>
      <p:sp>
        <p:nvSpPr>
          <p:cNvPr id="3" name="Espace réservé du graphique SmartArt 2"/>
          <p:cNvSpPr>
            <a:spLocks noGrp="1"/>
          </p:cNvSpPr>
          <p:nvPr>
            <p:ph type="dgm" idx="1"/>
          </p:nvPr>
        </p:nvSpPr>
        <p:spPr>
          <a:xfrm>
            <a:off x="457200" y="1600200"/>
            <a:ext cx="8229600" cy="4525963"/>
          </a:xfrm>
        </p:spPr>
        <p:txBody>
          <a:bodyPr/>
          <a:lstStyle/>
          <a:p>
            <a:pPr lvl="0"/>
            <a:endParaRPr lang="fr-BE"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DD955787-BBF4-4B3D-8BD4-383A20B2F043}" type="slidenum">
              <a:rPr lang="fr-FR"/>
              <a:pPr>
                <a:defRPr/>
              </a:pPr>
              <a:t>‹N°›</a:t>
            </a:fld>
            <a:endParaRPr lang="fr-FR" dirty="0"/>
          </a:p>
        </p:txBody>
      </p:sp>
    </p:spTree>
    <p:extLst>
      <p:ext uri="{BB962C8B-B14F-4D97-AF65-F5344CB8AC3E}">
        <p14:creationId xmlns:p14="http://schemas.microsoft.com/office/powerpoint/2010/main" val="179205955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51F49956-17D5-4CF6-A589-F3813F2CF440}" type="slidenum">
              <a:rPr lang="fr-FR"/>
              <a:pPr>
                <a:defRPr/>
              </a:pPr>
              <a:t>‹N°›</a:t>
            </a:fld>
            <a:endParaRPr lang="fr-FR" dirty="0"/>
          </a:p>
        </p:txBody>
      </p:sp>
    </p:spTree>
    <p:extLst>
      <p:ext uri="{BB962C8B-B14F-4D97-AF65-F5344CB8AC3E}">
        <p14:creationId xmlns:p14="http://schemas.microsoft.com/office/powerpoint/2010/main" val="291912301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A13397FE-9609-4A17-97C2-CBE4965FC18C}" type="slidenum">
              <a:rPr lang="fr-FR"/>
              <a:pPr>
                <a:defRPr/>
              </a:pPr>
              <a:t>‹N°›</a:t>
            </a:fld>
            <a:endParaRPr lang="fr-FR" dirty="0"/>
          </a:p>
        </p:txBody>
      </p:sp>
    </p:spTree>
    <p:extLst>
      <p:ext uri="{BB962C8B-B14F-4D97-AF65-F5344CB8AC3E}">
        <p14:creationId xmlns:p14="http://schemas.microsoft.com/office/powerpoint/2010/main" val="101154508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E2222EA7-9DAF-4A68-804B-5749D08226E4}" type="slidenum">
              <a:rPr lang="fr-FR"/>
              <a:pPr>
                <a:defRPr/>
              </a:pPr>
              <a:t>‹N°›</a:t>
            </a:fld>
            <a:endParaRPr lang="fr-FR" dirty="0"/>
          </a:p>
        </p:txBody>
      </p:sp>
    </p:spTree>
    <p:extLst>
      <p:ext uri="{BB962C8B-B14F-4D97-AF65-F5344CB8AC3E}">
        <p14:creationId xmlns:p14="http://schemas.microsoft.com/office/powerpoint/2010/main" val="1191268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ACEAC112-3061-42F9-BA1E-0BEE0FF21F9F}" type="slidenum">
              <a:rPr lang="fr-FR"/>
              <a:pPr>
                <a:defRPr/>
              </a:pPr>
              <a:t>‹N°›</a:t>
            </a:fld>
            <a:endParaRPr lang="fr-FR" dirty="0"/>
          </a:p>
        </p:txBody>
      </p:sp>
    </p:spTree>
    <p:extLst>
      <p:ext uri="{BB962C8B-B14F-4D97-AF65-F5344CB8AC3E}">
        <p14:creationId xmlns:p14="http://schemas.microsoft.com/office/powerpoint/2010/main" val="224693105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956C0198-B00D-4883-A905-A7ECE5A9A073}" type="slidenum">
              <a:rPr lang="fr-FR"/>
              <a:pPr>
                <a:defRPr/>
              </a:pPr>
              <a:t>‹N°›</a:t>
            </a:fld>
            <a:endParaRPr lang="fr-FR" dirty="0"/>
          </a:p>
        </p:txBody>
      </p:sp>
    </p:spTree>
    <p:extLst>
      <p:ext uri="{BB962C8B-B14F-4D97-AF65-F5344CB8AC3E}">
        <p14:creationId xmlns:p14="http://schemas.microsoft.com/office/powerpoint/2010/main" val="28417317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EF822DFE-241B-4B2F-8289-D7D4F3B8D9BA}" type="slidenum">
              <a:rPr lang="fr-FR"/>
              <a:pPr>
                <a:defRPr/>
              </a:pPr>
              <a:t>‹N°›</a:t>
            </a:fld>
            <a:endParaRPr lang="fr-FR" dirty="0"/>
          </a:p>
        </p:txBody>
      </p:sp>
    </p:spTree>
    <p:extLst>
      <p:ext uri="{BB962C8B-B14F-4D97-AF65-F5344CB8AC3E}">
        <p14:creationId xmlns:p14="http://schemas.microsoft.com/office/powerpoint/2010/main" val="3303120022"/>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C1A50BB0-0454-452B-9E30-C5D780C08784}" type="slidenum">
              <a:rPr lang="fr-FR"/>
              <a:pPr>
                <a:defRPr/>
              </a:pPr>
              <a:t>‹N°›</a:t>
            </a:fld>
            <a:endParaRPr lang="fr-FR" dirty="0"/>
          </a:p>
        </p:txBody>
      </p:sp>
    </p:spTree>
    <p:extLst>
      <p:ext uri="{BB962C8B-B14F-4D97-AF65-F5344CB8AC3E}">
        <p14:creationId xmlns:p14="http://schemas.microsoft.com/office/powerpoint/2010/main" val="414813470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1C6F92A8-5155-4824-AEB1-8C8038EBE754}" type="slidenum">
              <a:rPr lang="fr-FR"/>
              <a:pPr>
                <a:defRPr/>
              </a:pPr>
              <a:t>‹N°›</a:t>
            </a:fld>
            <a:endParaRPr lang="fr-FR" dirty="0"/>
          </a:p>
        </p:txBody>
      </p:sp>
    </p:spTree>
    <p:extLst>
      <p:ext uri="{BB962C8B-B14F-4D97-AF65-F5344CB8AC3E}">
        <p14:creationId xmlns:p14="http://schemas.microsoft.com/office/powerpoint/2010/main" val="501560407"/>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2DB847C8-2DA2-42B7-A550-8776E4BFEFED}" type="slidenum">
              <a:rPr lang="fr-FR"/>
              <a:pPr>
                <a:defRPr/>
              </a:pPr>
              <a:t>‹N°›</a:t>
            </a:fld>
            <a:endParaRPr lang="fr-FR" dirty="0"/>
          </a:p>
        </p:txBody>
      </p:sp>
    </p:spTree>
    <p:extLst>
      <p:ext uri="{BB962C8B-B14F-4D97-AF65-F5344CB8AC3E}">
        <p14:creationId xmlns:p14="http://schemas.microsoft.com/office/powerpoint/2010/main" val="106463596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1582C8D4-6B84-48A5-84E7-362C33B132AF}"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slow">
    <p:push dir="u"/>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172.19.11.131:8080/portail" TargetMode="External"/><Relationship Id="rId2" Type="http://schemas.openxmlformats.org/officeDocument/2006/relationships/hyperlink" Target="http://www.e-partagebw.b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28615">
            <a:off x="971550" y="1301750"/>
            <a:ext cx="6705600" cy="38973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2" name="Text Box 6"/>
          <p:cNvSpPr txBox="1">
            <a:spLocks noChangeArrowheads="1"/>
          </p:cNvSpPr>
          <p:nvPr/>
        </p:nvSpPr>
        <p:spPr bwMode="auto">
          <a:xfrm rot="16200000">
            <a:off x="-2409824" y="2922587"/>
            <a:ext cx="60198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defRPr/>
            </a:pPr>
            <a:r>
              <a:rPr lang="fr-BE" sz="3600" b="1" dirty="0" smtClean="0">
                <a:solidFill>
                  <a:schemeClr val="bg2">
                    <a:lumMod val="40000"/>
                    <a:lumOff val="60000"/>
                  </a:schemeClr>
                </a:solidFill>
                <a:latin typeface="Trebuchet MS" pitchFamily="34" charset="0"/>
              </a:rPr>
              <a:t>Le Brabant wallon</a:t>
            </a:r>
          </a:p>
          <a:p>
            <a:pPr algn="r" eaLnBrk="1" hangingPunct="1">
              <a:spcBef>
                <a:spcPts val="0"/>
              </a:spcBef>
              <a:defRPr/>
            </a:pPr>
            <a:r>
              <a:rPr lang="fr-BE" sz="900" b="1" dirty="0" smtClean="0">
                <a:solidFill>
                  <a:schemeClr val="bg2">
                    <a:lumMod val="40000"/>
                    <a:lumOff val="60000"/>
                  </a:schemeClr>
                </a:solidFill>
                <a:latin typeface="Trebuchet MS" pitchFamily="34" charset="0"/>
              </a:rPr>
              <a:t>Service Ressources Humaines</a:t>
            </a:r>
            <a:endParaRPr lang="fr-FR" sz="900" b="1" dirty="0" smtClean="0">
              <a:solidFill>
                <a:schemeClr val="bg2">
                  <a:lumMod val="40000"/>
                  <a:lumOff val="60000"/>
                </a:schemeClr>
              </a:solidFill>
              <a:latin typeface="Trebuchet MS" pitchFamily="34" charset="0"/>
            </a:endParaRPr>
          </a:p>
        </p:txBody>
      </p:sp>
      <p:graphicFrame>
        <p:nvGraphicFramePr>
          <p:cNvPr id="2331" name="Group 283"/>
          <p:cNvGraphicFramePr>
            <a:graphicFrameLocks noGrp="1"/>
          </p:cNvGraphicFramePr>
          <p:nvPr/>
        </p:nvGraphicFramePr>
        <p:xfrm>
          <a:off x="3886200" y="4391025"/>
          <a:ext cx="4343400" cy="1554180"/>
        </p:xfrm>
        <a:graphic>
          <a:graphicData uri="http://schemas.openxmlformats.org/drawingml/2006/table">
            <a:tbl>
              <a:tblPr/>
              <a:tblGrid>
                <a:gridCol w="484188"/>
                <a:gridCol w="479425"/>
                <a:gridCol w="484187"/>
                <a:gridCol w="484188"/>
                <a:gridCol w="479425"/>
                <a:gridCol w="484187"/>
                <a:gridCol w="484188"/>
                <a:gridCol w="479425"/>
                <a:gridCol w="484187"/>
              </a:tblGrid>
              <a:tr h="5180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F</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O</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R</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M</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A</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T</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I</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O</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N</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cap="flat">
                      <a:noFill/>
                    </a:lnT>
                    <a:lnB w="9525" cap="flat" cmpd="sng" algn="ctr">
                      <a:solidFill>
                        <a:schemeClr val="bg1"/>
                      </a:solidFill>
                      <a:prstDash val="solid"/>
                      <a:round/>
                      <a:headEnd type="none" w="med" len="med"/>
                      <a:tailEnd type="none" w="med" len="med"/>
                    </a:lnB>
                    <a:lnTlToBr>
                      <a:noFill/>
                    </a:lnTlToBr>
                    <a:lnBlToTr>
                      <a:noFill/>
                    </a:lnBlToTr>
                    <a:solidFill>
                      <a:srgbClr val="F79646"/>
                    </a:solidFill>
                  </a:tcPr>
                </a:tc>
              </a:tr>
              <a:tr h="5180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r>
              <a:tr h="5180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L</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A</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C</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C</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U</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E</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I</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2800" b="1" i="0" u="none" strike="noStrike" cap="none" normalizeH="0" baseline="0" dirty="0" smtClean="0">
                          <a:ln>
                            <a:noFill/>
                          </a:ln>
                          <a:solidFill>
                            <a:schemeClr val="bg1"/>
                          </a:solidFill>
                          <a:effectLst/>
                          <a:latin typeface="Castellar" pitchFamily="18" charset="0"/>
                        </a:rPr>
                        <a:t>L</a:t>
                      </a:r>
                      <a:endParaRPr kumimoji="0" lang="fr-FR" sz="2800" b="1" i="0" u="none" strike="noStrike" cap="none" normalizeH="0" baseline="0" dirty="0" smtClean="0">
                        <a:ln>
                          <a:noFill/>
                        </a:ln>
                        <a:solidFill>
                          <a:schemeClr val="bg1"/>
                        </a:solidFill>
                        <a:effectLst/>
                        <a:latin typeface="Castellar" pitchFamily="18" charset="0"/>
                      </a:endParaRPr>
                    </a:p>
                  </a:txBody>
                  <a:tcPr marT="45670" marB="45670"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rgbClr val="F79646"/>
                    </a:solidFill>
                  </a:tcPr>
                </a:tc>
              </a:tr>
            </a:tbl>
          </a:graphicData>
        </a:graphic>
      </p:graphicFrame>
      <p:sp>
        <p:nvSpPr>
          <p:cNvPr id="2" name="Rectangle 1"/>
          <p:cNvSpPr/>
          <p:nvPr/>
        </p:nvSpPr>
        <p:spPr>
          <a:xfrm rot="20350974">
            <a:off x="5722409" y="4587752"/>
            <a:ext cx="704039" cy="1015663"/>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fr-BE" sz="6000" b="1" kern="10" spc="50" dirty="0">
                <a:ln w="11430"/>
                <a:solidFill>
                  <a:srgbClr val="3399FF"/>
                </a:solidFill>
                <a:effectLst>
                  <a:outerShdw blurRad="76200" dist="50800" dir="5400000" algn="tl" rotWithShape="0">
                    <a:srgbClr val="000000">
                      <a:alpha val="65000"/>
                    </a:srgbClr>
                  </a:outerShdw>
                </a:effectLst>
                <a:latin typeface="Arial Black"/>
              </a:rPr>
              <a:t>à</a:t>
            </a:r>
            <a:endParaRPr lang="fr-BE" sz="6000" b="1" spc="50" dirty="0">
              <a:ln w="11430"/>
              <a:solidFill>
                <a:srgbClr val="3399FF"/>
              </a:solidFill>
              <a:effectLst>
                <a:outerShdw blurRad="76200" dist="50800" dir="5400000" algn="tl" rotWithShape="0">
                  <a:srgbClr val="000000">
                    <a:alpha val="65000"/>
                  </a:srgbClr>
                </a:outerShdw>
              </a:effectLst>
            </a:endParaRPr>
          </a:p>
        </p:txBody>
      </p:sp>
      <p:pic>
        <p:nvPicPr>
          <p:cNvPr id="2093" name="Image 7" descr="Description : Description : Description : Description : Description : Description : Description : bw-signature-mai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0450" y="381000"/>
            <a:ext cx="14097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5"/>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063" y="3276600"/>
            <a:ext cx="2951162"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
        <p:nvSpPr>
          <p:cNvPr id="8196" name="AutoShape 3"/>
          <p:cNvSpPr>
            <a:spLocks noGrp="1" noChangeArrowheads="1"/>
          </p:cNvSpPr>
          <p:nvPr>
            <p:ph type="title"/>
          </p:nvPr>
        </p:nvSpPr>
        <p:spPr>
          <a:xfrm>
            <a:off x="609600" y="427038"/>
            <a:ext cx="7772400" cy="411162"/>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smtClean="0">
                <a:solidFill>
                  <a:schemeClr val="bg1"/>
                </a:solidFill>
                <a:effectLst>
                  <a:outerShdw blurRad="38100" dist="38100" dir="2700000" algn="tl">
                    <a:srgbClr val="000000">
                      <a:alpha val="43137"/>
                    </a:srgbClr>
                  </a:outerShdw>
                </a:effectLst>
              </a:rPr>
              <a:t>4. Premiers pas, premiers contacts                                                     </a:t>
            </a:r>
            <a:endParaRPr lang="fr-FR" sz="2000" b="1" dirty="0" smtClean="0">
              <a:solidFill>
                <a:schemeClr val="bg1"/>
              </a:solidFill>
              <a:effectLst>
                <a:outerShdw blurRad="38100" dist="38100" dir="2700000" algn="tl">
                  <a:srgbClr val="000000">
                    <a:alpha val="43137"/>
                  </a:srgbClr>
                </a:outerShdw>
              </a:effectLst>
            </a:endParaRPr>
          </a:p>
        </p:txBody>
      </p:sp>
      <p:sp>
        <p:nvSpPr>
          <p:cNvPr id="25636" name="Oval 36"/>
          <p:cNvSpPr>
            <a:spLocks noChangeArrowheads="1"/>
          </p:cNvSpPr>
          <p:nvPr/>
        </p:nvSpPr>
        <p:spPr bwMode="auto">
          <a:xfrm rot="496752">
            <a:off x="1743075" y="1674813"/>
            <a:ext cx="1846263" cy="685800"/>
          </a:xfrm>
          <a:prstGeom prst="cloud">
            <a:avLst/>
          </a:prstGeom>
          <a:solidFill>
            <a:schemeClr val="accent2">
              <a:lumMod val="20000"/>
              <a:lumOff val="80000"/>
            </a:schemeClr>
          </a:solidFill>
          <a:ln>
            <a:noFill/>
          </a:ln>
          <a:effectLst>
            <a:prstShdw prst="shdw17" dist="17961" dir="2700000">
              <a:srgbClr val="D3D3F1"/>
            </a:prstShdw>
          </a:effectLst>
          <a:extLst/>
        </p:spPr>
        <p:txBody>
          <a:bodyPr anchor="ctr" anchorCtr="1"/>
          <a:lstStyle/>
          <a:p>
            <a:pPr algn="ctr">
              <a:lnSpc>
                <a:spcPct val="50000"/>
              </a:lnSpc>
              <a:spcBef>
                <a:spcPct val="50000"/>
              </a:spcBef>
              <a:defRPr/>
            </a:pPr>
            <a:r>
              <a:rPr lang="fr-BE" sz="1000" b="1" dirty="0">
                <a:solidFill>
                  <a:srgbClr val="333399"/>
                </a:solidFill>
              </a:rPr>
              <a:t>Éventuelles</a:t>
            </a:r>
          </a:p>
          <a:p>
            <a:pPr algn="ctr">
              <a:lnSpc>
                <a:spcPct val="50000"/>
              </a:lnSpc>
              <a:spcBef>
                <a:spcPct val="50000"/>
              </a:spcBef>
              <a:defRPr/>
            </a:pPr>
            <a:r>
              <a:rPr lang="fr-BE" sz="1000" b="1" dirty="0">
                <a:solidFill>
                  <a:srgbClr val="333399"/>
                </a:solidFill>
              </a:rPr>
              <a:t>appréhensions</a:t>
            </a:r>
            <a:endParaRPr lang="fr-FR" sz="1000" b="1" dirty="0">
              <a:solidFill>
                <a:srgbClr val="333399"/>
              </a:solidFill>
            </a:endParaRPr>
          </a:p>
        </p:txBody>
      </p:sp>
      <p:sp>
        <p:nvSpPr>
          <p:cNvPr id="25638" name="Oval 38"/>
          <p:cNvSpPr>
            <a:spLocks noChangeArrowheads="1"/>
          </p:cNvSpPr>
          <p:nvPr/>
        </p:nvSpPr>
        <p:spPr bwMode="auto">
          <a:xfrm rot="21087671">
            <a:off x="6350" y="1822450"/>
            <a:ext cx="2017713" cy="609600"/>
          </a:xfrm>
          <a:prstGeom prst="cloudCallout">
            <a:avLst>
              <a:gd name="adj1" fmla="val 31192"/>
              <a:gd name="adj2" fmla="val 135683"/>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150000"/>
              </a:lnSpc>
              <a:spcBef>
                <a:spcPct val="50000"/>
              </a:spcBef>
              <a:defRPr/>
            </a:pPr>
            <a:r>
              <a:rPr lang="fr-BE" sz="1000" b="1" dirty="0">
                <a:solidFill>
                  <a:srgbClr val="333399"/>
                </a:solidFill>
              </a:rPr>
              <a:t>Questionnements </a:t>
            </a:r>
            <a:endParaRPr lang="fr-FR" sz="1000" b="1" dirty="0">
              <a:solidFill>
                <a:srgbClr val="333399"/>
              </a:solidFill>
            </a:endParaRPr>
          </a:p>
        </p:txBody>
      </p:sp>
      <p:sp>
        <p:nvSpPr>
          <p:cNvPr id="25641" name="Oval 41"/>
          <p:cNvSpPr>
            <a:spLocks noChangeArrowheads="1"/>
          </p:cNvSpPr>
          <p:nvPr/>
        </p:nvSpPr>
        <p:spPr bwMode="auto">
          <a:xfrm>
            <a:off x="615950" y="762000"/>
            <a:ext cx="1746250" cy="779463"/>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spcBef>
                <a:spcPct val="50000"/>
              </a:spcBef>
              <a:defRPr/>
            </a:pPr>
            <a:r>
              <a:rPr lang="fr-BE" sz="1000" b="1" dirty="0">
                <a:solidFill>
                  <a:srgbClr val="333399"/>
                </a:solidFill>
              </a:rPr>
              <a:t>Besoin d’informations </a:t>
            </a:r>
            <a:endParaRPr lang="fr-FR" sz="1000" b="1" dirty="0">
              <a:solidFill>
                <a:srgbClr val="333399"/>
              </a:solidFill>
            </a:endParaRPr>
          </a:p>
        </p:txBody>
      </p:sp>
      <p:sp>
        <p:nvSpPr>
          <p:cNvPr id="25658" name="Oval 58"/>
          <p:cNvSpPr>
            <a:spLocks noChangeArrowheads="1"/>
          </p:cNvSpPr>
          <p:nvPr/>
        </p:nvSpPr>
        <p:spPr bwMode="auto">
          <a:xfrm rot="20920114">
            <a:off x="1992313" y="930275"/>
            <a:ext cx="1371600" cy="838200"/>
          </a:xfrm>
          <a:prstGeom prst="cloudCallout">
            <a:avLst>
              <a:gd name="adj1" fmla="val 9212"/>
              <a:gd name="adj2" fmla="val 9562"/>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30000"/>
              </a:lnSpc>
              <a:spcBef>
                <a:spcPct val="50000"/>
              </a:spcBef>
              <a:defRPr/>
            </a:pPr>
            <a:r>
              <a:rPr lang="fr-BE" sz="1000" b="1" dirty="0">
                <a:solidFill>
                  <a:srgbClr val="333399"/>
                </a:solidFill>
              </a:rPr>
              <a:t>Besoin de </a:t>
            </a:r>
          </a:p>
          <a:p>
            <a:pPr algn="ctr">
              <a:lnSpc>
                <a:spcPct val="30000"/>
              </a:lnSpc>
              <a:spcBef>
                <a:spcPct val="50000"/>
              </a:spcBef>
              <a:defRPr/>
            </a:pPr>
            <a:r>
              <a:rPr lang="fr-BE" sz="1000" b="1" dirty="0">
                <a:solidFill>
                  <a:srgbClr val="333399"/>
                </a:solidFill>
              </a:rPr>
              <a:t>soutien</a:t>
            </a:r>
            <a:endParaRPr lang="fr-FR" sz="1000" b="1" dirty="0">
              <a:solidFill>
                <a:srgbClr val="333399"/>
              </a:solidFill>
            </a:endParaRPr>
          </a:p>
        </p:txBody>
      </p:sp>
      <p:sp>
        <p:nvSpPr>
          <p:cNvPr id="9225" name="Oval 68"/>
          <p:cNvSpPr>
            <a:spLocks noChangeArrowheads="1"/>
          </p:cNvSpPr>
          <p:nvPr/>
        </p:nvSpPr>
        <p:spPr bwMode="auto">
          <a:xfrm>
            <a:off x="76200" y="4267200"/>
            <a:ext cx="685800" cy="398462"/>
          </a:xfrm>
          <a:prstGeom prst="roundRect">
            <a:avLst>
              <a:gd name="adj" fmla="val 0"/>
            </a:avLst>
          </a:prstGeom>
          <a:ln/>
        </p:spPr>
        <p:style>
          <a:lnRef idx="0">
            <a:schemeClr val="accent1"/>
          </a:lnRef>
          <a:fillRef idx="3">
            <a:schemeClr val="accent1"/>
          </a:fillRef>
          <a:effectRef idx="3">
            <a:schemeClr val="accent1"/>
          </a:effectRef>
          <a:fontRef idx="minor">
            <a:schemeClr val="lt1"/>
          </a:fontRef>
        </p:style>
        <p:txBody>
          <a:bodyPr anchor="ctr" anchorCtr="1"/>
          <a:lstStyle/>
          <a:p>
            <a:pPr algn="ctr">
              <a:spcBef>
                <a:spcPct val="50000"/>
              </a:spcBef>
              <a:defRPr/>
            </a:pPr>
            <a:r>
              <a:rPr lang="fr-BE" sz="900" b="1" dirty="0">
                <a:solidFill>
                  <a:schemeClr val="tx1"/>
                </a:solidFill>
              </a:rPr>
              <a:t>Service</a:t>
            </a:r>
            <a:endParaRPr lang="fr-FR" sz="900" b="1" dirty="0">
              <a:solidFill>
                <a:schemeClr val="tx1"/>
              </a:solidFill>
            </a:endParaRPr>
          </a:p>
        </p:txBody>
      </p:sp>
      <p:sp>
        <p:nvSpPr>
          <p:cNvPr id="25671" name="Oval 71"/>
          <p:cNvSpPr>
            <a:spLocks noChangeArrowheads="1"/>
          </p:cNvSpPr>
          <p:nvPr/>
        </p:nvSpPr>
        <p:spPr bwMode="auto">
          <a:xfrm rot="21106365">
            <a:off x="128588" y="2701925"/>
            <a:ext cx="1611312" cy="857250"/>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spcBef>
                <a:spcPct val="50000"/>
              </a:spcBef>
              <a:defRPr/>
            </a:pPr>
            <a:r>
              <a:rPr lang="fr-BE" sz="1000" b="1" dirty="0">
                <a:solidFill>
                  <a:srgbClr val="333399"/>
                </a:solidFill>
              </a:rPr>
              <a:t>Besoin de comprendre </a:t>
            </a:r>
            <a:endParaRPr lang="fr-FR" sz="1000" b="1" dirty="0">
              <a:solidFill>
                <a:srgbClr val="333399"/>
              </a:solidFill>
            </a:endParaRPr>
          </a:p>
        </p:txBody>
      </p:sp>
      <p:sp>
        <p:nvSpPr>
          <p:cNvPr id="25672" name="Oval 72"/>
          <p:cNvSpPr>
            <a:spLocks noChangeArrowheads="1"/>
          </p:cNvSpPr>
          <p:nvPr/>
        </p:nvSpPr>
        <p:spPr bwMode="auto">
          <a:xfrm>
            <a:off x="152400" y="1295400"/>
            <a:ext cx="1670050" cy="742950"/>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30000"/>
              </a:lnSpc>
              <a:spcBef>
                <a:spcPct val="50000"/>
              </a:spcBef>
              <a:defRPr/>
            </a:pPr>
            <a:r>
              <a:rPr lang="fr-BE" sz="1000" b="1" dirty="0">
                <a:solidFill>
                  <a:srgbClr val="333399"/>
                </a:solidFill>
              </a:rPr>
              <a:t>Enthousiasme</a:t>
            </a:r>
            <a:endParaRPr lang="fr-FR" sz="1000" b="1" dirty="0">
              <a:solidFill>
                <a:srgbClr val="333399"/>
              </a:solidFill>
            </a:endParaRPr>
          </a:p>
        </p:txBody>
      </p:sp>
      <p:sp>
        <p:nvSpPr>
          <p:cNvPr id="25673" name="Oval 73"/>
          <p:cNvSpPr>
            <a:spLocks noChangeArrowheads="1"/>
          </p:cNvSpPr>
          <p:nvPr/>
        </p:nvSpPr>
        <p:spPr bwMode="auto">
          <a:xfrm>
            <a:off x="60325" y="3352800"/>
            <a:ext cx="1582738" cy="838200"/>
          </a:xfrm>
          <a:prstGeom prst="cloudCallout">
            <a:avLst>
              <a:gd name="adj1" fmla="val 47237"/>
              <a:gd name="adj2" fmla="val 78702"/>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90000"/>
              </a:lnSpc>
              <a:spcBef>
                <a:spcPct val="50000"/>
              </a:spcBef>
              <a:defRPr/>
            </a:pPr>
            <a:r>
              <a:rPr lang="fr-BE" sz="1000" b="1" dirty="0">
                <a:solidFill>
                  <a:srgbClr val="333399"/>
                </a:solidFill>
              </a:rPr>
              <a:t>Attentes particulières</a:t>
            </a:r>
            <a:endParaRPr lang="fr-FR" sz="1000" b="1" dirty="0">
              <a:solidFill>
                <a:srgbClr val="333399"/>
              </a:solidFill>
            </a:endParaRPr>
          </a:p>
        </p:txBody>
      </p:sp>
      <p:sp>
        <p:nvSpPr>
          <p:cNvPr id="25640" name="Oval 40"/>
          <p:cNvSpPr>
            <a:spLocks noChangeArrowheads="1"/>
          </p:cNvSpPr>
          <p:nvPr/>
        </p:nvSpPr>
        <p:spPr bwMode="auto">
          <a:xfrm>
            <a:off x="1185863" y="2133600"/>
            <a:ext cx="1404937" cy="762000"/>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50000"/>
              </a:lnSpc>
              <a:spcBef>
                <a:spcPct val="50000"/>
              </a:spcBef>
              <a:defRPr/>
            </a:pPr>
            <a:r>
              <a:rPr lang="fr-BE" sz="1000" b="1" dirty="0">
                <a:solidFill>
                  <a:srgbClr val="333399"/>
                </a:solidFill>
              </a:rPr>
              <a:t>Besoin de </a:t>
            </a:r>
          </a:p>
          <a:p>
            <a:pPr algn="ctr">
              <a:lnSpc>
                <a:spcPct val="50000"/>
              </a:lnSpc>
              <a:spcBef>
                <a:spcPct val="50000"/>
              </a:spcBef>
              <a:defRPr/>
            </a:pPr>
            <a:r>
              <a:rPr lang="fr-BE" sz="1000" b="1" dirty="0">
                <a:solidFill>
                  <a:srgbClr val="333399"/>
                </a:solidFill>
              </a:rPr>
              <a:t>sécurité</a:t>
            </a:r>
            <a:endParaRPr lang="fr-FR" sz="1000" b="1" dirty="0">
              <a:solidFill>
                <a:srgbClr val="333399"/>
              </a:solidFill>
            </a:endParaRPr>
          </a:p>
        </p:txBody>
      </p:sp>
      <p:sp>
        <p:nvSpPr>
          <p:cNvPr id="21" name="Oval 58"/>
          <p:cNvSpPr>
            <a:spLocks noChangeArrowheads="1"/>
          </p:cNvSpPr>
          <p:nvPr/>
        </p:nvSpPr>
        <p:spPr bwMode="auto">
          <a:xfrm rot="197506">
            <a:off x="166688" y="2401888"/>
            <a:ext cx="1371600" cy="531812"/>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30000"/>
              </a:lnSpc>
              <a:spcBef>
                <a:spcPct val="50000"/>
              </a:spcBef>
              <a:defRPr/>
            </a:pPr>
            <a:r>
              <a:rPr lang="fr-BE" sz="1000" b="1" dirty="0">
                <a:solidFill>
                  <a:srgbClr val="333399"/>
                </a:solidFill>
              </a:rPr>
              <a:t>Excitation</a:t>
            </a:r>
          </a:p>
        </p:txBody>
      </p:sp>
      <p:sp>
        <p:nvSpPr>
          <p:cNvPr id="10256"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0AD3421-EBCE-4213-98B0-FBF6A53423B0}" type="slidenum">
              <a:rPr lang="fr-FR" smtClean="0"/>
              <a:pPr eaLnBrk="1" hangingPunct="1"/>
              <a:t>10</a:t>
            </a:fld>
            <a:endParaRPr lang="fr-FR" smtClean="0"/>
          </a:p>
        </p:txBody>
      </p:sp>
      <p:pic>
        <p:nvPicPr>
          <p:cNvPr id="9239" name="Picture 23"/>
          <p:cNvPicPr>
            <a:picLocks noChangeAspect="1" noChangeArrowheads="1"/>
          </p:cNvPicPr>
          <p:nvPr/>
        </p:nvPicPr>
        <p:blipFill>
          <a:blip r:embed="rId3"/>
          <a:srcRect/>
          <a:stretch>
            <a:fillRect/>
          </a:stretch>
        </p:blipFill>
        <p:spPr bwMode="auto">
          <a:xfrm>
            <a:off x="3944938" y="1103313"/>
            <a:ext cx="2295525" cy="2552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40" name="Picture 24"/>
          <p:cNvPicPr>
            <a:picLocks noChangeAspect="1" noChangeArrowheads="1"/>
          </p:cNvPicPr>
          <p:nvPr/>
        </p:nvPicPr>
        <p:blipFill>
          <a:blip r:embed="rId4"/>
          <a:srcRect/>
          <a:stretch>
            <a:fillRect/>
          </a:stretch>
        </p:blipFill>
        <p:spPr bwMode="auto">
          <a:xfrm>
            <a:off x="6553200" y="1085850"/>
            <a:ext cx="2295525" cy="2552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41" name="Picture 25"/>
          <p:cNvPicPr>
            <a:picLocks noChangeAspect="1" noChangeArrowheads="1"/>
          </p:cNvPicPr>
          <p:nvPr/>
        </p:nvPicPr>
        <p:blipFill>
          <a:blip r:embed="rId5"/>
          <a:srcRect/>
          <a:stretch>
            <a:fillRect/>
          </a:stretch>
        </p:blipFill>
        <p:spPr bwMode="auto">
          <a:xfrm>
            <a:off x="3944938" y="3865563"/>
            <a:ext cx="2276475" cy="2562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42" name="Picture 26"/>
          <p:cNvPicPr>
            <a:picLocks noChangeAspect="1" noChangeArrowheads="1"/>
          </p:cNvPicPr>
          <p:nvPr/>
        </p:nvPicPr>
        <p:blipFill>
          <a:blip r:embed="rId6"/>
          <a:srcRect/>
          <a:stretch>
            <a:fillRect/>
          </a:stretch>
        </p:blipFill>
        <p:spPr bwMode="auto">
          <a:xfrm>
            <a:off x="6477000" y="3822700"/>
            <a:ext cx="2324100" cy="2552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4724400" y="1066800"/>
            <a:ext cx="1516063" cy="887413"/>
          </a:xfrm>
          <a:prstGeom prst="wedgeRectCallout">
            <a:avLst>
              <a:gd name="adj1" fmla="val 21417"/>
              <a:gd name="adj2" fmla="val 27997"/>
            </a:avLst>
          </a:prstGeom>
          <a:solidFill>
            <a:srgbClr val="C00000"/>
          </a:solidFill>
        </p:spPr>
        <p:txBody>
          <a:bodyPr/>
          <a:lstStyle/>
          <a:p>
            <a:pPr algn="r">
              <a:defRPr/>
            </a:pPr>
            <a:r>
              <a:rPr lang="ml-IN" sz="900" b="1" dirty="0">
                <a:solidFill>
                  <a:schemeClr val="bg1"/>
                </a:solidFill>
                <a:effectLst>
                  <a:outerShdw blurRad="38100" dist="38100" dir="2700000" algn="tl">
                    <a:srgbClr val="000000">
                      <a:alpha val="43137"/>
                    </a:srgbClr>
                  </a:outerShdw>
                </a:effectLst>
                <a:latin typeface="Arial Narrow" pitchFamily="34" charset="0"/>
              </a:rPr>
              <a:t>നിങ്ങൾ വികേന്ദ്രീകൃത സ്ഥാപനങ്ങൾക്കും ഇപ്പോഴത്തെ സ്ഥിതിഗതികൾ എന്തു തോന്നുന്നു</a:t>
            </a:r>
            <a:endParaRPr lang="fr-BE" sz="900" b="1" dirty="0">
              <a:solidFill>
                <a:schemeClr val="bg1"/>
              </a:solidFill>
              <a:effectLst>
                <a:outerShdw blurRad="38100" dist="38100" dir="2700000" algn="tl">
                  <a:srgbClr val="000000">
                    <a:alpha val="43137"/>
                  </a:srgbClr>
                </a:outerShdw>
              </a:effectLst>
              <a:latin typeface="Arial Narrow" pitchFamily="34" charset="0"/>
            </a:endParaRPr>
          </a:p>
        </p:txBody>
      </p:sp>
      <p:sp>
        <p:nvSpPr>
          <p:cNvPr id="31" name="ZoneTexte 30"/>
          <p:cNvSpPr txBox="1"/>
          <p:nvPr/>
        </p:nvSpPr>
        <p:spPr>
          <a:xfrm>
            <a:off x="7010400" y="1066800"/>
            <a:ext cx="1838325" cy="800100"/>
          </a:xfrm>
          <a:prstGeom prst="wedgeRectCallout">
            <a:avLst>
              <a:gd name="adj1" fmla="val -29543"/>
              <a:gd name="adj2" fmla="val 27712"/>
            </a:avLst>
          </a:prstGeom>
          <a:solidFill>
            <a:srgbClr val="C00000"/>
          </a:solidFill>
        </p:spPr>
        <p:txBody>
          <a:bodyPr/>
          <a:lstStyle/>
          <a:p>
            <a:pPr algn="r">
              <a:defRPr/>
            </a:pPr>
            <a:endParaRPr lang="fr-BE" sz="1000" b="1" dirty="0" smtClean="0">
              <a:solidFill>
                <a:schemeClr val="bg1"/>
              </a:solidFill>
              <a:effectLst>
                <a:outerShdw blurRad="38100" dist="38100" dir="2700000" algn="tl">
                  <a:srgbClr val="000000">
                    <a:alpha val="43137"/>
                  </a:srgbClr>
                </a:outerShdw>
              </a:effectLst>
            </a:endParaRPr>
          </a:p>
          <a:p>
            <a:pPr algn="r">
              <a:defRPr/>
            </a:pPr>
            <a:r>
              <a:rPr lang="ru-RU" sz="1000" b="1" dirty="0" smtClean="0">
                <a:solidFill>
                  <a:schemeClr val="bg1"/>
                </a:solidFill>
                <a:effectLst>
                  <a:outerShdw blurRad="38100" dist="38100" dir="2700000" algn="tl">
                    <a:srgbClr val="000000">
                      <a:alpha val="43137"/>
                    </a:srgbClr>
                  </a:outerShdw>
                </a:effectLst>
              </a:rPr>
              <a:t>Раад </a:t>
            </a:r>
            <a:r>
              <a:rPr lang="ru-RU" sz="1000" b="1" dirty="0">
                <a:solidFill>
                  <a:schemeClr val="bg1"/>
                </a:solidFill>
                <a:effectLst>
                  <a:outerShdw blurRad="38100" dist="38100" dir="2700000" algn="tl">
                    <a:srgbClr val="000000">
                      <a:alpha val="43137"/>
                    </a:srgbClr>
                  </a:outerShdw>
                </a:effectLst>
              </a:rPr>
              <a:t>Был Комитет встретился </a:t>
            </a:r>
            <a:r>
              <a:rPr lang="ru-RU" sz="1000" b="1" dirty="0" smtClean="0">
                <a:solidFill>
                  <a:schemeClr val="bg1"/>
                </a:solidFill>
                <a:effectLst>
                  <a:outerShdw blurRad="38100" dist="38100" dir="2700000" algn="tl">
                    <a:srgbClr val="000000">
                      <a:alpha val="43137"/>
                    </a:srgbClr>
                  </a:outerShdw>
                </a:effectLst>
              </a:rPr>
              <a:t>ван </a:t>
            </a:r>
            <a:r>
              <a:rPr lang="ru-RU" sz="1000" b="1" dirty="0">
                <a:solidFill>
                  <a:schemeClr val="bg1"/>
                </a:solidFill>
                <a:effectLst>
                  <a:outerShdw blurRad="38100" dist="38100" dir="2700000" algn="tl">
                    <a:srgbClr val="000000">
                      <a:alpha val="43137"/>
                    </a:srgbClr>
                  </a:outerShdw>
                </a:effectLst>
              </a:rPr>
              <a:t>де Раад Был провинции ван </a:t>
            </a:r>
            <a:endParaRPr lang="fr-BE" sz="1000" b="1" dirty="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endParaRPr>
          </a:p>
        </p:txBody>
      </p:sp>
      <p:sp>
        <p:nvSpPr>
          <p:cNvPr id="30" name="ZoneTexte 29"/>
          <p:cNvSpPr txBox="1"/>
          <p:nvPr/>
        </p:nvSpPr>
        <p:spPr>
          <a:xfrm>
            <a:off x="6553200" y="1066800"/>
            <a:ext cx="838200" cy="230832"/>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fr-BE" sz="900" b="1" dirty="0"/>
              <a:t>Semaine 2</a:t>
            </a:r>
          </a:p>
        </p:txBody>
      </p:sp>
      <p:sp>
        <p:nvSpPr>
          <p:cNvPr id="7" name="ZoneTexte 6"/>
          <p:cNvSpPr txBox="1"/>
          <p:nvPr/>
        </p:nvSpPr>
        <p:spPr>
          <a:xfrm>
            <a:off x="3966130" y="1066800"/>
            <a:ext cx="834470" cy="230832"/>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fr-BE" sz="900" b="1" dirty="0"/>
              <a:t>Jour 1</a:t>
            </a:r>
          </a:p>
        </p:txBody>
      </p:sp>
      <p:sp>
        <p:nvSpPr>
          <p:cNvPr id="32" name="ZoneTexte 31"/>
          <p:cNvSpPr txBox="1"/>
          <p:nvPr/>
        </p:nvSpPr>
        <p:spPr>
          <a:xfrm>
            <a:off x="7620000" y="1866900"/>
            <a:ext cx="1228725" cy="361950"/>
          </a:xfrm>
          <a:prstGeom prst="wedgeRectCallout">
            <a:avLst>
              <a:gd name="adj1" fmla="val -36282"/>
              <a:gd name="adj2" fmla="val 7822"/>
            </a:avLst>
          </a:prstGeom>
          <a:solidFill>
            <a:schemeClr val="bg1"/>
          </a:solidFill>
        </p:spPr>
        <p:txBody>
          <a:bodyPr/>
          <a:lstStyle/>
          <a:p>
            <a:pPr algn="ctr">
              <a:defRPr/>
            </a:pPr>
            <a:r>
              <a:rPr lang="ru-RU" sz="1050" b="1" dirty="0">
                <a:solidFill>
                  <a:srgbClr val="C00000"/>
                </a:solidFill>
              </a:rPr>
              <a:t>На самом деле , я разделяю </a:t>
            </a:r>
            <a:r>
              <a:rPr lang="fr-BE" sz="1050" b="1" dirty="0">
                <a:solidFill>
                  <a:srgbClr val="C00000"/>
                </a:solidFill>
              </a:rPr>
              <a:t>.</a:t>
            </a:r>
            <a:r>
              <a:rPr lang="ru-RU" sz="1050" b="1" dirty="0">
                <a:solidFill>
                  <a:srgbClr val="C00000"/>
                </a:solidFill>
              </a:rPr>
              <a:t>..</a:t>
            </a:r>
            <a:endParaRPr lang="fr-BE" sz="1050" b="1" dirty="0">
              <a:solidFill>
                <a:srgbClr val="C00000"/>
              </a:solidFill>
              <a:effectLst>
                <a:outerShdw blurRad="38100" dist="38100" dir="2700000" algn="tl">
                  <a:srgbClr val="000000">
                    <a:alpha val="43137"/>
                  </a:srgbClr>
                </a:outerShdw>
              </a:effectLst>
              <a:latin typeface="Arial Narrow" pitchFamily="34" charset="0"/>
            </a:endParaRPr>
          </a:p>
        </p:txBody>
      </p:sp>
      <p:sp>
        <p:nvSpPr>
          <p:cNvPr id="34" name="ZoneTexte 33"/>
          <p:cNvSpPr txBox="1"/>
          <p:nvPr/>
        </p:nvSpPr>
        <p:spPr>
          <a:xfrm>
            <a:off x="3944197" y="3866152"/>
            <a:ext cx="1537865" cy="230832"/>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fr-BE" sz="900" b="1" dirty="0" err="1"/>
              <a:t>Qlqs</a:t>
            </a:r>
            <a:r>
              <a:rPr lang="fr-BE" sz="900" b="1" dirty="0"/>
              <a:t> semaines après</a:t>
            </a:r>
          </a:p>
        </p:txBody>
      </p:sp>
      <p:sp>
        <p:nvSpPr>
          <p:cNvPr id="36" name="ZoneTexte 35"/>
          <p:cNvSpPr txBox="1"/>
          <p:nvPr/>
        </p:nvSpPr>
        <p:spPr>
          <a:xfrm>
            <a:off x="3952875" y="4114800"/>
            <a:ext cx="1838325" cy="609600"/>
          </a:xfrm>
          <a:prstGeom prst="wedgeRectCallout">
            <a:avLst>
              <a:gd name="adj1" fmla="val -20106"/>
              <a:gd name="adj2" fmla="val -17265"/>
            </a:avLst>
          </a:prstGeom>
          <a:solidFill>
            <a:srgbClr val="C00000"/>
          </a:solidFill>
        </p:spPr>
        <p:txBody>
          <a:bodyPr/>
          <a:lstStyle/>
          <a:p>
            <a:pPr algn="ctr">
              <a:defRPr/>
            </a:pPr>
            <a:r>
              <a:rPr lang="fr-BE" sz="1000" b="1" dirty="0">
                <a:solidFill>
                  <a:schemeClr val="bg1"/>
                </a:solidFill>
                <a:effectLst>
                  <a:outerShdw blurRad="38100" dist="38100" dir="2700000" algn="tl">
                    <a:srgbClr val="000000">
                      <a:alpha val="43137"/>
                    </a:srgbClr>
                  </a:outerShdw>
                </a:effectLst>
              </a:rPr>
              <a:t>C’était top cool le </a:t>
            </a:r>
            <a:r>
              <a:rPr lang="fr-BE" sz="1000" b="1" dirty="0" err="1">
                <a:solidFill>
                  <a:schemeClr val="bg1"/>
                </a:solidFill>
                <a:effectLst>
                  <a:outerShdw blurRad="38100" dist="38100" dir="2700000" algn="tl">
                    <a:srgbClr val="000000">
                      <a:alpha val="43137"/>
                    </a:srgbClr>
                  </a:outerShdw>
                </a:effectLst>
              </a:rPr>
              <a:t>débrief</a:t>
            </a:r>
            <a:r>
              <a:rPr lang="fr-BE" sz="1000" b="1" dirty="0">
                <a:solidFill>
                  <a:schemeClr val="bg1"/>
                </a:solidFill>
                <a:effectLst>
                  <a:outerShdw blurRad="38100" dist="38100" dir="2700000" algn="tl">
                    <a:srgbClr val="000000">
                      <a:alpha val="43137"/>
                    </a:srgbClr>
                  </a:outerShdw>
                </a:effectLst>
              </a:rPr>
              <a:t> de la DA sur le COBW          2014-2018</a:t>
            </a:r>
            <a:endParaRPr lang="fr-BE" sz="1000" b="1" dirty="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endParaRPr>
          </a:p>
        </p:txBody>
      </p:sp>
      <p:sp>
        <p:nvSpPr>
          <p:cNvPr id="37" name="ZoneTexte 36"/>
          <p:cNvSpPr txBox="1"/>
          <p:nvPr/>
        </p:nvSpPr>
        <p:spPr>
          <a:xfrm>
            <a:off x="7239000" y="3989388"/>
            <a:ext cx="1377950" cy="582612"/>
          </a:xfrm>
          <a:prstGeom prst="wedgeRectCallout">
            <a:avLst>
              <a:gd name="adj1" fmla="val -23635"/>
              <a:gd name="adj2" fmla="val 17939"/>
            </a:avLst>
          </a:prstGeom>
          <a:solidFill>
            <a:srgbClr val="C00000"/>
          </a:solidFill>
        </p:spPr>
        <p:txBody>
          <a:bodyPr/>
          <a:lstStyle/>
          <a:p>
            <a:pPr algn="r">
              <a:defRPr/>
            </a:pPr>
            <a:r>
              <a:rPr lang="fr-BE" sz="1000" b="1" dirty="0" err="1">
                <a:solidFill>
                  <a:schemeClr val="bg1"/>
                </a:solidFill>
              </a:rPr>
              <a:t>Ooh</a:t>
            </a:r>
            <a:r>
              <a:rPr lang="fr-BE" sz="1000" b="1" dirty="0">
                <a:solidFill>
                  <a:schemeClr val="bg1"/>
                </a:solidFill>
              </a:rPr>
              <a:t>! T’as vu le nouveau? Il a l’air perdu…. </a:t>
            </a:r>
            <a:endParaRPr lang="fr-BE" sz="1000" b="1" dirty="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endParaRPr>
          </a:p>
        </p:txBody>
      </p:sp>
      <p:sp>
        <p:nvSpPr>
          <p:cNvPr id="35" name="ZoneTexte 34"/>
          <p:cNvSpPr txBox="1"/>
          <p:nvPr/>
        </p:nvSpPr>
        <p:spPr>
          <a:xfrm>
            <a:off x="6477000" y="3810000"/>
            <a:ext cx="1313603" cy="230832"/>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fr-BE" sz="900" b="1" dirty="0" err="1"/>
              <a:t>Qlqs</a:t>
            </a:r>
            <a:r>
              <a:rPr lang="fr-BE" sz="900" b="1" dirty="0"/>
              <a:t> mois après</a:t>
            </a:r>
          </a:p>
        </p:txBody>
      </p:sp>
      <p:sp>
        <p:nvSpPr>
          <p:cNvPr id="38" name="ZoneTexte 37"/>
          <p:cNvSpPr txBox="1"/>
          <p:nvPr/>
        </p:nvSpPr>
        <p:spPr>
          <a:xfrm>
            <a:off x="7239000" y="5543550"/>
            <a:ext cx="536575" cy="476250"/>
          </a:xfrm>
          <a:prstGeom prst="wedgeRectCallout">
            <a:avLst>
              <a:gd name="adj1" fmla="val -4261"/>
              <a:gd name="adj2" fmla="val -10209"/>
            </a:avLst>
          </a:prstGeom>
          <a:solidFill>
            <a:schemeClr val="bg1"/>
          </a:solidFill>
        </p:spPr>
        <p:txBody>
          <a:bodyPr/>
          <a:lstStyle/>
          <a:p>
            <a:pPr algn="ctr">
              <a:defRPr/>
            </a:pPr>
            <a:r>
              <a:rPr lang="fr-BE" sz="900" b="1" dirty="0">
                <a:solidFill>
                  <a:srgbClr val="C00000"/>
                </a:solidFill>
                <a:effectLst>
                  <a:outerShdw blurRad="38100" dist="38100" dir="2700000" algn="tl">
                    <a:srgbClr val="000000">
                      <a:alpha val="43137"/>
                    </a:srgbClr>
                  </a:outerShdw>
                </a:effectLst>
                <a:sym typeface="Wingdings"/>
              </a:rPr>
              <a:t>  !? </a:t>
            </a:r>
            <a:endParaRPr lang="fr-BE" sz="900" b="1" dirty="0">
              <a:solidFill>
                <a:srgbClr val="C00000"/>
              </a:solidFill>
              <a:effectLst>
                <a:outerShdw blurRad="38100" dist="38100" dir="2700000" algn="tl">
                  <a:srgbClr val="000000">
                    <a:alpha val="43137"/>
                  </a:srgbClr>
                </a:outerShdw>
              </a:effectLst>
            </a:endParaRPr>
          </a:p>
        </p:txBody>
      </p:sp>
      <p:sp>
        <p:nvSpPr>
          <p:cNvPr id="39" name="ZoneTexte 38"/>
          <p:cNvSpPr txBox="1"/>
          <p:nvPr/>
        </p:nvSpPr>
        <p:spPr>
          <a:xfrm>
            <a:off x="4648200" y="5867400"/>
            <a:ext cx="1600200" cy="560388"/>
          </a:xfrm>
          <a:prstGeom prst="wedgeRectCallout">
            <a:avLst>
              <a:gd name="adj1" fmla="val 2881"/>
              <a:gd name="adj2" fmla="val -30460"/>
            </a:avLst>
          </a:prstGeom>
          <a:solidFill>
            <a:srgbClr val="C00000"/>
          </a:solidFill>
        </p:spPr>
        <p:txBody>
          <a:bodyPr/>
          <a:lstStyle/>
          <a:p>
            <a:pPr>
              <a:spcBef>
                <a:spcPts val="0"/>
              </a:spcBef>
              <a:defRPr/>
            </a:pPr>
            <a:r>
              <a:rPr lang="fr-BE" sz="1050" b="1" dirty="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rPr>
              <a:t>J’ai kiffé. J’attends les </a:t>
            </a:r>
            <a:r>
              <a:rPr lang="fr-BE" sz="1050" b="1" dirty="0" smtClean="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rPr>
              <a:t>deadlines </a:t>
            </a:r>
            <a:r>
              <a:rPr lang="fr-BE" sz="1050" b="1" dirty="0">
                <a:solidFill>
                  <a:schemeClr val="bg1"/>
                </a:solidFill>
                <a:effectLst>
                  <a:outerShdw blurRad="38100" dist="38100" dir="2700000" algn="tl">
                    <a:srgbClr val="000000">
                      <a:alpha val="43137"/>
                    </a:srgbClr>
                  </a:outerShdw>
                </a:effectLst>
                <a:latin typeface="Arial Narrow" pitchFamily="34" charset="0"/>
                <a:ea typeface="Arial Unicode MS" pitchFamily="34" charset="-128"/>
                <a:cs typeface="Arial Unicode MS" pitchFamily="34" charset="-128"/>
              </a:rPr>
              <a:t>pour prioriser mes projets.</a:t>
            </a:r>
          </a:p>
        </p:txBody>
      </p:sp>
      <p:sp>
        <p:nvSpPr>
          <p:cNvPr id="25639" name="Oval 39"/>
          <p:cNvSpPr>
            <a:spLocks noChangeArrowheads="1"/>
          </p:cNvSpPr>
          <p:nvPr/>
        </p:nvSpPr>
        <p:spPr bwMode="auto">
          <a:xfrm rot="990696">
            <a:off x="1301750" y="2973388"/>
            <a:ext cx="1744663" cy="838200"/>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50000"/>
              </a:lnSpc>
              <a:spcBef>
                <a:spcPct val="50000"/>
              </a:spcBef>
              <a:defRPr/>
            </a:pPr>
            <a:r>
              <a:rPr lang="fr-BE" sz="1000" b="1" dirty="0">
                <a:solidFill>
                  <a:srgbClr val="333399"/>
                </a:solidFill>
              </a:rPr>
              <a:t>Besoin</a:t>
            </a:r>
          </a:p>
          <a:p>
            <a:pPr algn="ctr">
              <a:lnSpc>
                <a:spcPct val="50000"/>
              </a:lnSpc>
              <a:spcBef>
                <a:spcPct val="50000"/>
              </a:spcBef>
              <a:defRPr/>
            </a:pPr>
            <a:r>
              <a:rPr lang="fr-BE" sz="1000" b="1" dirty="0">
                <a:solidFill>
                  <a:srgbClr val="333399"/>
                </a:solidFill>
              </a:rPr>
              <a:t>d’appartenance</a:t>
            </a:r>
            <a:endParaRPr lang="fr-FR" sz="1000" b="1" dirty="0">
              <a:solidFill>
                <a:srgbClr val="333399"/>
              </a:solidFill>
            </a:endParaRPr>
          </a:p>
        </p:txBody>
      </p:sp>
      <p:sp>
        <p:nvSpPr>
          <p:cNvPr id="25635" name="Oval 35"/>
          <p:cNvSpPr>
            <a:spLocks noChangeArrowheads="1"/>
          </p:cNvSpPr>
          <p:nvPr/>
        </p:nvSpPr>
        <p:spPr bwMode="auto">
          <a:xfrm rot="949700">
            <a:off x="2111375" y="2613025"/>
            <a:ext cx="1031875" cy="533400"/>
          </a:xfrm>
          <a:prstGeom prst="cloud">
            <a:avLst/>
          </a:prstGeom>
          <a:solidFill>
            <a:schemeClr val="accent2">
              <a:lumMod val="20000"/>
              <a:lumOff val="80000"/>
            </a:schemeClr>
          </a:solidFill>
          <a:ln>
            <a:solidFill>
              <a:schemeClr val="bg1"/>
            </a:solidFill>
          </a:ln>
          <a:effectLst>
            <a:prstShdw prst="shdw17" dist="17961" dir="2700000">
              <a:srgbClr val="D3D3F1"/>
            </a:prstShdw>
          </a:effectLst>
          <a:extLst/>
        </p:spPr>
        <p:txBody>
          <a:bodyPr anchor="ctr" anchorCtr="1"/>
          <a:lstStyle/>
          <a:p>
            <a:pPr algn="ctr">
              <a:lnSpc>
                <a:spcPct val="150000"/>
              </a:lnSpc>
              <a:spcBef>
                <a:spcPct val="50000"/>
              </a:spcBef>
              <a:defRPr/>
            </a:pPr>
            <a:r>
              <a:rPr lang="fr-BE" sz="1000" b="1" dirty="0">
                <a:solidFill>
                  <a:srgbClr val="333399"/>
                </a:solidFill>
              </a:rPr>
              <a:t>Doutes</a:t>
            </a:r>
            <a:endParaRPr lang="fr-FR" sz="1000" b="1" dirty="0">
              <a:solidFill>
                <a:srgbClr val="333399"/>
              </a:solidFill>
            </a:endParaRPr>
          </a:p>
        </p:txBody>
      </p:sp>
      <p:sp>
        <p:nvSpPr>
          <p:cNvPr id="4" name="Rectangle 3"/>
          <p:cNvSpPr/>
          <p:nvPr/>
        </p:nvSpPr>
        <p:spPr>
          <a:xfrm>
            <a:off x="1285233" y="4267200"/>
            <a:ext cx="936475" cy="1835070"/>
          </a:xfrm>
          <a:prstGeom prst="rect">
            <a:avLst/>
          </a:prstGeom>
          <a:noFill/>
        </p:spPr>
        <p:txBody>
          <a:bodyPr wrap="none">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fr-FR" sz="11000" b="1" spc="50" dirty="0">
                <a:ln w="11430">
                  <a:solidFill>
                    <a:srgbClr val="C00000"/>
                  </a:solidFill>
                </a:ln>
                <a:solidFill>
                  <a:srgbClr val="9966FF"/>
                </a:solidFill>
                <a:effectLst>
                  <a:glow rad="63500">
                    <a:schemeClr val="accent6">
                      <a:satMod val="175000"/>
                      <a:alpha val="40000"/>
                    </a:schemeClr>
                  </a:glow>
                  <a:outerShdw blurRad="76200" dist="50800" dir="5400000" algn="tl" rotWithShape="0">
                    <a:srgbClr val="000000">
                      <a:alpha val="65000"/>
                    </a:srgbClr>
                  </a:outerShdw>
                </a:effectLst>
              </a:rPr>
              <a:t>?</a:t>
            </a:r>
          </a:p>
        </p:txBody>
      </p:sp>
      <p:sp>
        <p:nvSpPr>
          <p:cNvPr id="40" name="ZoneTexte 39"/>
          <p:cNvSpPr txBox="1"/>
          <p:nvPr/>
        </p:nvSpPr>
        <p:spPr>
          <a:xfrm>
            <a:off x="3995738" y="1527175"/>
            <a:ext cx="674687" cy="469900"/>
          </a:xfrm>
          <a:prstGeom prst="cloudCallout">
            <a:avLst>
              <a:gd name="adj1" fmla="val 20774"/>
              <a:gd name="adj2" fmla="val 91352"/>
            </a:avLst>
          </a:prstGeom>
          <a:solidFill>
            <a:schemeClr val="bg1"/>
          </a:solidFill>
        </p:spPr>
        <p:txBody>
          <a:bodyPr/>
          <a:lstStyle/>
          <a:p>
            <a:pPr algn="ctr">
              <a:defRPr/>
            </a:pPr>
            <a:r>
              <a:rPr lang="fr-BE" sz="1400" b="1" dirty="0">
                <a:solidFill>
                  <a:srgbClr val="C00000"/>
                </a:solidFill>
                <a:effectLst>
                  <a:outerShdw blurRad="38100" dist="38100" dir="2700000" algn="tl">
                    <a:srgbClr val="000000">
                      <a:alpha val="43137"/>
                    </a:srgbClr>
                  </a:outerShdw>
                </a:effectLst>
                <a:sym typeface="Wingdings"/>
              </a:rPr>
              <a:t>!?</a:t>
            </a:r>
            <a:endParaRPr lang="fr-BE" sz="1400" b="1" dirty="0">
              <a:solidFill>
                <a:srgbClr val="C00000"/>
              </a:solidFill>
              <a:effectLst>
                <a:outerShdw blurRad="38100" dist="38100" dir="2700000" algn="tl">
                  <a:srgbClr val="000000">
                    <a:alpha val="43137"/>
                  </a:srgbClr>
                </a:outerShdw>
              </a:effectLst>
            </a:endParaRPr>
          </a:p>
        </p:txBody>
      </p:sp>
      <p:sp>
        <p:nvSpPr>
          <p:cNvPr id="9229" name="WordArt 63"/>
          <p:cNvSpPr>
            <a:spLocks noChangeArrowheads="1" noChangeShapeType="1" noTextEdit="1"/>
          </p:cNvSpPr>
          <p:nvPr/>
        </p:nvSpPr>
        <p:spPr bwMode="auto">
          <a:xfrm rot="16813614">
            <a:off x="570208" y="3513555"/>
            <a:ext cx="5342527" cy="438914"/>
          </a:xfrm>
          <a:prstGeom prst="rect">
            <a:avLst/>
          </a:prstGeom>
          <a:effectLst>
            <a:glow rad="139700">
              <a:schemeClr val="accent2">
                <a:satMod val="175000"/>
                <a:alpha val="40000"/>
              </a:schemeClr>
            </a:glow>
          </a:effectLst>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fr-BE" sz="1600" b="1" kern="10" spc="50" dirty="0">
                <a:ln w="11430"/>
                <a:solidFill>
                  <a:srgbClr val="008000"/>
                </a:solidFill>
                <a:latin typeface="Arial Black"/>
              </a:rPr>
              <a:t>Découverte du nouvel environnement de travail</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41"/>
                                        </p:tgtEl>
                                        <p:attrNameLst>
                                          <p:attrName>style.visibility</p:attrName>
                                        </p:attrNameLst>
                                      </p:cBhvr>
                                      <p:to>
                                        <p:strVal val="visible"/>
                                      </p:to>
                                    </p:set>
                                    <p:anim calcmode="lin" valueType="num">
                                      <p:cBhvr additive="base">
                                        <p:cTn id="7" dur="500" fill="hold"/>
                                        <p:tgtEl>
                                          <p:spTgt spid="25641"/>
                                        </p:tgtEl>
                                        <p:attrNameLst>
                                          <p:attrName>ppt_x</p:attrName>
                                        </p:attrNameLst>
                                      </p:cBhvr>
                                      <p:tavLst>
                                        <p:tav tm="0">
                                          <p:val>
                                            <p:strVal val="#ppt_x"/>
                                          </p:val>
                                        </p:tav>
                                        <p:tav tm="100000">
                                          <p:val>
                                            <p:strVal val="#ppt_x"/>
                                          </p:val>
                                        </p:tav>
                                      </p:tavLst>
                                    </p:anim>
                                    <p:anim calcmode="lin" valueType="num">
                                      <p:cBhvr additive="base">
                                        <p:cTn id="8" dur="500" fill="hold"/>
                                        <p:tgtEl>
                                          <p:spTgt spid="2564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38"/>
                                        </p:tgtEl>
                                        <p:attrNameLst>
                                          <p:attrName>style.visibility</p:attrName>
                                        </p:attrNameLst>
                                      </p:cBhvr>
                                      <p:to>
                                        <p:strVal val="visible"/>
                                      </p:to>
                                    </p:set>
                                    <p:anim calcmode="lin" valueType="num">
                                      <p:cBhvr additive="base">
                                        <p:cTn id="13" dur="500" fill="hold"/>
                                        <p:tgtEl>
                                          <p:spTgt spid="25638"/>
                                        </p:tgtEl>
                                        <p:attrNameLst>
                                          <p:attrName>ppt_x</p:attrName>
                                        </p:attrNameLst>
                                      </p:cBhvr>
                                      <p:tavLst>
                                        <p:tav tm="0">
                                          <p:val>
                                            <p:strVal val="#ppt_x"/>
                                          </p:val>
                                        </p:tav>
                                        <p:tav tm="100000">
                                          <p:val>
                                            <p:strVal val="#ppt_x"/>
                                          </p:val>
                                        </p:tav>
                                      </p:tavLst>
                                    </p:anim>
                                    <p:anim calcmode="lin" valueType="num">
                                      <p:cBhvr additive="base">
                                        <p:cTn id="14" dur="500" fill="hold"/>
                                        <p:tgtEl>
                                          <p:spTgt spid="2563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636"/>
                                        </p:tgtEl>
                                        <p:attrNameLst>
                                          <p:attrName>style.visibility</p:attrName>
                                        </p:attrNameLst>
                                      </p:cBhvr>
                                      <p:to>
                                        <p:strVal val="visible"/>
                                      </p:to>
                                    </p:set>
                                    <p:animEffect transition="in" filter="fade">
                                      <p:cBhvr>
                                        <p:cTn id="19" dur="500"/>
                                        <p:tgtEl>
                                          <p:spTgt spid="2563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635"/>
                                        </p:tgtEl>
                                        <p:attrNameLst>
                                          <p:attrName>style.visibility</p:attrName>
                                        </p:attrNameLst>
                                      </p:cBhvr>
                                      <p:to>
                                        <p:strVal val="visible"/>
                                      </p:to>
                                    </p:set>
                                    <p:animEffect transition="in" filter="fade">
                                      <p:cBhvr>
                                        <p:cTn id="24" dur="500"/>
                                        <p:tgtEl>
                                          <p:spTgt spid="2563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5671"/>
                                        </p:tgtEl>
                                        <p:attrNameLst>
                                          <p:attrName>style.visibility</p:attrName>
                                        </p:attrNameLst>
                                      </p:cBhvr>
                                      <p:to>
                                        <p:strVal val="visible"/>
                                      </p:to>
                                    </p:set>
                                    <p:anim calcmode="lin" valueType="num">
                                      <p:cBhvr additive="base">
                                        <p:cTn id="35" dur="500" fill="hold"/>
                                        <p:tgtEl>
                                          <p:spTgt spid="25671"/>
                                        </p:tgtEl>
                                        <p:attrNameLst>
                                          <p:attrName>ppt_x</p:attrName>
                                        </p:attrNameLst>
                                      </p:cBhvr>
                                      <p:tavLst>
                                        <p:tav tm="0">
                                          <p:val>
                                            <p:strVal val="#ppt_x"/>
                                          </p:val>
                                        </p:tav>
                                        <p:tav tm="100000">
                                          <p:val>
                                            <p:strVal val="#ppt_x"/>
                                          </p:val>
                                        </p:tav>
                                      </p:tavLst>
                                    </p:anim>
                                    <p:anim calcmode="lin" valueType="num">
                                      <p:cBhvr additive="base">
                                        <p:cTn id="36" dur="500" fill="hold"/>
                                        <p:tgtEl>
                                          <p:spTgt spid="25671"/>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5673"/>
                                        </p:tgtEl>
                                        <p:attrNameLst>
                                          <p:attrName>style.visibility</p:attrName>
                                        </p:attrNameLst>
                                      </p:cBhvr>
                                      <p:to>
                                        <p:strVal val="visible"/>
                                      </p:to>
                                    </p:set>
                                    <p:anim calcmode="lin" valueType="num">
                                      <p:cBhvr additive="base">
                                        <p:cTn id="41" dur="500" fill="hold"/>
                                        <p:tgtEl>
                                          <p:spTgt spid="25673"/>
                                        </p:tgtEl>
                                        <p:attrNameLst>
                                          <p:attrName>ppt_x</p:attrName>
                                        </p:attrNameLst>
                                      </p:cBhvr>
                                      <p:tavLst>
                                        <p:tav tm="0">
                                          <p:val>
                                            <p:strVal val="#ppt_x"/>
                                          </p:val>
                                        </p:tav>
                                        <p:tav tm="100000">
                                          <p:val>
                                            <p:strVal val="#ppt_x"/>
                                          </p:val>
                                        </p:tav>
                                      </p:tavLst>
                                    </p:anim>
                                    <p:anim calcmode="lin" valueType="num">
                                      <p:cBhvr additive="base">
                                        <p:cTn id="42" dur="500" fill="hold"/>
                                        <p:tgtEl>
                                          <p:spTgt spid="25673"/>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5639"/>
                                        </p:tgtEl>
                                        <p:attrNameLst>
                                          <p:attrName>style.visibility</p:attrName>
                                        </p:attrNameLst>
                                      </p:cBhvr>
                                      <p:to>
                                        <p:strVal val="visible"/>
                                      </p:to>
                                    </p:set>
                                    <p:animEffect transition="in" filter="fade">
                                      <p:cBhvr>
                                        <p:cTn id="47" dur="500"/>
                                        <p:tgtEl>
                                          <p:spTgt spid="2563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672"/>
                                        </p:tgtEl>
                                        <p:attrNameLst>
                                          <p:attrName>style.visibility</p:attrName>
                                        </p:attrNameLst>
                                      </p:cBhvr>
                                      <p:to>
                                        <p:strVal val="visible"/>
                                      </p:to>
                                    </p:set>
                                    <p:animEffect transition="in" filter="fade">
                                      <p:cBhvr>
                                        <p:cTn id="52" dur="500"/>
                                        <p:tgtEl>
                                          <p:spTgt spid="2567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640"/>
                                        </p:tgtEl>
                                        <p:attrNameLst>
                                          <p:attrName>style.visibility</p:attrName>
                                        </p:attrNameLst>
                                      </p:cBhvr>
                                      <p:to>
                                        <p:strVal val="visible"/>
                                      </p:to>
                                    </p:set>
                                    <p:anim calcmode="lin" valueType="num">
                                      <p:cBhvr additive="base">
                                        <p:cTn id="57" dur="500" fill="hold"/>
                                        <p:tgtEl>
                                          <p:spTgt spid="25640"/>
                                        </p:tgtEl>
                                        <p:attrNameLst>
                                          <p:attrName>ppt_x</p:attrName>
                                        </p:attrNameLst>
                                      </p:cBhvr>
                                      <p:tavLst>
                                        <p:tav tm="0">
                                          <p:val>
                                            <p:strVal val="#ppt_x"/>
                                          </p:val>
                                        </p:tav>
                                        <p:tav tm="100000">
                                          <p:val>
                                            <p:strVal val="#ppt_x"/>
                                          </p:val>
                                        </p:tav>
                                      </p:tavLst>
                                    </p:anim>
                                    <p:anim calcmode="lin" valueType="num">
                                      <p:cBhvr additive="base">
                                        <p:cTn id="58" dur="500" fill="hold"/>
                                        <p:tgtEl>
                                          <p:spTgt spid="25640"/>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5658"/>
                                        </p:tgtEl>
                                        <p:attrNameLst>
                                          <p:attrName>style.visibility</p:attrName>
                                        </p:attrNameLst>
                                      </p:cBhvr>
                                      <p:to>
                                        <p:strVal val="visible"/>
                                      </p:to>
                                    </p:set>
                                    <p:animEffect transition="in" filter="fade">
                                      <p:cBhvr>
                                        <p:cTn id="63" dur="500"/>
                                        <p:tgtEl>
                                          <p:spTgt spid="25658"/>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nodeType="clickEffect">
                                  <p:stCondLst>
                                    <p:cond delay="0"/>
                                  </p:stCondLst>
                                  <p:childTnLst>
                                    <p:set>
                                      <p:cBhvr>
                                        <p:cTn id="67" dur="1" fill="hold">
                                          <p:stCondLst>
                                            <p:cond delay="0"/>
                                          </p:stCondLst>
                                        </p:cTn>
                                        <p:tgtEl>
                                          <p:spTgt spid="9229"/>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0"/>
                                        </p:tgtEl>
                                        <p:attrNameLst>
                                          <p:attrName>style.visibility</p:attrName>
                                        </p:attrNameLst>
                                      </p:cBhvr>
                                      <p:to>
                                        <p:strVal val="visible"/>
                                      </p:to>
                                    </p:set>
                                    <p:anim calcmode="lin" valueType="num">
                                      <p:cBhvr additive="base">
                                        <p:cTn id="72" dur="500" fill="hold"/>
                                        <p:tgtEl>
                                          <p:spTgt spid="40"/>
                                        </p:tgtEl>
                                        <p:attrNameLst>
                                          <p:attrName>ppt_x</p:attrName>
                                        </p:attrNameLst>
                                      </p:cBhvr>
                                      <p:tavLst>
                                        <p:tav tm="0">
                                          <p:val>
                                            <p:strVal val="#ppt_x"/>
                                          </p:val>
                                        </p:tav>
                                        <p:tav tm="100000">
                                          <p:val>
                                            <p:strVal val="#ppt_x"/>
                                          </p:val>
                                        </p:tav>
                                      </p:tavLst>
                                    </p:anim>
                                    <p:anim calcmode="lin" valueType="num">
                                      <p:cBhvr additive="base">
                                        <p:cTn id="73" dur="500" fill="hold"/>
                                        <p:tgtEl>
                                          <p:spTgt spid="40"/>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9239"/>
                                        </p:tgtEl>
                                        <p:attrNameLst>
                                          <p:attrName>style.visibility</p:attrName>
                                        </p:attrNameLst>
                                      </p:cBhvr>
                                      <p:to>
                                        <p:strVal val="visible"/>
                                      </p:to>
                                    </p:set>
                                    <p:anim calcmode="lin" valueType="num">
                                      <p:cBhvr additive="base">
                                        <p:cTn id="76" dur="500" fill="hold"/>
                                        <p:tgtEl>
                                          <p:spTgt spid="9239"/>
                                        </p:tgtEl>
                                        <p:attrNameLst>
                                          <p:attrName>ppt_x</p:attrName>
                                        </p:attrNameLst>
                                      </p:cBhvr>
                                      <p:tavLst>
                                        <p:tav tm="0">
                                          <p:val>
                                            <p:strVal val="#ppt_x"/>
                                          </p:val>
                                        </p:tav>
                                        <p:tav tm="100000">
                                          <p:val>
                                            <p:strVal val="#ppt_x"/>
                                          </p:val>
                                        </p:tav>
                                      </p:tavLst>
                                    </p:anim>
                                    <p:anim calcmode="lin" valueType="num">
                                      <p:cBhvr additive="base">
                                        <p:cTn id="77" dur="500" fill="hold"/>
                                        <p:tgtEl>
                                          <p:spTgt spid="9239"/>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7"/>
                                        </p:tgtEl>
                                        <p:attrNameLst>
                                          <p:attrName>style.visibility</p:attrName>
                                        </p:attrNameLst>
                                      </p:cBhvr>
                                      <p:to>
                                        <p:strVal val="visible"/>
                                      </p:to>
                                    </p:set>
                                    <p:anim calcmode="lin" valueType="num">
                                      <p:cBhvr additive="base">
                                        <p:cTn id="80" dur="500" fill="hold"/>
                                        <p:tgtEl>
                                          <p:spTgt spid="7"/>
                                        </p:tgtEl>
                                        <p:attrNameLst>
                                          <p:attrName>ppt_x</p:attrName>
                                        </p:attrNameLst>
                                      </p:cBhvr>
                                      <p:tavLst>
                                        <p:tav tm="0">
                                          <p:val>
                                            <p:strVal val="#ppt_x"/>
                                          </p:val>
                                        </p:tav>
                                        <p:tav tm="100000">
                                          <p:val>
                                            <p:strVal val="#ppt_x"/>
                                          </p:val>
                                        </p:tav>
                                      </p:tavLst>
                                    </p:anim>
                                    <p:anim calcmode="lin" valueType="num">
                                      <p:cBhvr additive="base">
                                        <p:cTn id="81" dur="500" fill="hold"/>
                                        <p:tgtEl>
                                          <p:spTgt spid="7"/>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6"/>
                                        </p:tgtEl>
                                        <p:attrNameLst>
                                          <p:attrName>style.visibility</p:attrName>
                                        </p:attrNameLst>
                                      </p:cBhvr>
                                      <p:to>
                                        <p:strVal val="visible"/>
                                      </p:to>
                                    </p:set>
                                    <p:anim calcmode="lin" valueType="num">
                                      <p:cBhvr additive="base">
                                        <p:cTn id="84" dur="500" fill="hold"/>
                                        <p:tgtEl>
                                          <p:spTgt spid="6"/>
                                        </p:tgtEl>
                                        <p:attrNameLst>
                                          <p:attrName>ppt_x</p:attrName>
                                        </p:attrNameLst>
                                      </p:cBhvr>
                                      <p:tavLst>
                                        <p:tav tm="0">
                                          <p:val>
                                            <p:strVal val="#ppt_x"/>
                                          </p:val>
                                        </p:tav>
                                        <p:tav tm="100000">
                                          <p:val>
                                            <p:strVal val="#ppt_x"/>
                                          </p:val>
                                        </p:tav>
                                      </p:tavLst>
                                    </p:anim>
                                    <p:anim calcmode="lin" valueType="num">
                                      <p:cBhvr additive="base">
                                        <p:cTn id="8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 presetClass="entr" presetSubtype="4" fill="hold" nodeType="clickEffect">
                                  <p:stCondLst>
                                    <p:cond delay="0"/>
                                  </p:stCondLst>
                                  <p:childTnLst>
                                    <p:set>
                                      <p:cBhvr>
                                        <p:cTn id="89" dur="1" fill="hold">
                                          <p:stCondLst>
                                            <p:cond delay="0"/>
                                          </p:stCondLst>
                                        </p:cTn>
                                        <p:tgtEl>
                                          <p:spTgt spid="9240"/>
                                        </p:tgtEl>
                                        <p:attrNameLst>
                                          <p:attrName>style.visibility</p:attrName>
                                        </p:attrNameLst>
                                      </p:cBhvr>
                                      <p:to>
                                        <p:strVal val="visible"/>
                                      </p:to>
                                    </p:set>
                                    <p:anim calcmode="lin" valueType="num">
                                      <p:cBhvr additive="base">
                                        <p:cTn id="90" dur="500" fill="hold"/>
                                        <p:tgtEl>
                                          <p:spTgt spid="9240"/>
                                        </p:tgtEl>
                                        <p:attrNameLst>
                                          <p:attrName>ppt_x</p:attrName>
                                        </p:attrNameLst>
                                      </p:cBhvr>
                                      <p:tavLst>
                                        <p:tav tm="0">
                                          <p:val>
                                            <p:strVal val="#ppt_x"/>
                                          </p:val>
                                        </p:tav>
                                        <p:tav tm="100000">
                                          <p:val>
                                            <p:strVal val="#ppt_x"/>
                                          </p:val>
                                        </p:tav>
                                      </p:tavLst>
                                    </p:anim>
                                    <p:anim calcmode="lin" valueType="num">
                                      <p:cBhvr additive="base">
                                        <p:cTn id="91" dur="500" fill="hold"/>
                                        <p:tgtEl>
                                          <p:spTgt spid="9240"/>
                                        </p:tgtEl>
                                        <p:attrNameLst>
                                          <p:attrName>ppt_y</p:attrName>
                                        </p:attrNameLst>
                                      </p:cBhvr>
                                      <p:tavLst>
                                        <p:tav tm="0">
                                          <p:val>
                                            <p:strVal val="1+#ppt_h/2"/>
                                          </p:val>
                                        </p:tav>
                                        <p:tav tm="100000">
                                          <p:val>
                                            <p:strVal val="#ppt_y"/>
                                          </p:val>
                                        </p:tav>
                                      </p:tavLst>
                                    </p:anim>
                                  </p:childTnLst>
                                </p:cTn>
                              </p:par>
                              <p:par>
                                <p:cTn id="92" presetID="2" presetClass="entr" presetSubtype="4" fill="hold" nodeType="withEffect">
                                  <p:stCondLst>
                                    <p:cond delay="0"/>
                                  </p:stCondLst>
                                  <p:childTnLst>
                                    <p:set>
                                      <p:cBhvr>
                                        <p:cTn id="93" dur="1" fill="hold">
                                          <p:stCondLst>
                                            <p:cond delay="0"/>
                                          </p:stCondLst>
                                        </p:cTn>
                                        <p:tgtEl>
                                          <p:spTgt spid="30"/>
                                        </p:tgtEl>
                                        <p:attrNameLst>
                                          <p:attrName>style.visibility</p:attrName>
                                        </p:attrNameLst>
                                      </p:cBhvr>
                                      <p:to>
                                        <p:strVal val="visible"/>
                                      </p:to>
                                    </p:set>
                                    <p:anim calcmode="lin" valueType="num">
                                      <p:cBhvr additive="base">
                                        <p:cTn id="94" dur="500" fill="hold"/>
                                        <p:tgtEl>
                                          <p:spTgt spid="30"/>
                                        </p:tgtEl>
                                        <p:attrNameLst>
                                          <p:attrName>ppt_x</p:attrName>
                                        </p:attrNameLst>
                                      </p:cBhvr>
                                      <p:tavLst>
                                        <p:tav tm="0">
                                          <p:val>
                                            <p:strVal val="#ppt_x"/>
                                          </p:val>
                                        </p:tav>
                                        <p:tav tm="100000">
                                          <p:val>
                                            <p:strVal val="#ppt_x"/>
                                          </p:val>
                                        </p:tav>
                                      </p:tavLst>
                                    </p:anim>
                                    <p:anim calcmode="lin" valueType="num">
                                      <p:cBhvr additive="base">
                                        <p:cTn id="95" dur="500" fill="hold"/>
                                        <p:tgtEl>
                                          <p:spTgt spid="30"/>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31"/>
                                        </p:tgtEl>
                                        <p:attrNameLst>
                                          <p:attrName>style.visibility</p:attrName>
                                        </p:attrNameLst>
                                      </p:cBhvr>
                                      <p:to>
                                        <p:strVal val="visible"/>
                                      </p:to>
                                    </p:set>
                                    <p:anim calcmode="lin" valueType="num">
                                      <p:cBhvr additive="base">
                                        <p:cTn id="98" dur="500" fill="hold"/>
                                        <p:tgtEl>
                                          <p:spTgt spid="31"/>
                                        </p:tgtEl>
                                        <p:attrNameLst>
                                          <p:attrName>ppt_x</p:attrName>
                                        </p:attrNameLst>
                                      </p:cBhvr>
                                      <p:tavLst>
                                        <p:tav tm="0">
                                          <p:val>
                                            <p:strVal val="#ppt_x"/>
                                          </p:val>
                                        </p:tav>
                                        <p:tav tm="100000">
                                          <p:val>
                                            <p:strVal val="#ppt_x"/>
                                          </p:val>
                                        </p:tav>
                                      </p:tavLst>
                                    </p:anim>
                                    <p:anim calcmode="lin" valueType="num">
                                      <p:cBhvr additive="base">
                                        <p:cTn id="99" dur="500" fill="hold"/>
                                        <p:tgtEl>
                                          <p:spTgt spid="31"/>
                                        </p:tgtEl>
                                        <p:attrNameLst>
                                          <p:attrName>ppt_y</p:attrName>
                                        </p:attrNameLst>
                                      </p:cBhvr>
                                      <p:tavLst>
                                        <p:tav tm="0">
                                          <p:val>
                                            <p:strVal val="1+#ppt_h/2"/>
                                          </p:val>
                                        </p:tav>
                                        <p:tav tm="100000">
                                          <p:val>
                                            <p:strVal val="#ppt_y"/>
                                          </p:val>
                                        </p:tav>
                                      </p:tavLst>
                                    </p:anim>
                                  </p:childTnLst>
                                </p:cTn>
                              </p:par>
                              <p:par>
                                <p:cTn id="100" presetID="2" presetClass="entr" presetSubtype="4" fill="hold" grpId="0" nodeType="withEffect">
                                  <p:stCondLst>
                                    <p:cond delay="0"/>
                                  </p:stCondLst>
                                  <p:childTnLst>
                                    <p:set>
                                      <p:cBhvr>
                                        <p:cTn id="101" dur="1" fill="hold">
                                          <p:stCondLst>
                                            <p:cond delay="0"/>
                                          </p:stCondLst>
                                        </p:cTn>
                                        <p:tgtEl>
                                          <p:spTgt spid="32"/>
                                        </p:tgtEl>
                                        <p:attrNameLst>
                                          <p:attrName>style.visibility</p:attrName>
                                        </p:attrNameLst>
                                      </p:cBhvr>
                                      <p:to>
                                        <p:strVal val="visible"/>
                                      </p:to>
                                    </p:set>
                                    <p:anim calcmode="lin" valueType="num">
                                      <p:cBhvr additive="base">
                                        <p:cTn id="102" dur="500" fill="hold"/>
                                        <p:tgtEl>
                                          <p:spTgt spid="32"/>
                                        </p:tgtEl>
                                        <p:attrNameLst>
                                          <p:attrName>ppt_x</p:attrName>
                                        </p:attrNameLst>
                                      </p:cBhvr>
                                      <p:tavLst>
                                        <p:tav tm="0">
                                          <p:val>
                                            <p:strVal val="#ppt_x"/>
                                          </p:val>
                                        </p:tav>
                                        <p:tav tm="100000">
                                          <p:val>
                                            <p:strVal val="#ppt_x"/>
                                          </p:val>
                                        </p:tav>
                                      </p:tavLst>
                                    </p:anim>
                                    <p:anim calcmode="lin" valueType="num">
                                      <p:cBhvr additive="base">
                                        <p:cTn id="10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 presetClass="entr" presetSubtype="4" fill="hold" nodeType="clickEffect">
                                  <p:stCondLst>
                                    <p:cond delay="0"/>
                                  </p:stCondLst>
                                  <p:childTnLst>
                                    <p:set>
                                      <p:cBhvr>
                                        <p:cTn id="107" dur="1" fill="hold">
                                          <p:stCondLst>
                                            <p:cond delay="0"/>
                                          </p:stCondLst>
                                        </p:cTn>
                                        <p:tgtEl>
                                          <p:spTgt spid="34"/>
                                        </p:tgtEl>
                                        <p:attrNameLst>
                                          <p:attrName>style.visibility</p:attrName>
                                        </p:attrNameLst>
                                      </p:cBhvr>
                                      <p:to>
                                        <p:strVal val="visible"/>
                                      </p:to>
                                    </p:set>
                                    <p:anim calcmode="lin" valueType="num">
                                      <p:cBhvr additive="base">
                                        <p:cTn id="108" dur="500" fill="hold"/>
                                        <p:tgtEl>
                                          <p:spTgt spid="34"/>
                                        </p:tgtEl>
                                        <p:attrNameLst>
                                          <p:attrName>ppt_x</p:attrName>
                                        </p:attrNameLst>
                                      </p:cBhvr>
                                      <p:tavLst>
                                        <p:tav tm="0">
                                          <p:val>
                                            <p:strVal val="#ppt_x"/>
                                          </p:val>
                                        </p:tav>
                                        <p:tav tm="100000">
                                          <p:val>
                                            <p:strVal val="#ppt_x"/>
                                          </p:val>
                                        </p:tav>
                                      </p:tavLst>
                                    </p:anim>
                                    <p:anim calcmode="lin" valueType="num">
                                      <p:cBhvr additive="base">
                                        <p:cTn id="109" dur="500" fill="hold"/>
                                        <p:tgtEl>
                                          <p:spTgt spid="34"/>
                                        </p:tgtEl>
                                        <p:attrNameLst>
                                          <p:attrName>ppt_y</p:attrName>
                                        </p:attrNameLst>
                                      </p:cBhvr>
                                      <p:tavLst>
                                        <p:tav tm="0">
                                          <p:val>
                                            <p:strVal val="1+#ppt_h/2"/>
                                          </p:val>
                                        </p:tav>
                                        <p:tav tm="100000">
                                          <p:val>
                                            <p:strVal val="#ppt_y"/>
                                          </p:val>
                                        </p:tav>
                                      </p:tavLst>
                                    </p:anim>
                                  </p:childTnLst>
                                </p:cTn>
                              </p:par>
                              <p:par>
                                <p:cTn id="110" presetID="2" presetClass="entr" presetSubtype="4" fill="hold" grpId="0" nodeType="withEffect">
                                  <p:stCondLst>
                                    <p:cond delay="0"/>
                                  </p:stCondLst>
                                  <p:childTnLst>
                                    <p:set>
                                      <p:cBhvr>
                                        <p:cTn id="111" dur="1" fill="hold">
                                          <p:stCondLst>
                                            <p:cond delay="0"/>
                                          </p:stCondLst>
                                        </p:cTn>
                                        <p:tgtEl>
                                          <p:spTgt spid="36"/>
                                        </p:tgtEl>
                                        <p:attrNameLst>
                                          <p:attrName>style.visibility</p:attrName>
                                        </p:attrNameLst>
                                      </p:cBhvr>
                                      <p:to>
                                        <p:strVal val="visible"/>
                                      </p:to>
                                    </p:set>
                                    <p:anim calcmode="lin" valueType="num">
                                      <p:cBhvr additive="base">
                                        <p:cTn id="112" dur="500" fill="hold"/>
                                        <p:tgtEl>
                                          <p:spTgt spid="36"/>
                                        </p:tgtEl>
                                        <p:attrNameLst>
                                          <p:attrName>ppt_x</p:attrName>
                                        </p:attrNameLst>
                                      </p:cBhvr>
                                      <p:tavLst>
                                        <p:tav tm="0">
                                          <p:val>
                                            <p:strVal val="#ppt_x"/>
                                          </p:val>
                                        </p:tav>
                                        <p:tav tm="100000">
                                          <p:val>
                                            <p:strVal val="#ppt_x"/>
                                          </p:val>
                                        </p:tav>
                                      </p:tavLst>
                                    </p:anim>
                                    <p:anim calcmode="lin" valueType="num">
                                      <p:cBhvr additive="base">
                                        <p:cTn id="113" dur="500" fill="hold"/>
                                        <p:tgtEl>
                                          <p:spTgt spid="36"/>
                                        </p:tgtEl>
                                        <p:attrNameLst>
                                          <p:attrName>ppt_y</p:attrName>
                                        </p:attrNameLst>
                                      </p:cBhvr>
                                      <p:tavLst>
                                        <p:tav tm="0">
                                          <p:val>
                                            <p:strVal val="1+#ppt_h/2"/>
                                          </p:val>
                                        </p:tav>
                                        <p:tav tm="100000">
                                          <p:val>
                                            <p:strVal val="#ppt_y"/>
                                          </p:val>
                                        </p:tav>
                                      </p:tavLst>
                                    </p:anim>
                                  </p:childTnLst>
                                </p:cTn>
                              </p:par>
                              <p:par>
                                <p:cTn id="114" presetID="2" presetClass="entr" presetSubtype="4" fill="hold" nodeType="withEffect">
                                  <p:stCondLst>
                                    <p:cond delay="0"/>
                                  </p:stCondLst>
                                  <p:childTnLst>
                                    <p:set>
                                      <p:cBhvr>
                                        <p:cTn id="115" dur="1" fill="hold">
                                          <p:stCondLst>
                                            <p:cond delay="0"/>
                                          </p:stCondLst>
                                        </p:cTn>
                                        <p:tgtEl>
                                          <p:spTgt spid="9241"/>
                                        </p:tgtEl>
                                        <p:attrNameLst>
                                          <p:attrName>style.visibility</p:attrName>
                                        </p:attrNameLst>
                                      </p:cBhvr>
                                      <p:to>
                                        <p:strVal val="visible"/>
                                      </p:to>
                                    </p:set>
                                    <p:anim calcmode="lin" valueType="num">
                                      <p:cBhvr additive="base">
                                        <p:cTn id="116" dur="500" fill="hold"/>
                                        <p:tgtEl>
                                          <p:spTgt spid="9241"/>
                                        </p:tgtEl>
                                        <p:attrNameLst>
                                          <p:attrName>ppt_x</p:attrName>
                                        </p:attrNameLst>
                                      </p:cBhvr>
                                      <p:tavLst>
                                        <p:tav tm="0">
                                          <p:val>
                                            <p:strVal val="#ppt_x"/>
                                          </p:val>
                                        </p:tav>
                                        <p:tav tm="100000">
                                          <p:val>
                                            <p:strVal val="#ppt_x"/>
                                          </p:val>
                                        </p:tav>
                                      </p:tavLst>
                                    </p:anim>
                                    <p:anim calcmode="lin" valueType="num">
                                      <p:cBhvr additive="base">
                                        <p:cTn id="117" dur="500" fill="hold"/>
                                        <p:tgtEl>
                                          <p:spTgt spid="9241"/>
                                        </p:tgtEl>
                                        <p:attrNameLst>
                                          <p:attrName>ppt_y</p:attrName>
                                        </p:attrNameLst>
                                      </p:cBhvr>
                                      <p:tavLst>
                                        <p:tav tm="0">
                                          <p:val>
                                            <p:strVal val="1+#ppt_h/2"/>
                                          </p:val>
                                        </p:tav>
                                        <p:tav tm="100000">
                                          <p:val>
                                            <p:strVal val="#ppt_y"/>
                                          </p:val>
                                        </p:tav>
                                      </p:tavLst>
                                    </p:anim>
                                  </p:childTnLst>
                                </p:cTn>
                              </p:par>
                              <p:par>
                                <p:cTn id="118" presetID="2" presetClass="entr" presetSubtype="4" fill="hold" grpId="0" nodeType="withEffect">
                                  <p:stCondLst>
                                    <p:cond delay="0"/>
                                  </p:stCondLst>
                                  <p:childTnLst>
                                    <p:set>
                                      <p:cBhvr>
                                        <p:cTn id="119" dur="1" fill="hold">
                                          <p:stCondLst>
                                            <p:cond delay="0"/>
                                          </p:stCondLst>
                                        </p:cTn>
                                        <p:tgtEl>
                                          <p:spTgt spid="39"/>
                                        </p:tgtEl>
                                        <p:attrNameLst>
                                          <p:attrName>style.visibility</p:attrName>
                                        </p:attrNameLst>
                                      </p:cBhvr>
                                      <p:to>
                                        <p:strVal val="visible"/>
                                      </p:to>
                                    </p:set>
                                    <p:anim calcmode="lin" valueType="num">
                                      <p:cBhvr additive="base">
                                        <p:cTn id="120" dur="500" fill="hold"/>
                                        <p:tgtEl>
                                          <p:spTgt spid="39"/>
                                        </p:tgtEl>
                                        <p:attrNameLst>
                                          <p:attrName>ppt_x</p:attrName>
                                        </p:attrNameLst>
                                      </p:cBhvr>
                                      <p:tavLst>
                                        <p:tav tm="0">
                                          <p:val>
                                            <p:strVal val="#ppt_x"/>
                                          </p:val>
                                        </p:tav>
                                        <p:tav tm="100000">
                                          <p:val>
                                            <p:strVal val="#ppt_x"/>
                                          </p:val>
                                        </p:tav>
                                      </p:tavLst>
                                    </p:anim>
                                    <p:anim calcmode="lin" valueType="num">
                                      <p:cBhvr additive="base">
                                        <p:cTn id="121"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 presetClass="entr" presetSubtype="4" fill="hold" nodeType="clickEffect">
                                  <p:stCondLst>
                                    <p:cond delay="0"/>
                                  </p:stCondLst>
                                  <p:childTnLst>
                                    <p:set>
                                      <p:cBhvr>
                                        <p:cTn id="125" dur="1" fill="hold">
                                          <p:stCondLst>
                                            <p:cond delay="0"/>
                                          </p:stCondLst>
                                        </p:cTn>
                                        <p:tgtEl>
                                          <p:spTgt spid="35"/>
                                        </p:tgtEl>
                                        <p:attrNameLst>
                                          <p:attrName>style.visibility</p:attrName>
                                        </p:attrNameLst>
                                      </p:cBhvr>
                                      <p:to>
                                        <p:strVal val="visible"/>
                                      </p:to>
                                    </p:set>
                                    <p:anim calcmode="lin" valueType="num">
                                      <p:cBhvr additive="base">
                                        <p:cTn id="126" dur="500" fill="hold"/>
                                        <p:tgtEl>
                                          <p:spTgt spid="35"/>
                                        </p:tgtEl>
                                        <p:attrNameLst>
                                          <p:attrName>ppt_x</p:attrName>
                                        </p:attrNameLst>
                                      </p:cBhvr>
                                      <p:tavLst>
                                        <p:tav tm="0">
                                          <p:val>
                                            <p:strVal val="#ppt_x"/>
                                          </p:val>
                                        </p:tav>
                                        <p:tav tm="100000">
                                          <p:val>
                                            <p:strVal val="#ppt_x"/>
                                          </p:val>
                                        </p:tav>
                                      </p:tavLst>
                                    </p:anim>
                                    <p:anim calcmode="lin" valueType="num">
                                      <p:cBhvr additive="base">
                                        <p:cTn id="127" dur="500" fill="hold"/>
                                        <p:tgtEl>
                                          <p:spTgt spid="35"/>
                                        </p:tgtEl>
                                        <p:attrNameLst>
                                          <p:attrName>ppt_y</p:attrName>
                                        </p:attrNameLst>
                                      </p:cBhvr>
                                      <p:tavLst>
                                        <p:tav tm="0">
                                          <p:val>
                                            <p:strVal val="1+#ppt_h/2"/>
                                          </p:val>
                                        </p:tav>
                                        <p:tav tm="100000">
                                          <p:val>
                                            <p:strVal val="#ppt_y"/>
                                          </p:val>
                                        </p:tav>
                                      </p:tavLst>
                                    </p:anim>
                                  </p:childTnLst>
                                </p:cTn>
                              </p:par>
                              <p:par>
                                <p:cTn id="128" presetID="2" presetClass="entr" presetSubtype="4" fill="hold" grpId="0" nodeType="withEffect">
                                  <p:stCondLst>
                                    <p:cond delay="0"/>
                                  </p:stCondLst>
                                  <p:childTnLst>
                                    <p:set>
                                      <p:cBhvr>
                                        <p:cTn id="129" dur="1" fill="hold">
                                          <p:stCondLst>
                                            <p:cond delay="0"/>
                                          </p:stCondLst>
                                        </p:cTn>
                                        <p:tgtEl>
                                          <p:spTgt spid="37"/>
                                        </p:tgtEl>
                                        <p:attrNameLst>
                                          <p:attrName>style.visibility</p:attrName>
                                        </p:attrNameLst>
                                      </p:cBhvr>
                                      <p:to>
                                        <p:strVal val="visible"/>
                                      </p:to>
                                    </p:set>
                                    <p:anim calcmode="lin" valueType="num">
                                      <p:cBhvr additive="base">
                                        <p:cTn id="130" dur="500" fill="hold"/>
                                        <p:tgtEl>
                                          <p:spTgt spid="37"/>
                                        </p:tgtEl>
                                        <p:attrNameLst>
                                          <p:attrName>ppt_x</p:attrName>
                                        </p:attrNameLst>
                                      </p:cBhvr>
                                      <p:tavLst>
                                        <p:tav tm="0">
                                          <p:val>
                                            <p:strVal val="#ppt_x"/>
                                          </p:val>
                                        </p:tav>
                                        <p:tav tm="100000">
                                          <p:val>
                                            <p:strVal val="#ppt_x"/>
                                          </p:val>
                                        </p:tav>
                                      </p:tavLst>
                                    </p:anim>
                                    <p:anim calcmode="lin" valueType="num">
                                      <p:cBhvr additive="base">
                                        <p:cTn id="131" dur="500" fill="hold"/>
                                        <p:tgtEl>
                                          <p:spTgt spid="37"/>
                                        </p:tgtEl>
                                        <p:attrNameLst>
                                          <p:attrName>ppt_y</p:attrName>
                                        </p:attrNameLst>
                                      </p:cBhvr>
                                      <p:tavLst>
                                        <p:tav tm="0">
                                          <p:val>
                                            <p:strVal val="1+#ppt_h/2"/>
                                          </p:val>
                                        </p:tav>
                                        <p:tav tm="100000">
                                          <p:val>
                                            <p:strVal val="#ppt_y"/>
                                          </p:val>
                                        </p:tav>
                                      </p:tavLst>
                                    </p:anim>
                                  </p:childTnLst>
                                </p:cTn>
                              </p:par>
                              <p:par>
                                <p:cTn id="132" presetID="2" presetClass="entr" presetSubtype="4" fill="hold" nodeType="withEffect">
                                  <p:stCondLst>
                                    <p:cond delay="0"/>
                                  </p:stCondLst>
                                  <p:childTnLst>
                                    <p:set>
                                      <p:cBhvr>
                                        <p:cTn id="133" dur="1" fill="hold">
                                          <p:stCondLst>
                                            <p:cond delay="0"/>
                                          </p:stCondLst>
                                        </p:cTn>
                                        <p:tgtEl>
                                          <p:spTgt spid="9242"/>
                                        </p:tgtEl>
                                        <p:attrNameLst>
                                          <p:attrName>style.visibility</p:attrName>
                                        </p:attrNameLst>
                                      </p:cBhvr>
                                      <p:to>
                                        <p:strVal val="visible"/>
                                      </p:to>
                                    </p:set>
                                    <p:anim calcmode="lin" valueType="num">
                                      <p:cBhvr additive="base">
                                        <p:cTn id="134" dur="500" fill="hold"/>
                                        <p:tgtEl>
                                          <p:spTgt spid="9242"/>
                                        </p:tgtEl>
                                        <p:attrNameLst>
                                          <p:attrName>ppt_x</p:attrName>
                                        </p:attrNameLst>
                                      </p:cBhvr>
                                      <p:tavLst>
                                        <p:tav tm="0">
                                          <p:val>
                                            <p:strVal val="#ppt_x"/>
                                          </p:val>
                                        </p:tav>
                                        <p:tav tm="100000">
                                          <p:val>
                                            <p:strVal val="#ppt_x"/>
                                          </p:val>
                                        </p:tav>
                                      </p:tavLst>
                                    </p:anim>
                                    <p:anim calcmode="lin" valueType="num">
                                      <p:cBhvr additive="base">
                                        <p:cTn id="135" dur="500" fill="hold"/>
                                        <p:tgtEl>
                                          <p:spTgt spid="9242"/>
                                        </p:tgtEl>
                                        <p:attrNameLst>
                                          <p:attrName>ppt_y</p:attrName>
                                        </p:attrNameLst>
                                      </p:cBhvr>
                                      <p:tavLst>
                                        <p:tav tm="0">
                                          <p:val>
                                            <p:strVal val="1+#ppt_h/2"/>
                                          </p:val>
                                        </p:tav>
                                        <p:tav tm="100000">
                                          <p:val>
                                            <p:strVal val="#ppt_y"/>
                                          </p:val>
                                        </p:tav>
                                      </p:tavLst>
                                    </p:anim>
                                  </p:childTnLst>
                                </p:cTn>
                              </p:par>
                              <p:par>
                                <p:cTn id="136" presetID="2" presetClass="entr" presetSubtype="4" fill="hold" grpId="0" nodeType="withEffect">
                                  <p:stCondLst>
                                    <p:cond delay="0"/>
                                  </p:stCondLst>
                                  <p:childTnLst>
                                    <p:set>
                                      <p:cBhvr>
                                        <p:cTn id="137" dur="1" fill="hold">
                                          <p:stCondLst>
                                            <p:cond delay="0"/>
                                          </p:stCondLst>
                                        </p:cTn>
                                        <p:tgtEl>
                                          <p:spTgt spid="38"/>
                                        </p:tgtEl>
                                        <p:attrNameLst>
                                          <p:attrName>style.visibility</p:attrName>
                                        </p:attrNameLst>
                                      </p:cBhvr>
                                      <p:to>
                                        <p:strVal val="visible"/>
                                      </p:to>
                                    </p:set>
                                    <p:anim calcmode="lin" valueType="num">
                                      <p:cBhvr additive="base">
                                        <p:cTn id="138" dur="500" fill="hold"/>
                                        <p:tgtEl>
                                          <p:spTgt spid="38"/>
                                        </p:tgtEl>
                                        <p:attrNameLst>
                                          <p:attrName>ppt_x</p:attrName>
                                        </p:attrNameLst>
                                      </p:cBhvr>
                                      <p:tavLst>
                                        <p:tav tm="0">
                                          <p:val>
                                            <p:strVal val="#ppt_x"/>
                                          </p:val>
                                        </p:tav>
                                        <p:tav tm="100000">
                                          <p:val>
                                            <p:strVal val="#ppt_x"/>
                                          </p:val>
                                        </p:tav>
                                      </p:tavLst>
                                    </p:anim>
                                    <p:anim calcmode="lin" valueType="num">
                                      <p:cBhvr additive="base">
                                        <p:cTn id="13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36" grpId="0" animBg="1"/>
      <p:bldP spid="25638" grpId="0" animBg="1"/>
      <p:bldP spid="25641" grpId="0" animBg="1"/>
      <p:bldP spid="25658" grpId="0" animBg="1"/>
      <p:bldP spid="25671" grpId="0" animBg="1"/>
      <p:bldP spid="25672" grpId="0" animBg="1"/>
      <p:bldP spid="25673" grpId="0" animBg="1"/>
      <p:bldP spid="25640" grpId="0" animBg="1"/>
      <p:bldP spid="21" grpId="0" animBg="1"/>
      <p:bldP spid="6" grpId="0" animBg="1"/>
      <p:bldP spid="31" grpId="0" animBg="1"/>
      <p:bldP spid="32" grpId="0" animBg="1"/>
      <p:bldP spid="36" grpId="0" animBg="1"/>
      <p:bldP spid="37" grpId="0" animBg="1"/>
      <p:bldP spid="38" grpId="0" animBg="1"/>
      <p:bldP spid="39" grpId="0" animBg="1"/>
      <p:bldP spid="25639" grpId="0" animBg="1"/>
      <p:bldP spid="25635"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AutoShape 3"/>
          <p:cNvSpPr>
            <a:spLocks noGrp="1" noChangeArrowheads="1"/>
          </p:cNvSpPr>
          <p:nvPr>
            <p:ph type="title"/>
          </p:nvPr>
        </p:nvSpPr>
        <p:spPr>
          <a:xfrm>
            <a:off x="609600" y="427038"/>
            <a:ext cx="7772400" cy="411162"/>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a:solidFill>
                  <a:schemeClr val="bg1"/>
                </a:solidFill>
                <a:effectLst>
                  <a:outerShdw blurRad="38100" dist="38100" dir="2700000" algn="tl">
                    <a:srgbClr val="000000">
                      <a:alpha val="43137"/>
                    </a:srgbClr>
                  </a:outerShdw>
                </a:effectLst>
              </a:rPr>
              <a:t>5</a:t>
            </a:r>
            <a:r>
              <a:rPr lang="fr-BE" sz="2000" b="1" dirty="0" smtClean="0">
                <a:solidFill>
                  <a:schemeClr val="bg1"/>
                </a:solidFill>
                <a:effectLst>
                  <a:outerShdw blurRad="38100" dist="38100" dir="2700000" algn="tl">
                    <a:srgbClr val="000000">
                      <a:alpha val="43137"/>
                    </a:srgbClr>
                  </a:outerShdw>
                </a:effectLst>
              </a:rPr>
              <a:t>. L’accompagnement de la nouvelle recrue – Pourquoi ?</a:t>
            </a:r>
            <a:endParaRPr lang="fr-FR" sz="2000" b="1" dirty="0" smtClean="0">
              <a:solidFill>
                <a:schemeClr val="bg1"/>
              </a:solidFill>
              <a:effectLst>
                <a:outerShdw blurRad="38100" dist="38100" dir="2700000" algn="tl">
                  <a:srgbClr val="000000">
                    <a:alpha val="43137"/>
                  </a:srgbClr>
                </a:outerShdw>
              </a:effectLst>
            </a:endParaRPr>
          </a:p>
        </p:txBody>
      </p:sp>
      <p:sp>
        <p:nvSpPr>
          <p:cNvPr id="2" name="ZoneTexte 1"/>
          <p:cNvSpPr txBox="1"/>
          <p:nvPr/>
        </p:nvSpPr>
        <p:spPr>
          <a:xfrm>
            <a:off x="647700" y="1066800"/>
            <a:ext cx="7772400" cy="5105400"/>
          </a:xfrm>
          <a:prstGeom prst="rect">
            <a:avLst/>
          </a:prstGeom>
          <a:noFill/>
        </p:spPr>
        <p:txBody>
          <a:bodyPr/>
          <a:lstStyle/>
          <a:p>
            <a:pPr>
              <a:lnSpc>
                <a:spcPct val="150000"/>
              </a:lnSpc>
              <a:defRPr/>
            </a:pPr>
            <a:r>
              <a:rPr lang="fr-BE" sz="1200" i="1" dirty="0">
                <a:solidFill>
                  <a:srgbClr val="333399"/>
                </a:solidFill>
              </a:rPr>
              <a:t>Une perte de temps ?</a:t>
            </a:r>
          </a:p>
          <a:p>
            <a:pPr>
              <a:lnSpc>
                <a:spcPct val="150000"/>
              </a:lnSpc>
              <a:defRPr/>
            </a:pPr>
            <a:endParaRPr lang="fr-BE" sz="1400" dirty="0">
              <a:solidFill>
                <a:srgbClr val="333399"/>
              </a:solidFill>
            </a:endParaRPr>
          </a:p>
          <a:p>
            <a:pPr marL="285750" indent="-285750">
              <a:lnSpc>
                <a:spcPct val="150000"/>
              </a:lnSpc>
              <a:buClr>
                <a:srgbClr val="CC3300"/>
              </a:buClr>
              <a:buSzPct val="100000"/>
              <a:buFont typeface="Wingdings" pitchFamily="2" charset="2"/>
              <a:buChar char="§"/>
              <a:defRPr/>
            </a:pPr>
            <a:r>
              <a:rPr lang="fr-BE" sz="1400" dirty="0">
                <a:solidFill>
                  <a:srgbClr val="333399"/>
                </a:solidFill>
              </a:rPr>
              <a:t>L’accueil est un enjeu important qui s’inscrit dans une politique RH globale mise en place  par l’administration;</a:t>
            </a:r>
          </a:p>
          <a:p>
            <a:pPr marL="285750" indent="-285750">
              <a:lnSpc>
                <a:spcPct val="150000"/>
              </a:lnSpc>
              <a:buClr>
                <a:srgbClr val="CC3300"/>
              </a:buClr>
              <a:buSzPct val="100000"/>
              <a:buFont typeface="Wingdings" pitchFamily="2" charset="2"/>
              <a:buChar char="§"/>
              <a:defRPr/>
            </a:pPr>
            <a:r>
              <a:rPr lang="fr-BE" sz="1400" dirty="0">
                <a:solidFill>
                  <a:srgbClr val="333399"/>
                </a:solidFill>
              </a:rPr>
              <a:t>Optimise l’initiation rapide de la nouvelle recrue (processus de travail, fonctionnement interne,….);</a:t>
            </a:r>
          </a:p>
          <a:p>
            <a:pPr marL="285750" indent="-285750">
              <a:lnSpc>
                <a:spcPct val="150000"/>
              </a:lnSpc>
              <a:buClr>
                <a:srgbClr val="CC3300"/>
              </a:buClr>
              <a:buSzPct val="100000"/>
              <a:buFont typeface="Wingdings" pitchFamily="2" charset="2"/>
              <a:buChar char="§"/>
              <a:defRPr/>
            </a:pPr>
            <a:r>
              <a:rPr lang="fr-BE" sz="1400" dirty="0">
                <a:solidFill>
                  <a:srgbClr val="333399"/>
                </a:solidFill>
              </a:rPr>
              <a:t>Facilite l’acclimatation et l’intégration dans l’équipe et au sein de l’administration;</a:t>
            </a:r>
          </a:p>
          <a:p>
            <a:pPr marL="285750" indent="-285750">
              <a:lnSpc>
                <a:spcPct val="150000"/>
              </a:lnSpc>
              <a:buClr>
                <a:srgbClr val="CC3300"/>
              </a:buClr>
              <a:buSzPct val="100000"/>
              <a:buFont typeface="Wingdings" pitchFamily="2" charset="2"/>
              <a:buChar char="§"/>
              <a:defRPr/>
            </a:pPr>
            <a:r>
              <a:rPr lang="fr-BE" sz="1400" dirty="0">
                <a:solidFill>
                  <a:srgbClr val="333399"/>
                </a:solidFill>
              </a:rPr>
              <a:t>Permet de s’imprégner de la culture d’entreprise;</a:t>
            </a:r>
          </a:p>
          <a:p>
            <a:pPr marL="285750" indent="-285750">
              <a:lnSpc>
                <a:spcPct val="150000"/>
              </a:lnSpc>
              <a:buClr>
                <a:srgbClr val="CC3300"/>
              </a:buClr>
              <a:buSzPct val="100000"/>
              <a:buFont typeface="Wingdings" pitchFamily="2" charset="2"/>
              <a:buChar char="§"/>
              <a:defRPr/>
            </a:pPr>
            <a:r>
              <a:rPr lang="fr-BE" sz="1400" dirty="0">
                <a:solidFill>
                  <a:srgbClr val="333399"/>
                </a:solidFill>
              </a:rPr>
              <a:t>Contribue à inculquer les valeurs du service public et de l’administration ;</a:t>
            </a:r>
          </a:p>
          <a:p>
            <a:pPr marL="285750" indent="-285750">
              <a:lnSpc>
                <a:spcPct val="150000"/>
              </a:lnSpc>
              <a:buClr>
                <a:srgbClr val="CC3300"/>
              </a:buClr>
              <a:buSzPct val="100000"/>
              <a:buFont typeface="Wingdings" pitchFamily="2" charset="2"/>
              <a:buChar char="§"/>
              <a:defRPr/>
            </a:pPr>
            <a:r>
              <a:rPr lang="fr-BE" sz="1400" dirty="0">
                <a:solidFill>
                  <a:srgbClr val="333399"/>
                </a:solidFill>
              </a:rPr>
              <a:t>Permet de rassurer, de dissiper les éventuelles craintes (légitimes), de répondre aux interrogations,…. etc.;</a:t>
            </a:r>
          </a:p>
          <a:p>
            <a:pPr marL="285750" indent="-285750">
              <a:lnSpc>
                <a:spcPct val="150000"/>
              </a:lnSpc>
              <a:buClr>
                <a:srgbClr val="CC3300"/>
              </a:buClr>
              <a:buSzPct val="100000"/>
              <a:buFont typeface="Wingdings" pitchFamily="2" charset="2"/>
              <a:buChar char="§"/>
              <a:defRPr/>
            </a:pPr>
            <a:r>
              <a:rPr lang="fr-BE" sz="1400" dirty="0">
                <a:solidFill>
                  <a:srgbClr val="333399"/>
                </a:solidFill>
              </a:rPr>
              <a:t>Contribue à ‘‘façonner’’ le profil de l’agent dans le sens de la fonction ;</a:t>
            </a:r>
          </a:p>
          <a:p>
            <a:pPr marL="285750" indent="-285750">
              <a:lnSpc>
                <a:spcPct val="150000"/>
              </a:lnSpc>
              <a:buClr>
                <a:srgbClr val="CC3300"/>
              </a:buClr>
              <a:buSzPct val="100000"/>
              <a:buFont typeface="Wingdings" pitchFamily="2" charset="2"/>
              <a:buChar char="§"/>
              <a:defRPr/>
            </a:pPr>
            <a:r>
              <a:rPr lang="fr-BE" sz="1400" dirty="0">
                <a:solidFill>
                  <a:srgbClr val="333399"/>
                </a:solidFill>
              </a:rPr>
              <a:t>Conséquences : autonomie et maitrise de son travail et de ses missions;</a:t>
            </a:r>
          </a:p>
          <a:p>
            <a:pPr marL="285750" indent="-285750">
              <a:lnSpc>
                <a:spcPct val="150000"/>
              </a:lnSpc>
              <a:buClr>
                <a:srgbClr val="CC3300"/>
              </a:buClr>
              <a:buSzPct val="100000"/>
              <a:buFont typeface="Wingdings" pitchFamily="2" charset="2"/>
              <a:buChar char="§"/>
              <a:defRPr/>
            </a:pPr>
            <a:r>
              <a:rPr lang="fr-BE" sz="1400" dirty="0">
                <a:solidFill>
                  <a:srgbClr val="333399"/>
                </a:solidFill>
              </a:rPr>
              <a:t>Et surtout, crée des bases solides pour une collaboration </a:t>
            </a:r>
            <a:r>
              <a:rPr lang="fr-BE" sz="1400" b="1" dirty="0">
                <a:solidFill>
                  <a:srgbClr val="333399"/>
                </a:solidFill>
              </a:rPr>
              <a:t>SAINE, POSITIVE </a:t>
            </a:r>
            <a:r>
              <a:rPr lang="fr-BE" sz="1400" dirty="0">
                <a:solidFill>
                  <a:srgbClr val="333399"/>
                </a:solidFill>
              </a:rPr>
              <a:t>et</a:t>
            </a:r>
            <a:r>
              <a:rPr lang="fr-BE" sz="1400" b="1" dirty="0">
                <a:solidFill>
                  <a:srgbClr val="333399"/>
                </a:solidFill>
              </a:rPr>
              <a:t> DURABLE</a:t>
            </a:r>
            <a:r>
              <a:rPr lang="fr-BE" sz="1400" dirty="0">
                <a:solidFill>
                  <a:srgbClr val="333399"/>
                </a:solidFill>
              </a:rPr>
              <a:t>.</a:t>
            </a:r>
          </a:p>
        </p:txBody>
      </p:sp>
      <p:sp>
        <p:nvSpPr>
          <p:cNvPr id="11268"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AEA7A5-86C0-4198-8E05-20F77BBBCC29}" type="slidenum">
              <a:rPr lang="fr-FR" smtClean="0"/>
              <a:pPr eaLnBrk="1" hangingPunct="1"/>
              <a:t>11</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additive="base">
                                        <p:cTn id="4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à coins arrondis 30"/>
          <p:cNvSpPr/>
          <p:nvPr/>
        </p:nvSpPr>
        <p:spPr>
          <a:xfrm rot="16555724">
            <a:off x="2600772" y="1418528"/>
            <a:ext cx="3685261" cy="3782627"/>
          </a:xfrm>
          <a:prstGeom prst="roundRect">
            <a:avLst>
              <a:gd name="adj" fmla="val 25693"/>
            </a:avLst>
          </a:prstGeom>
          <a:noFill/>
          <a:effectLst>
            <a:glow rad="101600">
              <a:schemeClr val="accent1">
                <a:satMod val="175000"/>
                <a:alpha val="40000"/>
              </a:schemeClr>
            </a:glow>
          </a:effectLst>
        </p:spPr>
        <p:txBody>
          <a:bodyPr spcFirstLastPara="1">
            <a:prstTxWarp prst="textCircle">
              <a:avLst>
                <a:gd name="adj" fmla="val 10802323"/>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fr-BE" sz="7200" b="1" dirty="0">
                <a:solidFill>
                  <a:srgbClr val="C00000"/>
                </a:solidFill>
                <a:latin typeface="Trebuchet MS" pitchFamily="34" charset="0"/>
              </a:rPr>
              <a:t>CONDITIONS DE RÉUSSITE </a:t>
            </a:r>
            <a:r>
              <a:rPr lang="fr-BE" sz="7200" b="1" dirty="0">
                <a:solidFill>
                  <a:srgbClr val="C00000"/>
                </a:solidFill>
                <a:latin typeface="Trebuchet MS" pitchFamily="34" charset="0"/>
                <a:sym typeface="Wingdings" pitchFamily="2" charset="2"/>
              </a:rPr>
              <a:t> IMPLICATION - </a:t>
            </a:r>
            <a:r>
              <a:rPr lang="fr-BE" sz="7200" b="1" dirty="0">
                <a:solidFill>
                  <a:srgbClr val="C00000"/>
                </a:solidFill>
                <a:latin typeface="Trebuchet MS" pitchFamily="34" charset="0"/>
              </a:rPr>
              <a:t>INVESTISSEMENT PERSONNEL – CURIOSITÉ INTELLECTUELLE - OUVERTURE </a:t>
            </a:r>
            <a:r>
              <a:rPr lang="fr-BE" sz="7200" b="1" dirty="0" err="1">
                <a:solidFill>
                  <a:srgbClr val="C00000"/>
                </a:solidFill>
                <a:latin typeface="Trebuchet MS" pitchFamily="34" charset="0"/>
              </a:rPr>
              <a:t>D’ESPRit</a:t>
            </a:r>
            <a:r>
              <a:rPr lang="fr-BE" sz="7200" b="1" dirty="0">
                <a:solidFill>
                  <a:srgbClr val="C00000"/>
                </a:solidFill>
                <a:latin typeface="Trebuchet MS" pitchFamily="34" charset="0"/>
              </a:rPr>
              <a:t> - ….etc.</a:t>
            </a:r>
            <a:endParaRPr lang="fr-FR" sz="7200" b="1" dirty="0">
              <a:solidFill>
                <a:srgbClr val="C00000"/>
              </a:solidFill>
              <a:latin typeface="Trebuchet MS" pitchFamily="34" charset="0"/>
            </a:endParaRPr>
          </a:p>
          <a:p>
            <a:pPr algn="ctr">
              <a:defRPr/>
            </a:pPr>
            <a:endParaRPr lang="fr-FR" sz="7200" b="1" dirty="0">
              <a:ln w="11430"/>
              <a:solidFill>
                <a:srgbClr val="C00000"/>
              </a:solidFill>
            </a:endParaRPr>
          </a:p>
        </p:txBody>
      </p:sp>
      <p:pic>
        <p:nvPicPr>
          <p:cNvPr id="11266" name="Picture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424113"/>
            <a:ext cx="1766888"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AutoShape 2"/>
          <p:cNvSpPr>
            <a:spLocks noGrp="1" noChangeArrowheads="1"/>
          </p:cNvSpPr>
          <p:nvPr>
            <p:ph type="title"/>
          </p:nvPr>
        </p:nvSpPr>
        <p:spPr>
          <a:xfrm>
            <a:off x="609600" y="427038"/>
            <a:ext cx="7772400" cy="411162"/>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smtClean="0">
                <a:solidFill>
                  <a:schemeClr val="bg1"/>
                </a:solidFill>
                <a:effectLst>
                  <a:outerShdw blurRad="38100" dist="38100" dir="2700000" algn="tl">
                    <a:srgbClr val="000000">
                      <a:alpha val="43137"/>
                    </a:srgbClr>
                  </a:outerShdw>
                </a:effectLst>
              </a:rPr>
              <a:t/>
            </a:r>
            <a:br>
              <a:rPr lang="fr-BE" sz="2000" b="1" dirty="0" smtClean="0">
                <a:solidFill>
                  <a:schemeClr val="bg1"/>
                </a:solidFill>
                <a:effectLst>
                  <a:outerShdw blurRad="38100" dist="38100" dir="2700000" algn="tl">
                    <a:srgbClr val="000000">
                      <a:alpha val="43137"/>
                    </a:srgbClr>
                  </a:outerShdw>
                </a:effectLst>
              </a:rPr>
            </a:br>
            <a:r>
              <a:rPr lang="fr-BE" sz="2000" b="1" dirty="0" smtClean="0">
                <a:solidFill>
                  <a:schemeClr val="bg1"/>
                </a:solidFill>
                <a:effectLst>
                  <a:outerShdw blurRad="38100" dist="38100" dir="2700000" algn="tl">
                    <a:srgbClr val="000000">
                      <a:alpha val="43137"/>
                    </a:srgbClr>
                  </a:outerShdw>
                </a:effectLst>
              </a:rPr>
              <a:t>6. Accompagnement du nouvel agent – Comment?</a:t>
            </a:r>
            <a:r>
              <a:rPr lang="fr-BE" sz="1000" b="1" dirty="0" smtClean="0">
                <a:solidFill>
                  <a:schemeClr val="bg1"/>
                </a:solidFill>
                <a:effectLst>
                  <a:outerShdw blurRad="38100" dist="38100" dir="2700000" algn="tl">
                    <a:srgbClr val="000000">
                      <a:alpha val="43137"/>
                    </a:srgbClr>
                  </a:outerShdw>
                </a:effectLst>
              </a:rPr>
              <a:t>  (</a:t>
            </a:r>
            <a:r>
              <a:rPr lang="fr-BE" sz="1000" b="1" dirty="0">
                <a:solidFill>
                  <a:schemeClr val="bg1"/>
                </a:solidFill>
                <a:effectLst>
                  <a:outerShdw blurRad="38100" dist="38100" dir="2700000" algn="tl">
                    <a:srgbClr val="000000">
                      <a:alpha val="43137"/>
                    </a:srgbClr>
                  </a:outerShdw>
                </a:effectLst>
              </a:rPr>
              <a:t>le processus)</a:t>
            </a:r>
            <a:r>
              <a:rPr lang="fr-BE" sz="2000" b="1" dirty="0">
                <a:solidFill>
                  <a:schemeClr val="bg1"/>
                </a:solidFill>
                <a:effectLst>
                  <a:outerShdw blurRad="38100" dist="38100" dir="2700000" algn="tl">
                    <a:srgbClr val="000000">
                      <a:alpha val="43137"/>
                    </a:srgbClr>
                  </a:outerShdw>
                </a:effectLst>
              </a:rPr>
              <a:t> </a:t>
            </a:r>
            <a:r>
              <a:rPr lang="fr-BE" sz="2000" b="1" dirty="0" smtClean="0">
                <a:solidFill>
                  <a:schemeClr val="bg1"/>
                </a:solidFill>
              </a:rPr>
              <a:t>		</a:t>
            </a:r>
            <a:endParaRPr lang="fr-FR" sz="2000" b="1" dirty="0" smtClean="0">
              <a:solidFill>
                <a:schemeClr val="bg1"/>
              </a:solidFill>
            </a:endParaRPr>
          </a:p>
        </p:txBody>
      </p:sp>
      <p:sp>
        <p:nvSpPr>
          <p:cNvPr id="29700" name="AutoShape 3"/>
          <p:cNvSpPr>
            <a:spLocks noChangeArrowheads="1"/>
          </p:cNvSpPr>
          <p:nvPr/>
        </p:nvSpPr>
        <p:spPr bwMode="auto">
          <a:xfrm>
            <a:off x="685800" y="24003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Accueil dans le service d’affectation </a:t>
            </a:r>
            <a:endParaRPr lang="fr-FR" sz="1000" b="1"/>
          </a:p>
        </p:txBody>
      </p:sp>
      <p:sp>
        <p:nvSpPr>
          <p:cNvPr id="29701" name="AutoShape 4"/>
          <p:cNvSpPr>
            <a:spLocks noChangeArrowheads="1"/>
          </p:cNvSpPr>
          <p:nvPr/>
        </p:nvSpPr>
        <p:spPr bwMode="auto">
          <a:xfrm>
            <a:off x="685800" y="34290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Entretien(s) avec le supérieur hiérarchique </a:t>
            </a:r>
            <a:r>
              <a:rPr lang="fr-BE" sz="1000"/>
              <a:t>(attentes, objectifs)</a:t>
            </a:r>
            <a:endParaRPr lang="fr-FR" sz="1000"/>
          </a:p>
        </p:txBody>
      </p:sp>
      <p:sp>
        <p:nvSpPr>
          <p:cNvPr id="29702" name="AutoShape 5"/>
          <p:cNvSpPr>
            <a:spLocks noChangeArrowheads="1"/>
          </p:cNvSpPr>
          <p:nvPr/>
        </p:nvSpPr>
        <p:spPr bwMode="auto">
          <a:xfrm>
            <a:off x="676275" y="44196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Présentation des collègues, visite des lieux, sites,…</a:t>
            </a:r>
            <a:endParaRPr lang="fr-FR" sz="1000" b="1"/>
          </a:p>
        </p:txBody>
      </p:sp>
      <p:sp>
        <p:nvSpPr>
          <p:cNvPr id="29703" name="AutoShape 6"/>
          <p:cNvSpPr>
            <a:spLocks noChangeArrowheads="1"/>
          </p:cNvSpPr>
          <p:nvPr/>
        </p:nvSpPr>
        <p:spPr bwMode="auto">
          <a:xfrm>
            <a:off x="2438400" y="54102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Explication des procédures, règlements, …</a:t>
            </a:r>
            <a:endParaRPr lang="fr-FR" sz="1000" b="1"/>
          </a:p>
        </p:txBody>
      </p:sp>
      <p:sp>
        <p:nvSpPr>
          <p:cNvPr id="29704" name="AutoShape 8"/>
          <p:cNvSpPr>
            <a:spLocks noChangeArrowheads="1"/>
          </p:cNvSpPr>
          <p:nvPr/>
        </p:nvSpPr>
        <p:spPr bwMode="auto">
          <a:xfrm>
            <a:off x="6858000" y="4343400"/>
            <a:ext cx="1447800" cy="762000"/>
          </a:xfrm>
          <a:prstGeom prst="roundRect">
            <a:avLst>
              <a:gd name="adj" fmla="val 16667"/>
            </a:avLst>
          </a:prstGeom>
          <a:solidFill>
            <a:srgbClr val="FFC000"/>
          </a:solidFill>
          <a:ln w="12700">
            <a:solidFill>
              <a:srgbClr val="FFCC99"/>
            </a:solidFill>
            <a:round/>
            <a:headEnd/>
            <a:tailEnd/>
          </a:ln>
          <a:effectLst>
            <a:outerShdw dist="107763" dir="13500000" algn="ctr" rotWithShape="0">
              <a:srgbClr val="808080">
                <a:alpha val="50000"/>
              </a:srgbClr>
            </a:outerShdw>
          </a:effectLst>
        </p:spPr>
        <p:txBody>
          <a:bodyPr anchor="ctr" anchorCtr="1"/>
          <a:lstStyle/>
          <a:p>
            <a:pPr>
              <a:lnSpc>
                <a:spcPct val="110000"/>
              </a:lnSpc>
            </a:pPr>
            <a:r>
              <a:rPr lang="fr-BE" sz="1000" b="1"/>
              <a:t>« Formation </a:t>
            </a:r>
          </a:p>
          <a:p>
            <a:pPr>
              <a:lnSpc>
                <a:spcPct val="110000"/>
              </a:lnSpc>
            </a:pPr>
            <a:r>
              <a:rPr lang="fr-BE" sz="1000" b="1"/>
              <a:t>À l’accueil »</a:t>
            </a:r>
          </a:p>
        </p:txBody>
      </p:sp>
      <p:sp>
        <p:nvSpPr>
          <p:cNvPr id="29706" name="AutoShape 10"/>
          <p:cNvSpPr>
            <a:spLocks noChangeArrowheads="1"/>
          </p:cNvSpPr>
          <p:nvPr/>
        </p:nvSpPr>
        <p:spPr bwMode="auto">
          <a:xfrm>
            <a:off x="685800" y="54102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Parrainage et coaching</a:t>
            </a:r>
            <a:endParaRPr lang="fr-FR" sz="1000" b="1"/>
          </a:p>
        </p:txBody>
      </p:sp>
      <p:sp>
        <p:nvSpPr>
          <p:cNvPr id="29708" name="AutoShape 32"/>
          <p:cNvSpPr>
            <a:spLocks noChangeArrowheads="1"/>
          </p:cNvSpPr>
          <p:nvPr/>
        </p:nvSpPr>
        <p:spPr bwMode="auto">
          <a:xfrm>
            <a:off x="6858000" y="3381375"/>
            <a:ext cx="1447800" cy="762000"/>
          </a:xfrm>
          <a:prstGeom prst="roundRect">
            <a:avLst>
              <a:gd name="adj" fmla="val 16667"/>
            </a:avLst>
          </a:prstGeom>
          <a:solidFill>
            <a:srgbClr val="FFC000"/>
          </a:solidFill>
          <a:ln>
            <a:noFill/>
          </a:ln>
          <a:effectLst>
            <a:outerShdw dist="107763" dir="13500000" algn="ctr" rotWithShape="0">
              <a:srgbClr val="808080">
                <a:alpha val="50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nchorCtr="1"/>
          <a:lstStyle/>
          <a:p>
            <a:pPr algn="ctr">
              <a:lnSpc>
                <a:spcPct val="110000"/>
              </a:lnSpc>
              <a:spcBef>
                <a:spcPct val="50000"/>
              </a:spcBef>
            </a:pPr>
            <a:r>
              <a:rPr lang="fr-BE" sz="1000" b="1"/>
              <a:t>Compréhension et partage des valeurs de l’administration</a:t>
            </a:r>
            <a:endParaRPr lang="fr-FR" sz="1000" b="1"/>
          </a:p>
        </p:txBody>
      </p:sp>
      <p:sp>
        <p:nvSpPr>
          <p:cNvPr id="29710" name="AutoShape 34"/>
          <p:cNvSpPr>
            <a:spLocks noChangeArrowheads="1"/>
          </p:cNvSpPr>
          <p:nvPr/>
        </p:nvSpPr>
        <p:spPr bwMode="auto">
          <a:xfrm>
            <a:off x="685800" y="14097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Pré-accueil au service RH         </a:t>
            </a:r>
            <a:endParaRPr lang="fr-FR" sz="1000" b="1"/>
          </a:p>
        </p:txBody>
      </p:sp>
      <p:sp>
        <p:nvSpPr>
          <p:cNvPr id="36" name="AutoShape 10"/>
          <p:cNvSpPr>
            <a:spLocks noChangeArrowheads="1"/>
          </p:cNvSpPr>
          <p:nvPr/>
        </p:nvSpPr>
        <p:spPr bwMode="auto">
          <a:xfrm>
            <a:off x="6858000" y="2400300"/>
            <a:ext cx="1447800" cy="762000"/>
          </a:xfrm>
          <a:prstGeom prst="roundRect">
            <a:avLst>
              <a:gd name="adj" fmla="val 16667"/>
            </a:avLst>
          </a:prstGeom>
          <a:solidFill>
            <a:srgbClr val="FFC000"/>
          </a:solidFill>
          <a:ln>
            <a:noFill/>
          </a:ln>
          <a:effectLst>
            <a:outerShdw dist="107763" dir="13500000" algn="ctr" rotWithShape="0">
              <a:srgbClr val="808080">
                <a:alpha val="50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nchorCtr="1"/>
          <a:lstStyle/>
          <a:p>
            <a:pPr algn="ctr">
              <a:lnSpc>
                <a:spcPct val="110000"/>
              </a:lnSpc>
              <a:spcBef>
                <a:spcPct val="50000"/>
              </a:spcBef>
            </a:pPr>
            <a:r>
              <a:rPr lang="fr-BE" sz="1000" b="1"/>
              <a:t>Évolution de l’identité professionnelle</a:t>
            </a:r>
            <a:endParaRPr lang="fr-FR" sz="1000" b="1"/>
          </a:p>
        </p:txBody>
      </p:sp>
      <p:sp>
        <p:nvSpPr>
          <p:cNvPr id="40" name="AutoShape 10"/>
          <p:cNvSpPr>
            <a:spLocks noChangeArrowheads="1"/>
          </p:cNvSpPr>
          <p:nvPr/>
        </p:nvSpPr>
        <p:spPr bwMode="auto">
          <a:xfrm>
            <a:off x="4191000" y="54102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Formations</a:t>
            </a:r>
          </a:p>
          <a:p>
            <a:pPr algn="ctr">
              <a:lnSpc>
                <a:spcPct val="110000"/>
              </a:lnSpc>
              <a:spcBef>
                <a:spcPct val="50000"/>
              </a:spcBef>
            </a:pPr>
            <a:r>
              <a:rPr lang="fr-BE" sz="1000"/>
              <a:t>(internes et externes)</a:t>
            </a:r>
            <a:r>
              <a:rPr lang="fr-BE" sz="1000" b="1"/>
              <a:t> </a:t>
            </a:r>
            <a:endParaRPr lang="fr-FR" sz="1000" b="1"/>
          </a:p>
        </p:txBody>
      </p:sp>
      <p:sp>
        <p:nvSpPr>
          <p:cNvPr id="42" name="AutoShape 10"/>
          <p:cNvSpPr>
            <a:spLocks noChangeArrowheads="1"/>
          </p:cNvSpPr>
          <p:nvPr/>
        </p:nvSpPr>
        <p:spPr bwMode="auto">
          <a:xfrm>
            <a:off x="5943600" y="5410200"/>
            <a:ext cx="1447800" cy="762000"/>
          </a:xfrm>
          <a:prstGeom prst="roundRect">
            <a:avLst>
              <a:gd name="adj" fmla="val 16667"/>
            </a:avLst>
          </a:prstGeom>
          <a:gradFill rotWithShape="1">
            <a:gsLst>
              <a:gs pos="0">
                <a:schemeClr val="bg1"/>
              </a:gs>
              <a:gs pos="100000">
                <a:srgbClr val="99CCFF"/>
              </a:gs>
            </a:gsLst>
            <a:path path="shape">
              <a:fillToRect l="50000" t="50000" r="50000" b="50000"/>
            </a:path>
          </a:gradFill>
          <a:ln>
            <a:noFill/>
          </a:ln>
          <a:effectLst>
            <a:outerShdw dist="107763" dir="13500000" algn="ctr" rotWithShape="0">
              <a:srgbClr val="808080">
                <a:alpha val="50000"/>
              </a:srgbClr>
            </a:outerShdw>
          </a:effectLst>
          <a:extLst>
            <a:ext uri="{91240B29-F687-4F45-9708-019B960494DF}">
              <a14:hiddenLine xmlns:a14="http://schemas.microsoft.com/office/drawing/2010/main" w="12700">
                <a:solidFill>
                  <a:srgbClr val="99FF33"/>
                </a:solidFill>
                <a:round/>
                <a:headEnd/>
                <a:tailEnd/>
              </a14:hiddenLine>
            </a:ext>
          </a:extLst>
        </p:spPr>
        <p:txBody>
          <a:bodyPr anchor="ctr" anchorCtr="1"/>
          <a:lstStyle/>
          <a:p>
            <a:pPr algn="ctr">
              <a:lnSpc>
                <a:spcPct val="110000"/>
              </a:lnSpc>
              <a:spcBef>
                <a:spcPct val="50000"/>
              </a:spcBef>
            </a:pPr>
            <a:r>
              <a:rPr lang="fr-BE" sz="1000" b="1"/>
              <a:t>Feedback sur ses prestations </a:t>
            </a:r>
            <a:r>
              <a:rPr lang="fr-BE" sz="1000"/>
              <a:t>(entretiens informels et formels)</a:t>
            </a:r>
            <a:endParaRPr lang="fr-FR" sz="1000"/>
          </a:p>
        </p:txBody>
      </p:sp>
      <p:sp>
        <p:nvSpPr>
          <p:cNvPr id="43" name="AutoShape 10"/>
          <p:cNvSpPr>
            <a:spLocks noChangeArrowheads="1"/>
          </p:cNvSpPr>
          <p:nvPr/>
        </p:nvSpPr>
        <p:spPr bwMode="auto">
          <a:xfrm>
            <a:off x="6858000" y="1365250"/>
            <a:ext cx="1447800" cy="762000"/>
          </a:xfrm>
          <a:prstGeom prst="roundRect">
            <a:avLst>
              <a:gd name="adj" fmla="val 16667"/>
            </a:avLst>
          </a:prstGeom>
          <a:solidFill>
            <a:srgbClr val="FFC000"/>
          </a:solidFill>
          <a:ln>
            <a:noFill/>
          </a:ln>
          <a:effectLst>
            <a:outerShdw dist="107763" dir="13500000" algn="ctr" rotWithShape="0">
              <a:srgbClr val="808080">
                <a:alpha val="50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nchorCtr="1"/>
          <a:lstStyle/>
          <a:p>
            <a:pPr algn="ctr">
              <a:lnSpc>
                <a:spcPct val="110000"/>
              </a:lnSpc>
              <a:spcBef>
                <a:spcPct val="50000"/>
              </a:spcBef>
            </a:pPr>
            <a:r>
              <a:rPr lang="fr-BE" sz="1000" b="1"/>
              <a:t>Maitrise de sa fonction et autonomisation</a:t>
            </a:r>
            <a:endParaRPr lang="fr-FR" sz="1000" b="1"/>
          </a:p>
        </p:txBody>
      </p:sp>
      <p:sp>
        <p:nvSpPr>
          <p:cNvPr id="12305"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5434DA-381A-4074-AB11-EF031E8F5E2D}" type="slidenum">
              <a:rPr lang="fr-FR" smtClean="0"/>
              <a:pPr eaLnBrk="1" hangingPunct="1"/>
              <a:t>12</a:t>
            </a:fld>
            <a:endParaRPr lang="fr-FR" smtClean="0"/>
          </a:p>
        </p:txBody>
      </p:sp>
      <p:cxnSp>
        <p:nvCxnSpPr>
          <p:cNvPr id="5" name="Connecteur droit avec flèche 4"/>
          <p:cNvCxnSpPr>
            <a:stCxn id="29710" idx="2"/>
            <a:endCxn id="29700" idx="0"/>
          </p:cNvCxnSpPr>
          <p:nvPr/>
        </p:nvCxnSpPr>
        <p:spPr>
          <a:xfrm>
            <a:off x="1409700" y="2171700"/>
            <a:ext cx="0" cy="228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a:stCxn id="29700" idx="2"/>
            <a:endCxn id="29701" idx="0"/>
          </p:cNvCxnSpPr>
          <p:nvPr/>
        </p:nvCxnSpPr>
        <p:spPr>
          <a:xfrm>
            <a:off x="1409700" y="3162300"/>
            <a:ext cx="0" cy="2667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29701" idx="2"/>
            <a:endCxn id="29702" idx="0"/>
          </p:cNvCxnSpPr>
          <p:nvPr/>
        </p:nvCxnSpPr>
        <p:spPr>
          <a:xfrm flipH="1">
            <a:off x="1400175" y="4191000"/>
            <a:ext cx="9525" cy="228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29702" idx="2"/>
            <a:endCxn id="29706" idx="0"/>
          </p:cNvCxnSpPr>
          <p:nvPr/>
        </p:nvCxnSpPr>
        <p:spPr>
          <a:xfrm>
            <a:off x="1400175" y="5181600"/>
            <a:ext cx="9525" cy="228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29706" idx="3"/>
            <a:endCxn id="29703" idx="1"/>
          </p:cNvCxnSpPr>
          <p:nvPr/>
        </p:nvCxnSpPr>
        <p:spPr>
          <a:xfrm>
            <a:off x="2133600" y="5791200"/>
            <a:ext cx="3048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29703" idx="3"/>
            <a:endCxn id="40" idx="1"/>
          </p:cNvCxnSpPr>
          <p:nvPr/>
        </p:nvCxnSpPr>
        <p:spPr>
          <a:xfrm>
            <a:off x="3886200" y="5791200"/>
            <a:ext cx="3048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40" idx="3"/>
            <a:endCxn id="42" idx="1"/>
          </p:cNvCxnSpPr>
          <p:nvPr/>
        </p:nvCxnSpPr>
        <p:spPr>
          <a:xfrm>
            <a:off x="5638800" y="5791200"/>
            <a:ext cx="3048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stCxn id="29704" idx="0"/>
            <a:endCxn id="29708" idx="2"/>
          </p:cNvCxnSpPr>
          <p:nvPr/>
        </p:nvCxnSpPr>
        <p:spPr>
          <a:xfrm flipV="1">
            <a:off x="7581900" y="4143375"/>
            <a:ext cx="0" cy="200025"/>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29708" idx="0"/>
            <a:endCxn id="36" idx="2"/>
          </p:cNvCxnSpPr>
          <p:nvPr/>
        </p:nvCxnSpPr>
        <p:spPr>
          <a:xfrm flipV="1">
            <a:off x="7581900" y="3162300"/>
            <a:ext cx="0" cy="219075"/>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36" idx="0"/>
            <a:endCxn id="43" idx="2"/>
          </p:cNvCxnSpPr>
          <p:nvPr/>
        </p:nvCxnSpPr>
        <p:spPr>
          <a:xfrm flipV="1">
            <a:off x="7581900" y="2127250"/>
            <a:ext cx="0" cy="27305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42" idx="3"/>
            <a:endCxn id="29704" idx="2"/>
          </p:cNvCxnSpPr>
          <p:nvPr/>
        </p:nvCxnSpPr>
        <p:spPr>
          <a:xfrm flipV="1">
            <a:off x="7391400" y="5105400"/>
            <a:ext cx="190500" cy="685800"/>
          </a:xfrm>
          <a:prstGeom prst="bentConnector2">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97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70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70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970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9706"/>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9703"/>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9704"/>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708"/>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6"/>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3"/>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45" presetClass="entr" presetSubtype="0"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2000"/>
                                        <p:tgtEl>
                                          <p:spTgt spid="31"/>
                                        </p:tgtEl>
                                      </p:cBhvr>
                                    </p:animEffect>
                                    <p:anim calcmode="lin" valueType="num">
                                      <p:cBhvr>
                                        <p:cTn id="63" dur="2000" fill="hold"/>
                                        <p:tgtEl>
                                          <p:spTgt spid="31"/>
                                        </p:tgtEl>
                                        <p:attrNameLst>
                                          <p:attrName>ppt_w</p:attrName>
                                        </p:attrNameLst>
                                      </p:cBhvr>
                                      <p:tavLst>
                                        <p:tav tm="0" fmla="#ppt_w*sin(2.5*pi*$)">
                                          <p:val>
                                            <p:fltVal val="0"/>
                                          </p:val>
                                        </p:tav>
                                        <p:tav tm="100000">
                                          <p:val>
                                            <p:fltVal val="1"/>
                                          </p:val>
                                        </p:tav>
                                      </p:tavLst>
                                    </p:anim>
                                    <p:anim calcmode="lin" valueType="num">
                                      <p:cBhvr>
                                        <p:cTn id="64" dur="2000" fill="hold"/>
                                        <p:tgtEl>
                                          <p:spTgt spid="3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P spid="29701" grpId="0" animBg="1"/>
      <p:bldP spid="29702" grpId="0" animBg="1"/>
      <p:bldP spid="29703" grpId="0" animBg="1"/>
      <p:bldP spid="29704" grpId="0" animBg="1"/>
      <p:bldP spid="29706" grpId="0" animBg="1"/>
      <p:bldP spid="29708" grpId="0" animBg="1"/>
      <p:bldP spid="29710" grpId="0" animBg="1"/>
      <p:bldP spid="36" grpId="0" animBg="1"/>
      <p:bldP spid="40" grpId="0" animBg="1"/>
      <p:bldP spid="42" grpId="0" animBg="1"/>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838200" y="1219200"/>
            <a:ext cx="7162800" cy="4495800"/>
          </a:xfrm>
        </p:spPr>
        <p:txBody>
          <a:bodyPr/>
          <a:lstStyle/>
          <a:p>
            <a:pPr eaLnBrk="1" hangingPunct="1">
              <a:lnSpc>
                <a:spcPct val="120000"/>
              </a:lnSpc>
              <a:buFontTx/>
              <a:buNone/>
            </a:pPr>
            <a:endParaRPr lang="fr-FR" sz="1400" b="1" smtClean="0">
              <a:solidFill>
                <a:schemeClr val="accent2"/>
              </a:solidFill>
            </a:endParaRPr>
          </a:p>
          <a:p>
            <a:pPr eaLnBrk="1" hangingPunct="1">
              <a:lnSpc>
                <a:spcPct val="120000"/>
              </a:lnSpc>
              <a:buClr>
                <a:srgbClr val="FF2980"/>
              </a:buClr>
              <a:buFont typeface="Wingdings" pitchFamily="2" charset="2"/>
              <a:buChar char="§"/>
            </a:pPr>
            <a:r>
              <a:rPr lang="fr-FR" sz="1400" smtClean="0">
                <a:solidFill>
                  <a:schemeClr val="accent2"/>
                </a:solidFill>
              </a:rPr>
              <a:t>Réformes de l’État belge vers le fédéralisme (années 1970) </a:t>
            </a:r>
            <a:r>
              <a:rPr lang="fr-FR" sz="1400" smtClean="0">
                <a:solidFill>
                  <a:schemeClr val="accent2"/>
                </a:solidFill>
                <a:sym typeface="Wingdings" pitchFamily="2" charset="2"/>
              </a:rPr>
              <a:t> </a:t>
            </a:r>
            <a:r>
              <a:rPr lang="fr-FR" sz="1400" smtClean="0">
                <a:solidFill>
                  <a:schemeClr val="accent2"/>
                </a:solidFill>
              </a:rPr>
              <a:t>territoire de la province du Brabant s’étend sur </a:t>
            </a:r>
            <a:r>
              <a:rPr lang="fr-FR" sz="1400" b="1" smtClean="0">
                <a:solidFill>
                  <a:schemeClr val="accent2"/>
                </a:solidFill>
              </a:rPr>
              <a:t>trois Régions (wallonne, flamande et bruxelloise</a:t>
            </a:r>
            <a:r>
              <a:rPr lang="fr-FR" sz="1400" smtClean="0">
                <a:solidFill>
                  <a:schemeClr val="accent2"/>
                </a:solidFill>
              </a:rPr>
              <a:t>) et elle dépend de deux Communautés (française et flamande).</a:t>
            </a:r>
          </a:p>
          <a:p>
            <a:pPr eaLnBrk="1" hangingPunct="1">
              <a:lnSpc>
                <a:spcPct val="120000"/>
              </a:lnSpc>
              <a:buClr>
                <a:srgbClr val="FF2980"/>
              </a:buClr>
              <a:buFont typeface="Wingdings" pitchFamily="2" charset="2"/>
              <a:buNone/>
            </a:pPr>
            <a:endParaRPr lang="fr-FR" sz="1400" smtClean="0">
              <a:solidFill>
                <a:schemeClr val="accent2"/>
              </a:solidFill>
            </a:endParaRPr>
          </a:p>
          <a:p>
            <a:pPr eaLnBrk="1" hangingPunct="1">
              <a:lnSpc>
                <a:spcPct val="120000"/>
              </a:lnSpc>
              <a:buClr>
                <a:srgbClr val="FF2980"/>
              </a:buClr>
              <a:buFont typeface="Wingdings" pitchFamily="2" charset="2"/>
              <a:buChar char="§"/>
            </a:pPr>
            <a:r>
              <a:rPr lang="fr-FR" sz="1400" smtClean="0">
                <a:solidFill>
                  <a:schemeClr val="accent2"/>
                </a:solidFill>
              </a:rPr>
              <a:t>En 1992 (accords dits de la Saint-Michel) </a:t>
            </a:r>
            <a:r>
              <a:rPr lang="fr-FR" sz="1400" smtClean="0">
                <a:solidFill>
                  <a:schemeClr val="accent2"/>
                </a:solidFill>
                <a:sym typeface="Wingdings" pitchFamily="2" charset="2"/>
              </a:rPr>
              <a:t> </a:t>
            </a:r>
            <a:r>
              <a:rPr lang="fr-FR" sz="1400" smtClean="0">
                <a:solidFill>
                  <a:schemeClr val="accent2"/>
                </a:solidFill>
              </a:rPr>
              <a:t>la Province du Brabant est scindée en deux entités : </a:t>
            </a:r>
            <a:r>
              <a:rPr lang="fr-FR" sz="1400" b="1" smtClean="0">
                <a:solidFill>
                  <a:schemeClr val="accent2"/>
                </a:solidFill>
              </a:rPr>
              <a:t>l’une wallonne et l’autre flamande</a:t>
            </a:r>
            <a:r>
              <a:rPr lang="fr-FR" sz="1400" smtClean="0">
                <a:solidFill>
                  <a:schemeClr val="accent2"/>
                </a:solidFill>
              </a:rPr>
              <a:t>. La partie provinciale bruxelloise, elle, relèvera désormais de la Région de Bruxelles-Capitale et des instances communautaires.</a:t>
            </a:r>
          </a:p>
          <a:p>
            <a:pPr eaLnBrk="1" hangingPunct="1">
              <a:lnSpc>
                <a:spcPct val="120000"/>
              </a:lnSpc>
              <a:buClr>
                <a:srgbClr val="FF2980"/>
              </a:buClr>
              <a:buFont typeface="Wingdings" pitchFamily="2" charset="2"/>
              <a:buNone/>
            </a:pPr>
            <a:endParaRPr lang="fr-FR" sz="1400" smtClean="0">
              <a:solidFill>
                <a:schemeClr val="accent2"/>
              </a:solidFill>
            </a:endParaRPr>
          </a:p>
          <a:p>
            <a:pPr eaLnBrk="1" hangingPunct="1">
              <a:lnSpc>
                <a:spcPct val="120000"/>
              </a:lnSpc>
              <a:buClr>
                <a:srgbClr val="FF2980"/>
              </a:buClr>
              <a:buFont typeface="Wingdings" pitchFamily="2" charset="2"/>
              <a:buChar char="§"/>
            </a:pPr>
            <a:r>
              <a:rPr lang="fr-FR" sz="1400" smtClean="0">
                <a:solidFill>
                  <a:schemeClr val="accent2"/>
                </a:solidFill>
              </a:rPr>
              <a:t>1</a:t>
            </a:r>
            <a:r>
              <a:rPr lang="fr-FR" sz="1400" baseline="30000" smtClean="0">
                <a:solidFill>
                  <a:schemeClr val="accent2"/>
                </a:solidFill>
              </a:rPr>
              <a:t>er</a:t>
            </a:r>
            <a:r>
              <a:rPr lang="fr-FR" sz="1400" smtClean="0">
                <a:solidFill>
                  <a:schemeClr val="accent2"/>
                </a:solidFill>
              </a:rPr>
              <a:t> janvier 1995 </a:t>
            </a:r>
            <a:r>
              <a:rPr lang="fr-FR" sz="1400" smtClean="0">
                <a:solidFill>
                  <a:schemeClr val="accent2"/>
                </a:solidFill>
                <a:sym typeface="Wingdings" pitchFamily="2" charset="2"/>
              </a:rPr>
              <a:t> naissance de la </a:t>
            </a:r>
            <a:r>
              <a:rPr lang="fr-FR" sz="1400" b="1" smtClean="0">
                <a:solidFill>
                  <a:schemeClr val="accent2"/>
                </a:solidFill>
              </a:rPr>
              <a:t>Province du Brabant wallon</a:t>
            </a:r>
            <a:r>
              <a:rPr lang="fr-FR" sz="1400" smtClean="0">
                <a:solidFill>
                  <a:schemeClr val="accent2"/>
                </a:solidFill>
              </a:rPr>
              <a:t>.</a:t>
            </a:r>
          </a:p>
          <a:p>
            <a:pPr eaLnBrk="1" hangingPunct="1">
              <a:lnSpc>
                <a:spcPct val="120000"/>
              </a:lnSpc>
              <a:buClr>
                <a:srgbClr val="FF2980"/>
              </a:buClr>
              <a:buFont typeface="Wingdings" pitchFamily="2" charset="2"/>
              <a:buChar char="§"/>
            </a:pPr>
            <a:endParaRPr lang="fr-FR" sz="1400" smtClean="0">
              <a:solidFill>
                <a:schemeClr val="accent2"/>
              </a:solidFill>
            </a:endParaRPr>
          </a:p>
          <a:p>
            <a:pPr eaLnBrk="1" hangingPunct="1">
              <a:lnSpc>
                <a:spcPct val="120000"/>
              </a:lnSpc>
              <a:buClr>
                <a:srgbClr val="FF2980"/>
              </a:buClr>
              <a:buFont typeface="Wingdings" pitchFamily="2" charset="2"/>
              <a:buChar char="§"/>
            </a:pPr>
            <a:r>
              <a:rPr lang="fr-FR" sz="1400" smtClean="0">
                <a:solidFill>
                  <a:schemeClr val="accent2"/>
                </a:solidFill>
              </a:rPr>
              <a:t>La PBW compte </a:t>
            </a:r>
            <a:r>
              <a:rPr lang="fr-FR" sz="1400" b="1" smtClean="0">
                <a:solidFill>
                  <a:schemeClr val="accent2"/>
                </a:solidFill>
              </a:rPr>
              <a:t>27 communes</a:t>
            </a:r>
            <a:r>
              <a:rPr lang="fr-FR" sz="1400" smtClean="0">
                <a:solidFill>
                  <a:schemeClr val="accent2"/>
                </a:solidFill>
              </a:rPr>
              <a:t>.</a:t>
            </a:r>
          </a:p>
          <a:p>
            <a:pPr eaLnBrk="1" hangingPunct="1">
              <a:lnSpc>
                <a:spcPct val="120000"/>
              </a:lnSpc>
              <a:buClr>
                <a:srgbClr val="FF2980"/>
              </a:buClr>
              <a:buFont typeface="Wingdings" pitchFamily="2" charset="2"/>
              <a:buNone/>
            </a:pPr>
            <a:endParaRPr lang="fr-FR" sz="1400" smtClean="0">
              <a:solidFill>
                <a:schemeClr val="accent2"/>
              </a:solidFill>
            </a:endParaRPr>
          </a:p>
          <a:p>
            <a:pPr eaLnBrk="1" hangingPunct="1">
              <a:lnSpc>
                <a:spcPct val="120000"/>
              </a:lnSpc>
              <a:buClr>
                <a:srgbClr val="FF2980"/>
              </a:buClr>
              <a:buFont typeface="Wingdings" pitchFamily="2" charset="2"/>
              <a:buChar char="§"/>
            </a:pPr>
            <a:r>
              <a:rPr lang="fr-FR" sz="1400" smtClean="0">
                <a:solidFill>
                  <a:schemeClr val="accent2"/>
                </a:solidFill>
              </a:rPr>
              <a:t> Chef-lieu de la PBW :  </a:t>
            </a:r>
            <a:r>
              <a:rPr lang="fr-FR" sz="1400" b="1" smtClean="0">
                <a:solidFill>
                  <a:schemeClr val="accent2"/>
                </a:solidFill>
              </a:rPr>
              <a:t>Wavre</a:t>
            </a:r>
            <a:r>
              <a:rPr lang="fr-FR" sz="1400" smtClean="0">
                <a:solidFill>
                  <a:schemeClr val="accent2"/>
                </a:solidFill>
              </a:rPr>
              <a:t>. </a:t>
            </a:r>
          </a:p>
        </p:txBody>
      </p:sp>
      <p:sp>
        <p:nvSpPr>
          <p:cNvPr id="11268" name="AutoShape 4"/>
          <p:cNvSpPr>
            <a:spLocks noGrp="1" noChangeArrowheads="1"/>
          </p:cNvSpPr>
          <p:nvPr>
            <p:ph type="title"/>
          </p:nvPr>
        </p:nvSpPr>
        <p:spPr>
          <a:xfrm>
            <a:off x="609600" y="427038"/>
            <a:ext cx="7772400" cy="411162"/>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smtClean="0">
                <a:solidFill>
                  <a:schemeClr val="bg1"/>
                </a:solidFill>
                <a:effectLst>
                  <a:outerShdw blurRad="38100" dist="38100" dir="2700000" algn="tl">
                    <a:srgbClr val="000000">
                      <a:alpha val="43137"/>
                    </a:srgbClr>
                  </a:outerShdw>
                </a:effectLst>
              </a:rPr>
              <a:t>7. Genèse de la Province du Brabant wallon</a:t>
            </a:r>
            <a:endParaRPr lang="fr-FR" sz="2000" b="1" dirty="0" smtClean="0">
              <a:solidFill>
                <a:schemeClr val="bg1"/>
              </a:solidFill>
              <a:effectLst>
                <a:outerShdw blurRad="38100" dist="38100" dir="2700000" algn="tl">
                  <a:srgbClr val="000000">
                    <a:alpha val="43137"/>
                  </a:srgbClr>
                </a:outerShdw>
              </a:effectLst>
            </a:endParaRPr>
          </a:p>
        </p:txBody>
      </p:sp>
      <p:sp>
        <p:nvSpPr>
          <p:cNvPr id="13316"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71FAF53-8448-4DA6-8BAC-C068D63D3A38}" type="slidenum">
              <a:rPr lang="fr-FR" smtClean="0"/>
              <a:pPr eaLnBrk="1" hangingPunct="1"/>
              <a:t>13</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additive="base">
                                        <p:cTn id="7"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3" end="3"/>
                                            </p:txEl>
                                          </p:spTgt>
                                        </p:tgtEl>
                                        <p:attrNameLst>
                                          <p:attrName>style.visibility</p:attrName>
                                        </p:attrNameLst>
                                      </p:cBhvr>
                                      <p:to>
                                        <p:strVal val="visible"/>
                                      </p:to>
                                    </p:set>
                                    <p:anim calcmode="lin" valueType="num">
                                      <p:cBhvr additive="base">
                                        <p:cTn id="13"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0723">
                                            <p:txEl>
                                              <p:pRg st="5" end="5"/>
                                            </p:txEl>
                                          </p:spTgt>
                                        </p:tgtEl>
                                        <p:attrNameLst>
                                          <p:attrName>style.visibility</p:attrName>
                                        </p:attrNameLst>
                                      </p:cBhvr>
                                      <p:to>
                                        <p:strVal val="visible"/>
                                      </p:to>
                                    </p:set>
                                    <p:anim calcmode="lin" valueType="num">
                                      <p:cBhvr additive="base">
                                        <p:cTn id="19"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0723">
                                            <p:txEl>
                                              <p:pRg st="7" end="7"/>
                                            </p:txEl>
                                          </p:spTgt>
                                        </p:tgtEl>
                                        <p:attrNameLst>
                                          <p:attrName>style.visibility</p:attrName>
                                        </p:attrNameLst>
                                      </p:cBhvr>
                                      <p:to>
                                        <p:strVal val="visible"/>
                                      </p:to>
                                    </p:set>
                                    <p:anim calcmode="lin" valueType="num">
                                      <p:cBhvr additive="base">
                                        <p:cTn id="25"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2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0723">
                                            <p:txEl>
                                              <p:pRg st="9" end="9"/>
                                            </p:txEl>
                                          </p:spTgt>
                                        </p:tgtEl>
                                        <p:attrNameLst>
                                          <p:attrName>style.visibility</p:attrName>
                                        </p:attrNameLst>
                                      </p:cBhvr>
                                      <p:to>
                                        <p:strVal val="visible"/>
                                      </p:to>
                                    </p:set>
                                    <p:anim calcmode="lin" valueType="num">
                                      <p:cBhvr additive="base">
                                        <p:cTn id="31" dur="500" fill="hold"/>
                                        <p:tgtEl>
                                          <p:spTgt spid="3072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2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AutoShape 28"/>
          <p:cNvSpPr>
            <a:spLocks noChangeArrowheads="1"/>
          </p:cNvSpPr>
          <p:nvPr/>
        </p:nvSpPr>
        <p:spPr bwMode="auto">
          <a:xfrm>
            <a:off x="3886200" y="2057400"/>
            <a:ext cx="1371600" cy="609600"/>
          </a:xfrm>
          <a:prstGeom prst="roundRect">
            <a:avLst>
              <a:gd name="adj" fmla="val 16667"/>
            </a:avLst>
          </a:prstGeom>
          <a:solidFill>
            <a:srgbClr val="FFFF00"/>
          </a:solidFill>
          <a:ln>
            <a:noFill/>
          </a:ln>
          <a:effectLst>
            <a:prstShdw prst="shdw17" dist="17961" dir="2700000">
              <a:srgbClr val="9999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spcBef>
                <a:spcPct val="50000"/>
              </a:spcBef>
            </a:pPr>
            <a:r>
              <a:rPr lang="fr-BE" sz="1200" b="1">
                <a:solidFill>
                  <a:srgbClr val="000099"/>
                </a:solidFill>
              </a:rPr>
              <a:t>DG</a:t>
            </a:r>
          </a:p>
          <a:p>
            <a:pPr marL="342900" indent="-342900" algn="ctr">
              <a:spcBef>
                <a:spcPct val="50000"/>
              </a:spcBef>
            </a:pPr>
            <a:r>
              <a:rPr lang="fr-BE" sz="1000" b="1">
                <a:solidFill>
                  <a:srgbClr val="000099"/>
                </a:solidFill>
              </a:rPr>
              <a:t> Annick Noël</a:t>
            </a:r>
            <a:endParaRPr lang="fr-FR" sz="1000" b="1">
              <a:solidFill>
                <a:srgbClr val="000099"/>
              </a:solidFill>
            </a:endParaRPr>
          </a:p>
        </p:txBody>
      </p:sp>
      <p:sp>
        <p:nvSpPr>
          <p:cNvPr id="33796" name="AutoShape 31"/>
          <p:cNvSpPr>
            <a:spLocks noChangeArrowheads="1"/>
          </p:cNvSpPr>
          <p:nvPr/>
        </p:nvSpPr>
        <p:spPr bwMode="auto">
          <a:xfrm>
            <a:off x="1524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du greffe</a:t>
            </a:r>
          </a:p>
          <a:p>
            <a:pPr marL="342900" indent="-342900" algn="ctr">
              <a:lnSpc>
                <a:spcPct val="60000"/>
              </a:lnSpc>
              <a:spcBef>
                <a:spcPct val="50000"/>
              </a:spcBef>
            </a:pPr>
            <a:r>
              <a:rPr lang="fr-BE" sz="800">
                <a:solidFill>
                  <a:srgbClr val="000099"/>
                </a:solidFill>
              </a:rPr>
              <a:t>I. Tesse</a:t>
            </a:r>
            <a:endParaRPr lang="fr-FR" sz="800">
              <a:solidFill>
                <a:srgbClr val="000099"/>
              </a:solidFill>
            </a:endParaRPr>
          </a:p>
        </p:txBody>
      </p:sp>
      <p:sp>
        <p:nvSpPr>
          <p:cNvPr id="33797" name="AutoShape 43"/>
          <p:cNvSpPr>
            <a:spLocks noChangeArrowheads="1"/>
          </p:cNvSpPr>
          <p:nvPr/>
        </p:nvSpPr>
        <p:spPr bwMode="auto">
          <a:xfrm>
            <a:off x="14478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Enseignement </a:t>
            </a:r>
          </a:p>
          <a:p>
            <a:pPr marL="342900" indent="-342900" algn="ctr">
              <a:lnSpc>
                <a:spcPct val="60000"/>
              </a:lnSpc>
              <a:spcBef>
                <a:spcPct val="50000"/>
              </a:spcBef>
            </a:pPr>
            <a:r>
              <a:rPr lang="fr-BE" sz="800">
                <a:solidFill>
                  <a:srgbClr val="000099"/>
                </a:solidFill>
              </a:rPr>
              <a:t>et des TIC</a:t>
            </a:r>
          </a:p>
          <a:p>
            <a:pPr marL="342900" indent="-342900" algn="ctr">
              <a:lnSpc>
                <a:spcPct val="60000"/>
              </a:lnSpc>
              <a:spcBef>
                <a:spcPct val="50000"/>
              </a:spcBef>
            </a:pPr>
            <a:r>
              <a:rPr lang="fr-BE" sz="800">
                <a:solidFill>
                  <a:srgbClr val="000099"/>
                </a:solidFill>
              </a:rPr>
              <a:t>H. Pétré</a:t>
            </a:r>
            <a:endParaRPr lang="fr-FR" sz="800">
              <a:solidFill>
                <a:srgbClr val="000099"/>
              </a:solidFill>
            </a:endParaRPr>
          </a:p>
        </p:txBody>
      </p:sp>
      <p:sp>
        <p:nvSpPr>
          <p:cNvPr id="33798" name="AutoShape 44"/>
          <p:cNvSpPr>
            <a:spLocks noChangeArrowheads="1"/>
          </p:cNvSpPr>
          <p:nvPr/>
        </p:nvSpPr>
        <p:spPr bwMode="auto">
          <a:xfrm>
            <a:off x="27432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Infrastructures </a:t>
            </a:r>
          </a:p>
          <a:p>
            <a:pPr marL="342900" indent="-342900" algn="ctr">
              <a:lnSpc>
                <a:spcPct val="60000"/>
              </a:lnSpc>
              <a:spcBef>
                <a:spcPct val="50000"/>
              </a:spcBef>
            </a:pPr>
            <a:r>
              <a:rPr lang="fr-BE" sz="800">
                <a:solidFill>
                  <a:srgbClr val="000099"/>
                </a:solidFill>
              </a:rPr>
              <a:t>et développement</a:t>
            </a:r>
          </a:p>
          <a:p>
            <a:pPr marL="342900" indent="-342900" algn="ctr">
              <a:lnSpc>
                <a:spcPct val="60000"/>
              </a:lnSpc>
              <a:spcBef>
                <a:spcPct val="50000"/>
              </a:spcBef>
            </a:pPr>
            <a:r>
              <a:rPr lang="fr-BE" sz="800">
                <a:solidFill>
                  <a:srgbClr val="000099"/>
                </a:solidFill>
              </a:rPr>
              <a:t> territorial </a:t>
            </a:r>
          </a:p>
          <a:p>
            <a:pPr marL="342900" indent="-342900" algn="ctr">
              <a:lnSpc>
                <a:spcPct val="60000"/>
              </a:lnSpc>
              <a:spcBef>
                <a:spcPct val="50000"/>
              </a:spcBef>
            </a:pPr>
            <a:r>
              <a:rPr lang="fr-BE" sz="800">
                <a:solidFill>
                  <a:srgbClr val="000099"/>
                </a:solidFill>
              </a:rPr>
              <a:t>P. Pirlot</a:t>
            </a:r>
            <a:endParaRPr lang="fr-FR" sz="800">
              <a:solidFill>
                <a:srgbClr val="000099"/>
              </a:solidFill>
            </a:endParaRPr>
          </a:p>
        </p:txBody>
      </p:sp>
      <p:sp>
        <p:nvSpPr>
          <p:cNvPr id="33799" name="AutoShape 45"/>
          <p:cNvSpPr>
            <a:spLocks noChangeArrowheads="1"/>
          </p:cNvSpPr>
          <p:nvPr/>
        </p:nvSpPr>
        <p:spPr bwMode="auto">
          <a:xfrm>
            <a:off x="40386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Culture, loisirs </a:t>
            </a:r>
          </a:p>
          <a:p>
            <a:pPr marL="342900" indent="-342900" algn="ctr">
              <a:lnSpc>
                <a:spcPct val="60000"/>
              </a:lnSpc>
              <a:spcBef>
                <a:spcPct val="50000"/>
              </a:spcBef>
            </a:pPr>
            <a:r>
              <a:rPr lang="fr-BE" sz="800">
                <a:solidFill>
                  <a:srgbClr val="000099"/>
                </a:solidFill>
              </a:rPr>
              <a:t>et citoyenneté</a:t>
            </a:r>
          </a:p>
          <a:p>
            <a:pPr marL="342900" indent="-342900" algn="ctr">
              <a:lnSpc>
                <a:spcPct val="60000"/>
              </a:lnSpc>
              <a:spcBef>
                <a:spcPct val="50000"/>
              </a:spcBef>
            </a:pPr>
            <a:r>
              <a:rPr lang="fr-BE" sz="800">
                <a:solidFill>
                  <a:srgbClr val="000099"/>
                </a:solidFill>
              </a:rPr>
              <a:t>J-L. Pirsotte</a:t>
            </a:r>
            <a:endParaRPr lang="fr-FR" sz="800">
              <a:solidFill>
                <a:srgbClr val="000099"/>
              </a:solidFill>
            </a:endParaRPr>
          </a:p>
        </p:txBody>
      </p:sp>
      <p:sp>
        <p:nvSpPr>
          <p:cNvPr id="33800" name="AutoShape 46"/>
          <p:cNvSpPr>
            <a:spLocks noChangeArrowheads="1"/>
          </p:cNvSpPr>
          <p:nvPr/>
        </p:nvSpPr>
        <p:spPr bwMode="auto">
          <a:xfrm>
            <a:off x="53340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Économie,</a:t>
            </a:r>
          </a:p>
          <a:p>
            <a:pPr marL="342900" indent="-342900" algn="ctr">
              <a:lnSpc>
                <a:spcPct val="60000"/>
              </a:lnSpc>
              <a:spcBef>
                <a:spcPct val="50000"/>
              </a:spcBef>
            </a:pPr>
            <a:r>
              <a:rPr lang="fr-BE" sz="800">
                <a:solidFill>
                  <a:srgbClr val="000099"/>
                </a:solidFill>
              </a:rPr>
              <a:t> agriculture et</a:t>
            </a:r>
          </a:p>
          <a:p>
            <a:pPr marL="342900" indent="-342900" algn="ctr">
              <a:lnSpc>
                <a:spcPct val="60000"/>
              </a:lnSpc>
              <a:spcBef>
                <a:spcPct val="50000"/>
              </a:spcBef>
            </a:pPr>
            <a:r>
              <a:rPr lang="fr-BE" sz="800">
                <a:solidFill>
                  <a:srgbClr val="000099"/>
                </a:solidFill>
              </a:rPr>
              <a:t> tourisme</a:t>
            </a:r>
          </a:p>
          <a:p>
            <a:pPr marL="342900" indent="-342900" algn="ctr">
              <a:lnSpc>
                <a:spcPct val="60000"/>
              </a:lnSpc>
              <a:spcBef>
                <a:spcPct val="50000"/>
              </a:spcBef>
            </a:pPr>
            <a:r>
              <a:rPr lang="fr-BE" sz="800">
                <a:solidFill>
                  <a:srgbClr val="000099"/>
                </a:solidFill>
              </a:rPr>
              <a:t>F. Pigeolet</a:t>
            </a:r>
            <a:endParaRPr lang="fr-FR" sz="800">
              <a:solidFill>
                <a:srgbClr val="000099"/>
              </a:solidFill>
            </a:endParaRPr>
          </a:p>
        </p:txBody>
      </p:sp>
      <p:sp>
        <p:nvSpPr>
          <p:cNvPr id="33801" name="AutoShape 47"/>
          <p:cNvSpPr>
            <a:spLocks noChangeArrowheads="1"/>
          </p:cNvSpPr>
          <p:nvPr/>
        </p:nvSpPr>
        <p:spPr bwMode="auto">
          <a:xfrm>
            <a:off x="66294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Cohésion </a:t>
            </a:r>
          </a:p>
          <a:p>
            <a:pPr marL="342900" indent="-342900" algn="ctr">
              <a:lnSpc>
                <a:spcPct val="60000"/>
              </a:lnSpc>
              <a:spcBef>
                <a:spcPct val="50000"/>
              </a:spcBef>
            </a:pPr>
            <a:r>
              <a:rPr lang="fr-BE" sz="800">
                <a:solidFill>
                  <a:srgbClr val="000099"/>
                </a:solidFill>
              </a:rPr>
              <a:t>sociale  et santé</a:t>
            </a:r>
          </a:p>
          <a:p>
            <a:pPr marL="342900" indent="-342900" algn="ctr">
              <a:lnSpc>
                <a:spcPct val="60000"/>
              </a:lnSpc>
              <a:spcBef>
                <a:spcPct val="50000"/>
              </a:spcBef>
            </a:pPr>
            <a:r>
              <a:rPr lang="fr-BE" sz="800">
                <a:solidFill>
                  <a:srgbClr val="000099"/>
                </a:solidFill>
              </a:rPr>
              <a:t>G. Lannoye</a:t>
            </a:r>
            <a:endParaRPr lang="fr-FR" sz="800">
              <a:solidFill>
                <a:srgbClr val="000099"/>
              </a:solidFill>
            </a:endParaRPr>
          </a:p>
        </p:txBody>
      </p:sp>
      <p:sp>
        <p:nvSpPr>
          <p:cNvPr id="33802" name="AutoShape 48"/>
          <p:cNvSpPr>
            <a:spLocks noChangeArrowheads="1"/>
          </p:cNvSpPr>
          <p:nvPr/>
        </p:nvSpPr>
        <p:spPr bwMode="auto">
          <a:xfrm>
            <a:off x="7924800" y="3200400"/>
            <a:ext cx="1066800" cy="533400"/>
          </a:xfrm>
          <a:prstGeom prst="roundRect">
            <a:avLst>
              <a:gd name="adj" fmla="val 16667"/>
            </a:avLst>
          </a:prstGeom>
          <a:solidFill>
            <a:srgbClr val="FF9900"/>
          </a:solidFill>
          <a:ln>
            <a:noFill/>
          </a:ln>
          <a:effectLst>
            <a:prstShdw prst="shdw17" dist="17961" dir="2700000">
              <a:srgbClr val="995C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DA Finances</a:t>
            </a:r>
          </a:p>
          <a:p>
            <a:pPr marL="342900" indent="-342900" algn="ctr">
              <a:lnSpc>
                <a:spcPct val="60000"/>
              </a:lnSpc>
              <a:spcBef>
                <a:spcPct val="50000"/>
              </a:spcBef>
            </a:pPr>
            <a:r>
              <a:rPr lang="fr-BE" sz="800">
                <a:solidFill>
                  <a:srgbClr val="000099"/>
                </a:solidFill>
              </a:rPr>
              <a:t>J. Paradis</a:t>
            </a:r>
            <a:endParaRPr lang="fr-FR" sz="800">
              <a:solidFill>
                <a:srgbClr val="000099"/>
              </a:solidFill>
            </a:endParaRPr>
          </a:p>
        </p:txBody>
      </p:sp>
      <p:cxnSp>
        <p:nvCxnSpPr>
          <p:cNvPr id="33803" name="AutoShape 61"/>
          <p:cNvCxnSpPr>
            <a:cxnSpLocks noChangeShapeType="1"/>
            <a:endCxn id="33802" idx="0"/>
          </p:cNvCxnSpPr>
          <p:nvPr/>
        </p:nvCxnSpPr>
        <p:spPr bwMode="auto">
          <a:xfrm>
            <a:off x="4572000" y="3048000"/>
            <a:ext cx="3886200" cy="152400"/>
          </a:xfrm>
          <a:prstGeom prst="bentConnector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04" name="AutoShape 62"/>
          <p:cNvCxnSpPr>
            <a:cxnSpLocks noChangeShapeType="1"/>
            <a:stCxn id="33795" idx="2"/>
            <a:endCxn id="33799" idx="0"/>
          </p:cNvCxnSpPr>
          <p:nvPr/>
        </p:nvCxnSpPr>
        <p:spPr bwMode="auto">
          <a:xfrm>
            <a:off x="4572000" y="2667000"/>
            <a:ext cx="0" cy="533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49" name="AutoShape 64"/>
          <p:cNvSpPr>
            <a:spLocks noGrp="1" noChangeArrowheads="1"/>
          </p:cNvSpPr>
          <p:nvPr>
            <p:ph type="title"/>
          </p:nvPr>
        </p:nvSpPr>
        <p:spPr>
          <a:xfrm>
            <a:off x="609600" y="228600"/>
            <a:ext cx="7772400" cy="411163"/>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a:solidFill>
                  <a:schemeClr val="bg1"/>
                </a:solidFill>
                <a:effectLst>
                  <a:outerShdw blurRad="38100" dist="38100" dir="2700000" algn="tl">
                    <a:srgbClr val="000000">
                      <a:alpha val="43137"/>
                    </a:srgbClr>
                  </a:outerShdw>
                </a:effectLst>
              </a:rPr>
              <a:t>8</a:t>
            </a:r>
            <a:r>
              <a:rPr lang="fr-BE" sz="2000" b="1" dirty="0" smtClean="0">
                <a:solidFill>
                  <a:schemeClr val="bg1"/>
                </a:solidFill>
                <a:effectLst>
                  <a:outerShdw blurRad="38100" dist="38100" dir="2700000" algn="tl">
                    <a:srgbClr val="000000">
                      <a:alpha val="43137"/>
                    </a:srgbClr>
                  </a:outerShdw>
                </a:effectLst>
              </a:rPr>
              <a:t>. Organigramme </a:t>
            </a:r>
            <a:r>
              <a:rPr lang="fr-BE" sz="1600" b="1" dirty="0" smtClean="0">
                <a:solidFill>
                  <a:schemeClr val="bg1"/>
                </a:solidFill>
                <a:effectLst>
                  <a:outerShdw blurRad="38100" dist="38100" dir="2700000" algn="tl">
                    <a:srgbClr val="000000">
                      <a:alpha val="43137"/>
                    </a:srgbClr>
                  </a:outerShdw>
                </a:effectLst>
              </a:rPr>
              <a:t>(simplifié) </a:t>
            </a:r>
            <a:r>
              <a:rPr lang="fr-BE" sz="2000" b="1" dirty="0" smtClean="0">
                <a:solidFill>
                  <a:schemeClr val="bg1"/>
                </a:solidFill>
                <a:effectLst>
                  <a:outerShdw blurRad="38100" dist="38100" dir="2700000" algn="tl">
                    <a:srgbClr val="000000">
                      <a:alpha val="43137"/>
                    </a:srgbClr>
                  </a:outerShdw>
                </a:effectLst>
              </a:rPr>
              <a:t>de </a:t>
            </a:r>
            <a:r>
              <a:rPr lang="fr-BE" sz="2000" b="1" dirty="0" smtClean="0">
                <a:solidFill>
                  <a:schemeClr val="bg1"/>
                </a:solidFill>
                <a:effectLst>
                  <a:outerShdw blurRad="38100" dist="38100" dir="2700000" algn="tl">
                    <a:srgbClr val="000000">
                      <a:alpha val="43137"/>
                    </a:srgbClr>
                  </a:outerShdw>
                </a:effectLst>
              </a:rPr>
              <a:t>l’administration                                       </a:t>
            </a:r>
            <a:endParaRPr lang="fr-FR" sz="2000" b="1" dirty="0" smtClean="0">
              <a:solidFill>
                <a:schemeClr val="bg1"/>
              </a:solidFill>
              <a:effectLst>
                <a:outerShdw blurRad="38100" dist="38100" dir="2700000" algn="tl">
                  <a:srgbClr val="000000">
                    <a:alpha val="43137"/>
                  </a:srgbClr>
                </a:outerShdw>
              </a:effectLst>
            </a:endParaRPr>
          </a:p>
        </p:txBody>
      </p:sp>
      <p:sp>
        <p:nvSpPr>
          <p:cNvPr id="33806" name="AutoShape 68"/>
          <p:cNvSpPr>
            <a:spLocks noChangeArrowheads="1"/>
          </p:cNvSpPr>
          <p:nvPr/>
        </p:nvSpPr>
        <p:spPr bwMode="auto">
          <a:xfrm>
            <a:off x="230188" y="40386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S11-Affaires </a:t>
            </a:r>
          </a:p>
          <a:p>
            <a:pPr marL="342900" indent="-342900" algn="ctr">
              <a:lnSpc>
                <a:spcPct val="60000"/>
              </a:lnSpc>
              <a:spcBef>
                <a:spcPct val="50000"/>
              </a:spcBef>
            </a:pPr>
            <a:r>
              <a:rPr lang="fr-BE" sz="800">
                <a:solidFill>
                  <a:srgbClr val="000099"/>
                </a:solidFill>
              </a:rPr>
              <a:t>générales</a:t>
            </a:r>
            <a:endParaRPr lang="fr-FR" sz="800">
              <a:solidFill>
                <a:srgbClr val="000099"/>
              </a:solidFill>
            </a:endParaRPr>
          </a:p>
        </p:txBody>
      </p:sp>
      <p:sp>
        <p:nvSpPr>
          <p:cNvPr id="33807" name="AutoShape 69"/>
          <p:cNvSpPr>
            <a:spLocks noChangeArrowheads="1"/>
          </p:cNvSpPr>
          <p:nvPr/>
        </p:nvSpPr>
        <p:spPr bwMode="auto">
          <a:xfrm>
            <a:off x="230188" y="47244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S12/13</a:t>
            </a:r>
          </a:p>
          <a:p>
            <a:pPr marL="342900" indent="-342900" algn="ctr">
              <a:lnSpc>
                <a:spcPct val="60000"/>
              </a:lnSpc>
              <a:spcBef>
                <a:spcPct val="50000"/>
              </a:spcBef>
            </a:pPr>
            <a:r>
              <a:rPr lang="fr-BE" sz="800">
                <a:solidFill>
                  <a:srgbClr val="000099"/>
                </a:solidFill>
              </a:rPr>
              <a:t>GRH + Personnel</a:t>
            </a:r>
            <a:endParaRPr lang="fr-FR" sz="800">
              <a:solidFill>
                <a:srgbClr val="000099"/>
              </a:solidFill>
            </a:endParaRPr>
          </a:p>
        </p:txBody>
      </p:sp>
      <p:sp>
        <p:nvSpPr>
          <p:cNvPr id="33808" name="AutoShape 70"/>
          <p:cNvSpPr>
            <a:spLocks noChangeArrowheads="1"/>
          </p:cNvSpPr>
          <p:nvPr/>
        </p:nvSpPr>
        <p:spPr bwMode="auto">
          <a:xfrm>
            <a:off x="230188" y="54102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S14-SICD</a:t>
            </a:r>
            <a:endParaRPr lang="fr-FR" sz="800">
              <a:solidFill>
                <a:srgbClr val="000099"/>
              </a:solidFill>
            </a:endParaRPr>
          </a:p>
        </p:txBody>
      </p:sp>
      <p:sp>
        <p:nvSpPr>
          <p:cNvPr id="33809" name="AutoShape 75"/>
          <p:cNvSpPr>
            <a:spLocks noChangeArrowheads="1"/>
          </p:cNvSpPr>
          <p:nvPr/>
        </p:nvSpPr>
        <p:spPr bwMode="auto">
          <a:xfrm>
            <a:off x="1516063" y="57531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S25-Inspection</a:t>
            </a:r>
          </a:p>
          <a:p>
            <a:pPr marL="342900" indent="-342900" algn="ctr">
              <a:lnSpc>
                <a:spcPct val="60000"/>
              </a:lnSpc>
              <a:spcBef>
                <a:spcPct val="50000"/>
              </a:spcBef>
            </a:pPr>
            <a:r>
              <a:rPr lang="fr-BE" sz="800">
                <a:solidFill>
                  <a:srgbClr val="000099"/>
                </a:solidFill>
              </a:rPr>
              <a:t>Pédagogique</a:t>
            </a:r>
            <a:endParaRPr lang="fr-FR" sz="800">
              <a:solidFill>
                <a:srgbClr val="000099"/>
              </a:solidFill>
            </a:endParaRPr>
          </a:p>
        </p:txBody>
      </p:sp>
      <p:sp>
        <p:nvSpPr>
          <p:cNvPr id="33810" name="AutoShape 76"/>
          <p:cNvSpPr>
            <a:spLocks noChangeArrowheads="1"/>
          </p:cNvSpPr>
          <p:nvPr/>
        </p:nvSpPr>
        <p:spPr bwMode="auto">
          <a:xfrm>
            <a:off x="1525588" y="43434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S22-Personnel</a:t>
            </a:r>
          </a:p>
          <a:p>
            <a:pPr marL="342900" indent="-342900" algn="ctr">
              <a:lnSpc>
                <a:spcPct val="60000"/>
              </a:lnSpc>
              <a:spcBef>
                <a:spcPct val="50000"/>
              </a:spcBef>
            </a:pPr>
            <a:r>
              <a:rPr lang="fr-BE" sz="800">
                <a:solidFill>
                  <a:srgbClr val="000099"/>
                </a:solidFill>
              </a:rPr>
              <a:t> enseignant</a:t>
            </a:r>
            <a:endParaRPr lang="fr-FR" sz="800">
              <a:solidFill>
                <a:srgbClr val="000099"/>
              </a:solidFill>
            </a:endParaRPr>
          </a:p>
        </p:txBody>
      </p:sp>
      <p:sp>
        <p:nvSpPr>
          <p:cNvPr id="33811" name="AutoShape 77"/>
          <p:cNvSpPr>
            <a:spLocks noChangeArrowheads="1"/>
          </p:cNvSpPr>
          <p:nvPr/>
        </p:nvSpPr>
        <p:spPr bwMode="auto">
          <a:xfrm>
            <a:off x="1525588" y="48006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S23-TIC</a:t>
            </a:r>
            <a:endParaRPr lang="fr-FR" sz="800">
              <a:solidFill>
                <a:srgbClr val="000099"/>
              </a:solidFill>
            </a:endParaRPr>
          </a:p>
        </p:txBody>
      </p:sp>
      <p:sp>
        <p:nvSpPr>
          <p:cNvPr id="33812" name="AutoShape 78"/>
          <p:cNvSpPr>
            <a:spLocks noChangeArrowheads="1"/>
          </p:cNvSpPr>
          <p:nvPr/>
        </p:nvSpPr>
        <p:spPr bwMode="auto">
          <a:xfrm>
            <a:off x="7926388" y="39624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S71-Budget</a:t>
            </a:r>
            <a:endParaRPr lang="fr-FR" sz="800">
              <a:solidFill>
                <a:srgbClr val="000099"/>
              </a:solidFill>
            </a:endParaRPr>
          </a:p>
        </p:txBody>
      </p:sp>
      <p:sp>
        <p:nvSpPr>
          <p:cNvPr id="33813" name="AutoShape 79"/>
          <p:cNvSpPr>
            <a:spLocks noChangeArrowheads="1"/>
          </p:cNvSpPr>
          <p:nvPr/>
        </p:nvSpPr>
        <p:spPr bwMode="auto">
          <a:xfrm>
            <a:off x="7926388" y="45720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S72-Économat</a:t>
            </a:r>
            <a:endParaRPr lang="fr-FR" sz="800">
              <a:solidFill>
                <a:srgbClr val="000099"/>
              </a:solidFill>
            </a:endParaRPr>
          </a:p>
        </p:txBody>
      </p:sp>
      <p:sp>
        <p:nvSpPr>
          <p:cNvPr id="33814" name="AutoShape 80"/>
          <p:cNvSpPr>
            <a:spLocks noChangeArrowheads="1"/>
          </p:cNvSpPr>
          <p:nvPr/>
        </p:nvSpPr>
        <p:spPr bwMode="auto">
          <a:xfrm>
            <a:off x="7926388" y="51816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S73- Patrimoine </a:t>
            </a:r>
          </a:p>
          <a:p>
            <a:pPr marL="342900" indent="-342900" algn="ctr">
              <a:lnSpc>
                <a:spcPct val="60000"/>
              </a:lnSpc>
              <a:spcBef>
                <a:spcPct val="50000"/>
              </a:spcBef>
            </a:pPr>
            <a:r>
              <a:rPr lang="fr-BE" sz="800">
                <a:solidFill>
                  <a:srgbClr val="000099"/>
                </a:solidFill>
              </a:rPr>
              <a:t>Immobilier et</a:t>
            </a:r>
          </a:p>
          <a:p>
            <a:pPr marL="342900" indent="-342900" algn="ctr">
              <a:lnSpc>
                <a:spcPct val="60000"/>
              </a:lnSpc>
              <a:spcBef>
                <a:spcPct val="50000"/>
              </a:spcBef>
            </a:pPr>
            <a:r>
              <a:rPr lang="fr-BE" sz="800">
                <a:solidFill>
                  <a:srgbClr val="000099"/>
                </a:solidFill>
              </a:rPr>
              <a:t>Assurances</a:t>
            </a:r>
            <a:endParaRPr lang="fr-FR" sz="800">
              <a:solidFill>
                <a:srgbClr val="000099"/>
              </a:solidFill>
            </a:endParaRPr>
          </a:p>
        </p:txBody>
      </p:sp>
      <p:sp>
        <p:nvSpPr>
          <p:cNvPr id="33815" name="AutoShape 82"/>
          <p:cNvSpPr>
            <a:spLocks noChangeArrowheads="1"/>
          </p:cNvSpPr>
          <p:nvPr/>
        </p:nvSpPr>
        <p:spPr bwMode="auto">
          <a:xfrm>
            <a:off x="4116388" y="4038600"/>
            <a:ext cx="1066800" cy="533400"/>
          </a:xfrm>
          <a:prstGeom prst="roundRect">
            <a:avLst>
              <a:gd name="adj" fmla="val 28546"/>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S41-Domaines et </a:t>
            </a:r>
          </a:p>
          <a:p>
            <a:pPr marL="342900" indent="-342900" algn="ctr">
              <a:lnSpc>
                <a:spcPct val="60000"/>
              </a:lnSpc>
              <a:spcBef>
                <a:spcPct val="50000"/>
              </a:spcBef>
            </a:pPr>
            <a:r>
              <a:rPr lang="fr-BE" sz="800">
                <a:solidFill>
                  <a:srgbClr val="000099"/>
                </a:solidFill>
              </a:rPr>
              <a:t>Inspection </a:t>
            </a:r>
          </a:p>
          <a:p>
            <a:pPr marL="342900" indent="-342900" algn="ctr">
              <a:lnSpc>
                <a:spcPct val="60000"/>
              </a:lnSpc>
              <a:spcBef>
                <a:spcPct val="50000"/>
              </a:spcBef>
            </a:pPr>
            <a:r>
              <a:rPr lang="fr-BE" sz="800">
                <a:solidFill>
                  <a:srgbClr val="000099"/>
                </a:solidFill>
              </a:rPr>
              <a:t>(DOMBDR-</a:t>
            </a:r>
          </a:p>
          <a:p>
            <a:pPr marL="342900" indent="-342900" algn="ctr">
              <a:lnSpc>
                <a:spcPct val="60000"/>
              </a:lnSpc>
              <a:spcBef>
                <a:spcPct val="50000"/>
              </a:spcBef>
            </a:pPr>
            <a:r>
              <a:rPr lang="fr-BE" sz="800">
                <a:solidFill>
                  <a:srgbClr val="000099"/>
                </a:solidFill>
              </a:rPr>
              <a:t>DOMHEL)</a:t>
            </a:r>
            <a:endParaRPr lang="fr-FR" sz="800">
              <a:solidFill>
                <a:srgbClr val="000099"/>
              </a:solidFill>
            </a:endParaRPr>
          </a:p>
        </p:txBody>
      </p:sp>
      <p:sp>
        <p:nvSpPr>
          <p:cNvPr id="33816" name="AutoShape 83"/>
          <p:cNvSpPr>
            <a:spLocks noChangeArrowheads="1"/>
          </p:cNvSpPr>
          <p:nvPr/>
        </p:nvSpPr>
        <p:spPr bwMode="auto">
          <a:xfrm>
            <a:off x="4116388" y="46482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S42-Culture, sport</a:t>
            </a:r>
          </a:p>
          <a:p>
            <a:pPr marL="342900" indent="-342900" algn="ctr">
              <a:lnSpc>
                <a:spcPct val="60000"/>
              </a:lnSpc>
              <a:spcBef>
                <a:spcPct val="50000"/>
              </a:spcBef>
            </a:pPr>
            <a:r>
              <a:rPr lang="fr-BE" sz="800">
                <a:solidFill>
                  <a:srgbClr val="000099"/>
                </a:solidFill>
              </a:rPr>
              <a:t>et  citoyenneté</a:t>
            </a:r>
            <a:endParaRPr lang="fr-FR" sz="800">
              <a:solidFill>
                <a:srgbClr val="000099"/>
              </a:solidFill>
            </a:endParaRPr>
          </a:p>
        </p:txBody>
      </p:sp>
      <p:sp>
        <p:nvSpPr>
          <p:cNvPr id="33817" name="AutoShape 84"/>
          <p:cNvSpPr>
            <a:spLocks noChangeArrowheads="1"/>
          </p:cNvSpPr>
          <p:nvPr/>
        </p:nvSpPr>
        <p:spPr bwMode="auto">
          <a:xfrm>
            <a:off x="4116388" y="52578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S43-Information </a:t>
            </a:r>
          </a:p>
          <a:p>
            <a:pPr marL="342900" indent="-342900" algn="ctr">
              <a:lnSpc>
                <a:spcPct val="60000"/>
              </a:lnSpc>
              <a:spcBef>
                <a:spcPct val="50000"/>
              </a:spcBef>
            </a:pPr>
            <a:r>
              <a:rPr lang="fr-BE" sz="800">
                <a:solidFill>
                  <a:srgbClr val="000099"/>
                </a:solidFill>
              </a:rPr>
              <a:t>et Relations </a:t>
            </a:r>
          </a:p>
          <a:p>
            <a:pPr marL="342900" indent="-342900" algn="ctr">
              <a:lnSpc>
                <a:spcPct val="60000"/>
              </a:lnSpc>
              <a:spcBef>
                <a:spcPct val="50000"/>
              </a:spcBef>
            </a:pPr>
            <a:r>
              <a:rPr lang="fr-BE" sz="800">
                <a:solidFill>
                  <a:srgbClr val="000099"/>
                </a:solidFill>
              </a:rPr>
              <a:t>publiques</a:t>
            </a:r>
            <a:endParaRPr lang="fr-FR" sz="800">
              <a:solidFill>
                <a:srgbClr val="000099"/>
              </a:solidFill>
            </a:endParaRPr>
          </a:p>
        </p:txBody>
      </p:sp>
      <p:sp>
        <p:nvSpPr>
          <p:cNvPr id="33818" name="AutoShape 85"/>
          <p:cNvSpPr>
            <a:spLocks noChangeArrowheads="1"/>
          </p:cNvSpPr>
          <p:nvPr/>
        </p:nvSpPr>
        <p:spPr bwMode="auto">
          <a:xfrm>
            <a:off x="5411788" y="40386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S51-Économie et</a:t>
            </a:r>
          </a:p>
          <a:p>
            <a:pPr marL="342900" indent="-342900" algn="ctr">
              <a:lnSpc>
                <a:spcPct val="60000"/>
              </a:lnSpc>
              <a:spcBef>
                <a:spcPct val="50000"/>
              </a:spcBef>
            </a:pPr>
            <a:r>
              <a:rPr lang="fr-BE" sz="800">
                <a:solidFill>
                  <a:srgbClr val="000099"/>
                </a:solidFill>
              </a:rPr>
              <a:t>Commerce</a:t>
            </a:r>
            <a:endParaRPr lang="fr-FR" sz="800">
              <a:solidFill>
                <a:srgbClr val="000099"/>
              </a:solidFill>
            </a:endParaRPr>
          </a:p>
        </p:txBody>
      </p:sp>
      <p:sp>
        <p:nvSpPr>
          <p:cNvPr id="33819" name="AutoShape 86"/>
          <p:cNvSpPr>
            <a:spLocks noChangeArrowheads="1"/>
          </p:cNvSpPr>
          <p:nvPr/>
        </p:nvSpPr>
        <p:spPr bwMode="auto">
          <a:xfrm>
            <a:off x="5411788" y="44958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S52-Tourisme et</a:t>
            </a:r>
          </a:p>
          <a:p>
            <a:pPr marL="342900" indent="-342900" algn="ctr">
              <a:lnSpc>
                <a:spcPct val="60000"/>
              </a:lnSpc>
              <a:spcBef>
                <a:spcPct val="50000"/>
              </a:spcBef>
            </a:pPr>
            <a:r>
              <a:rPr lang="fr-BE" sz="800">
                <a:solidFill>
                  <a:srgbClr val="000099"/>
                </a:solidFill>
              </a:rPr>
              <a:t>Folklore</a:t>
            </a:r>
            <a:endParaRPr lang="fr-FR" sz="800">
              <a:solidFill>
                <a:srgbClr val="000099"/>
              </a:solidFill>
            </a:endParaRPr>
          </a:p>
        </p:txBody>
      </p:sp>
      <p:sp>
        <p:nvSpPr>
          <p:cNvPr id="33820" name="AutoShape 87"/>
          <p:cNvSpPr>
            <a:spLocks noChangeArrowheads="1"/>
          </p:cNvSpPr>
          <p:nvPr/>
        </p:nvSpPr>
        <p:spPr bwMode="auto">
          <a:xfrm>
            <a:off x="6630988" y="3886200"/>
            <a:ext cx="1066800" cy="4572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S61- La Santé </a:t>
            </a:r>
          </a:p>
          <a:p>
            <a:pPr marL="342900" indent="-342900" algn="ctr">
              <a:lnSpc>
                <a:spcPct val="60000"/>
              </a:lnSpc>
              <a:spcBef>
                <a:spcPct val="50000"/>
              </a:spcBef>
            </a:pPr>
            <a:r>
              <a:rPr lang="fr-BE" sz="800">
                <a:solidFill>
                  <a:srgbClr val="000099"/>
                </a:solidFill>
              </a:rPr>
              <a:t>(SSM, PSE,…)</a:t>
            </a:r>
            <a:endParaRPr lang="fr-FR" sz="800">
              <a:solidFill>
                <a:srgbClr val="000099"/>
              </a:solidFill>
            </a:endParaRPr>
          </a:p>
        </p:txBody>
      </p:sp>
      <p:sp>
        <p:nvSpPr>
          <p:cNvPr id="33821" name="AutoShape 88"/>
          <p:cNvSpPr>
            <a:spLocks noChangeArrowheads="1"/>
          </p:cNvSpPr>
          <p:nvPr/>
        </p:nvSpPr>
        <p:spPr bwMode="auto">
          <a:xfrm>
            <a:off x="6630988" y="4419600"/>
            <a:ext cx="1066800" cy="4572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S62-Cohésion sociale</a:t>
            </a:r>
          </a:p>
          <a:p>
            <a:pPr marL="342900" indent="-342900" algn="ctr">
              <a:lnSpc>
                <a:spcPct val="60000"/>
              </a:lnSpc>
              <a:spcBef>
                <a:spcPct val="50000"/>
              </a:spcBef>
            </a:pPr>
            <a:r>
              <a:rPr lang="fr-BE" sz="800">
                <a:solidFill>
                  <a:srgbClr val="000099"/>
                </a:solidFill>
              </a:rPr>
              <a:t>et Logement</a:t>
            </a:r>
            <a:endParaRPr lang="fr-FR" sz="800">
              <a:solidFill>
                <a:srgbClr val="000099"/>
              </a:solidFill>
            </a:endParaRPr>
          </a:p>
        </p:txBody>
      </p:sp>
      <p:sp>
        <p:nvSpPr>
          <p:cNvPr id="33822" name="AutoShape 89"/>
          <p:cNvSpPr>
            <a:spLocks noChangeArrowheads="1"/>
          </p:cNvSpPr>
          <p:nvPr/>
        </p:nvSpPr>
        <p:spPr bwMode="auto">
          <a:xfrm>
            <a:off x="1525588" y="38862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S21-Appui  à</a:t>
            </a:r>
          </a:p>
          <a:p>
            <a:pPr marL="342900" indent="-342900" algn="ctr">
              <a:lnSpc>
                <a:spcPct val="60000"/>
              </a:lnSpc>
              <a:spcBef>
                <a:spcPct val="50000"/>
              </a:spcBef>
            </a:pPr>
            <a:r>
              <a:rPr lang="fr-BE" sz="800">
                <a:solidFill>
                  <a:srgbClr val="000099"/>
                </a:solidFill>
              </a:rPr>
              <a:t>structure </a:t>
            </a:r>
            <a:endParaRPr lang="fr-FR" sz="800">
              <a:solidFill>
                <a:srgbClr val="000099"/>
              </a:solidFill>
            </a:endParaRPr>
          </a:p>
        </p:txBody>
      </p:sp>
      <p:sp>
        <p:nvSpPr>
          <p:cNvPr id="33823" name="AutoShape 90"/>
          <p:cNvSpPr>
            <a:spLocks noChangeArrowheads="1"/>
          </p:cNvSpPr>
          <p:nvPr/>
        </p:nvSpPr>
        <p:spPr bwMode="auto">
          <a:xfrm>
            <a:off x="2820988" y="39624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S31-Appui à la </a:t>
            </a:r>
          </a:p>
          <a:p>
            <a:pPr marL="342900" indent="-342900" algn="ctr">
              <a:lnSpc>
                <a:spcPct val="60000"/>
              </a:lnSpc>
              <a:spcBef>
                <a:spcPct val="50000"/>
              </a:spcBef>
            </a:pPr>
            <a:r>
              <a:rPr lang="fr-BE" sz="800">
                <a:solidFill>
                  <a:srgbClr val="000099"/>
                </a:solidFill>
              </a:rPr>
              <a:t>structure</a:t>
            </a:r>
            <a:endParaRPr lang="fr-FR" sz="800">
              <a:solidFill>
                <a:srgbClr val="000099"/>
              </a:solidFill>
            </a:endParaRPr>
          </a:p>
        </p:txBody>
      </p:sp>
      <p:sp>
        <p:nvSpPr>
          <p:cNvPr id="33824" name="AutoShape 91"/>
          <p:cNvSpPr>
            <a:spLocks noChangeArrowheads="1"/>
          </p:cNvSpPr>
          <p:nvPr/>
        </p:nvSpPr>
        <p:spPr bwMode="auto">
          <a:xfrm>
            <a:off x="1543050" y="5275263"/>
            <a:ext cx="10414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S24-GRH du </a:t>
            </a:r>
          </a:p>
          <a:p>
            <a:pPr marL="342900" indent="-342900" algn="ctr">
              <a:lnSpc>
                <a:spcPct val="60000"/>
              </a:lnSpc>
              <a:spcBef>
                <a:spcPct val="50000"/>
              </a:spcBef>
            </a:pPr>
            <a:r>
              <a:rPr lang="fr-BE" sz="800">
                <a:solidFill>
                  <a:srgbClr val="000099"/>
                </a:solidFill>
              </a:rPr>
              <a:t>personnel</a:t>
            </a:r>
          </a:p>
          <a:p>
            <a:pPr marL="342900" indent="-342900" algn="ctr">
              <a:lnSpc>
                <a:spcPct val="60000"/>
              </a:lnSpc>
              <a:spcBef>
                <a:spcPct val="50000"/>
              </a:spcBef>
            </a:pPr>
            <a:r>
              <a:rPr lang="fr-BE" sz="800">
                <a:solidFill>
                  <a:srgbClr val="000099"/>
                </a:solidFill>
              </a:rPr>
              <a:t>enseignant</a:t>
            </a:r>
            <a:endParaRPr lang="fr-FR" sz="800">
              <a:solidFill>
                <a:srgbClr val="000099"/>
              </a:solidFill>
            </a:endParaRPr>
          </a:p>
        </p:txBody>
      </p:sp>
      <p:sp>
        <p:nvSpPr>
          <p:cNvPr id="33825" name="AutoShape 92"/>
          <p:cNvSpPr>
            <a:spLocks noChangeArrowheads="1"/>
          </p:cNvSpPr>
          <p:nvPr/>
        </p:nvSpPr>
        <p:spPr bwMode="auto">
          <a:xfrm>
            <a:off x="5430838" y="4953000"/>
            <a:ext cx="1066800" cy="533400"/>
          </a:xfrm>
          <a:prstGeom prst="roundRect">
            <a:avLst>
              <a:gd name="adj" fmla="val 16667"/>
            </a:avLst>
          </a:prstGeom>
          <a:solidFill>
            <a:srgbClr val="FFCF37"/>
          </a:solidFill>
          <a:ln>
            <a:noFill/>
          </a:ln>
          <a:effectLst>
            <a:prstShdw prst="shdw17" dist="17961" dir="2700000">
              <a:srgbClr val="997A00"/>
            </a:prstShdw>
          </a:effectLst>
          <a:extLst>
            <a:ext uri="{91240B29-F687-4F45-9708-019B960494DF}">
              <a14:hiddenLine xmlns:a14="http://schemas.microsoft.com/office/drawing/2010/main" w="0">
                <a:solidFill>
                  <a:srgbClr val="000000"/>
                </a:solidFill>
                <a:prstDash val="lgDash"/>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S53-</a:t>
            </a:r>
          </a:p>
          <a:p>
            <a:pPr marL="342900" indent="-342900" algn="ctr">
              <a:lnSpc>
                <a:spcPct val="60000"/>
              </a:lnSpc>
              <a:spcBef>
                <a:spcPct val="50000"/>
              </a:spcBef>
            </a:pPr>
            <a:r>
              <a:rPr lang="fr-BE" sz="800">
                <a:solidFill>
                  <a:srgbClr val="000099"/>
                </a:solidFill>
              </a:rPr>
              <a:t>Développement </a:t>
            </a:r>
          </a:p>
          <a:p>
            <a:pPr marL="342900" indent="-342900" algn="ctr">
              <a:lnSpc>
                <a:spcPct val="60000"/>
              </a:lnSpc>
              <a:spcBef>
                <a:spcPct val="50000"/>
              </a:spcBef>
            </a:pPr>
            <a:r>
              <a:rPr lang="fr-BE" sz="800">
                <a:solidFill>
                  <a:srgbClr val="000099"/>
                </a:solidFill>
              </a:rPr>
              <a:t>Territorial</a:t>
            </a:r>
          </a:p>
          <a:p>
            <a:pPr marL="342900" indent="-342900" algn="ctr">
              <a:lnSpc>
                <a:spcPct val="60000"/>
              </a:lnSpc>
              <a:spcBef>
                <a:spcPct val="50000"/>
              </a:spcBef>
            </a:pPr>
            <a:r>
              <a:rPr lang="fr-BE" sz="800">
                <a:solidFill>
                  <a:srgbClr val="000099"/>
                </a:solidFill>
              </a:rPr>
              <a:t>et environnement</a:t>
            </a:r>
            <a:endParaRPr lang="fr-FR" sz="800">
              <a:solidFill>
                <a:srgbClr val="000099"/>
              </a:solidFill>
            </a:endParaRPr>
          </a:p>
        </p:txBody>
      </p:sp>
      <p:sp>
        <p:nvSpPr>
          <p:cNvPr id="33826" name="AutoShape 93"/>
          <p:cNvSpPr>
            <a:spLocks noChangeArrowheads="1"/>
          </p:cNvSpPr>
          <p:nvPr/>
        </p:nvSpPr>
        <p:spPr bwMode="auto">
          <a:xfrm>
            <a:off x="2820988" y="46482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S32-Gestion des </a:t>
            </a:r>
          </a:p>
          <a:p>
            <a:pPr marL="342900" indent="-342900" algn="ctr">
              <a:lnSpc>
                <a:spcPct val="60000"/>
              </a:lnSpc>
              <a:spcBef>
                <a:spcPct val="50000"/>
              </a:spcBef>
            </a:pPr>
            <a:r>
              <a:rPr lang="fr-BE" sz="800">
                <a:solidFill>
                  <a:srgbClr val="000099"/>
                </a:solidFill>
              </a:rPr>
              <a:t>Infrastructures et </a:t>
            </a:r>
          </a:p>
          <a:p>
            <a:pPr marL="342900" indent="-342900" algn="ctr">
              <a:lnSpc>
                <a:spcPct val="60000"/>
              </a:lnSpc>
              <a:spcBef>
                <a:spcPct val="50000"/>
              </a:spcBef>
            </a:pPr>
            <a:r>
              <a:rPr lang="fr-BE" sz="800">
                <a:solidFill>
                  <a:srgbClr val="000099"/>
                </a:solidFill>
              </a:rPr>
              <a:t>Du patrimoine </a:t>
            </a:r>
          </a:p>
          <a:p>
            <a:pPr marL="342900" indent="-342900" algn="ctr">
              <a:lnSpc>
                <a:spcPct val="60000"/>
              </a:lnSpc>
              <a:spcBef>
                <a:spcPct val="50000"/>
              </a:spcBef>
            </a:pPr>
            <a:r>
              <a:rPr lang="fr-BE" sz="800">
                <a:solidFill>
                  <a:srgbClr val="000099"/>
                </a:solidFill>
              </a:rPr>
              <a:t>non-batis</a:t>
            </a:r>
            <a:endParaRPr lang="fr-FR" sz="800">
              <a:solidFill>
                <a:srgbClr val="000099"/>
              </a:solidFill>
            </a:endParaRPr>
          </a:p>
        </p:txBody>
      </p:sp>
      <p:sp>
        <p:nvSpPr>
          <p:cNvPr id="33827" name="AutoShape 95"/>
          <p:cNvSpPr>
            <a:spLocks noChangeArrowheads="1"/>
          </p:cNvSpPr>
          <p:nvPr/>
        </p:nvSpPr>
        <p:spPr bwMode="auto">
          <a:xfrm>
            <a:off x="2820988" y="53340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S33-Gestion des </a:t>
            </a:r>
          </a:p>
          <a:p>
            <a:pPr marL="342900" indent="-342900" algn="ctr">
              <a:lnSpc>
                <a:spcPct val="60000"/>
              </a:lnSpc>
              <a:spcBef>
                <a:spcPct val="50000"/>
              </a:spcBef>
            </a:pPr>
            <a:r>
              <a:rPr lang="fr-BE" sz="800">
                <a:solidFill>
                  <a:srgbClr val="000099"/>
                </a:solidFill>
              </a:rPr>
              <a:t>Infrastructures et </a:t>
            </a:r>
          </a:p>
          <a:p>
            <a:pPr marL="342900" indent="-342900" algn="ctr">
              <a:lnSpc>
                <a:spcPct val="60000"/>
              </a:lnSpc>
              <a:spcBef>
                <a:spcPct val="50000"/>
              </a:spcBef>
            </a:pPr>
            <a:r>
              <a:rPr lang="fr-BE" sz="800">
                <a:solidFill>
                  <a:srgbClr val="000099"/>
                </a:solidFill>
              </a:rPr>
              <a:t>Du patrimoine </a:t>
            </a:r>
          </a:p>
          <a:p>
            <a:pPr marL="342900" indent="-342900" algn="ctr">
              <a:lnSpc>
                <a:spcPct val="60000"/>
              </a:lnSpc>
              <a:spcBef>
                <a:spcPct val="50000"/>
              </a:spcBef>
            </a:pPr>
            <a:r>
              <a:rPr lang="fr-BE" sz="800">
                <a:solidFill>
                  <a:srgbClr val="000099"/>
                </a:solidFill>
              </a:rPr>
              <a:t>bâtis</a:t>
            </a:r>
            <a:endParaRPr lang="fr-FR" sz="800">
              <a:solidFill>
                <a:srgbClr val="000099"/>
              </a:solidFill>
            </a:endParaRPr>
          </a:p>
        </p:txBody>
      </p:sp>
      <p:cxnSp>
        <p:nvCxnSpPr>
          <p:cNvPr id="33828" name="AutoShape 96"/>
          <p:cNvCxnSpPr>
            <a:cxnSpLocks noChangeShapeType="1"/>
            <a:stCxn id="33796" idx="2"/>
            <a:endCxn id="33806" idx="1"/>
          </p:cNvCxnSpPr>
          <p:nvPr/>
        </p:nvCxnSpPr>
        <p:spPr bwMode="auto">
          <a:xfrm rot="5400000">
            <a:off x="172244" y="3791744"/>
            <a:ext cx="571500" cy="455612"/>
          </a:xfrm>
          <a:prstGeom prst="bentConnector4">
            <a:avLst>
              <a:gd name="adj1" fmla="val 26667"/>
              <a:gd name="adj2" fmla="val 11358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29" name="AutoShape 97"/>
          <p:cNvCxnSpPr>
            <a:cxnSpLocks noChangeShapeType="1"/>
            <a:endCxn id="33807" idx="1"/>
          </p:cNvCxnSpPr>
          <p:nvPr/>
        </p:nvCxnSpPr>
        <p:spPr bwMode="auto">
          <a:xfrm rot="16200000" flipH="1">
            <a:off x="-132556" y="4628356"/>
            <a:ext cx="723900" cy="1588"/>
          </a:xfrm>
          <a:prstGeom prst="bentConnector4">
            <a:avLst>
              <a:gd name="adj1" fmla="val 5259"/>
              <a:gd name="adj2" fmla="val -390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0" name="AutoShape 99"/>
          <p:cNvCxnSpPr>
            <a:cxnSpLocks noChangeShapeType="1"/>
            <a:stCxn id="33807" idx="1"/>
            <a:endCxn id="33808" idx="1"/>
          </p:cNvCxnSpPr>
          <p:nvPr/>
        </p:nvCxnSpPr>
        <p:spPr bwMode="auto">
          <a:xfrm rot="10800000" flipH="1" flipV="1">
            <a:off x="230188" y="4991100"/>
            <a:ext cx="1587" cy="685800"/>
          </a:xfrm>
          <a:prstGeom prst="bentConnector3">
            <a:avLst>
              <a:gd name="adj1" fmla="val -390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1" name="AutoShape 100"/>
          <p:cNvCxnSpPr>
            <a:cxnSpLocks noChangeShapeType="1"/>
            <a:stCxn id="33797" idx="2"/>
            <a:endCxn id="102" idx="1"/>
          </p:cNvCxnSpPr>
          <p:nvPr/>
        </p:nvCxnSpPr>
        <p:spPr bwMode="auto">
          <a:xfrm rot="5400000">
            <a:off x="388144" y="4845844"/>
            <a:ext cx="2705100" cy="481012"/>
          </a:xfrm>
          <a:prstGeom prst="bentConnector4">
            <a:avLst>
              <a:gd name="adj1" fmla="val 3306"/>
              <a:gd name="adj2" fmla="val 111755"/>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2" name="AutoShape 101"/>
          <p:cNvCxnSpPr>
            <a:cxnSpLocks noChangeShapeType="1"/>
            <a:stCxn id="33822" idx="1"/>
          </p:cNvCxnSpPr>
          <p:nvPr/>
        </p:nvCxnSpPr>
        <p:spPr bwMode="auto">
          <a:xfrm flipH="1">
            <a:off x="1449388" y="40767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3" name="AutoShape 103"/>
          <p:cNvCxnSpPr>
            <a:cxnSpLocks noChangeShapeType="1"/>
            <a:stCxn id="33810" idx="1"/>
          </p:cNvCxnSpPr>
          <p:nvPr/>
        </p:nvCxnSpPr>
        <p:spPr bwMode="auto">
          <a:xfrm flipH="1">
            <a:off x="1449388" y="45339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5" name="AutoShape 106"/>
          <p:cNvCxnSpPr>
            <a:cxnSpLocks noChangeShapeType="1"/>
            <a:stCxn id="33809" idx="1"/>
          </p:cNvCxnSpPr>
          <p:nvPr/>
        </p:nvCxnSpPr>
        <p:spPr bwMode="auto">
          <a:xfrm flipH="1">
            <a:off x="1439863" y="59436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7" name="AutoShape 109"/>
          <p:cNvCxnSpPr>
            <a:cxnSpLocks noChangeShapeType="1"/>
            <a:stCxn id="33823" idx="1"/>
          </p:cNvCxnSpPr>
          <p:nvPr/>
        </p:nvCxnSpPr>
        <p:spPr bwMode="auto">
          <a:xfrm flipH="1">
            <a:off x="2744788" y="42291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8" name="AutoShape 110"/>
          <p:cNvCxnSpPr>
            <a:cxnSpLocks noChangeShapeType="1"/>
            <a:stCxn id="33826" idx="1"/>
            <a:endCxn id="33826" idx="1"/>
          </p:cNvCxnSpPr>
          <p:nvPr/>
        </p:nvCxnSpPr>
        <p:spPr bwMode="auto">
          <a:xfrm>
            <a:off x="2820988" y="4914900"/>
            <a:ext cx="0"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39" name="AutoShape 111"/>
          <p:cNvCxnSpPr>
            <a:cxnSpLocks noChangeShapeType="1"/>
            <a:stCxn id="33826" idx="1"/>
          </p:cNvCxnSpPr>
          <p:nvPr/>
        </p:nvCxnSpPr>
        <p:spPr bwMode="auto">
          <a:xfrm flipH="1">
            <a:off x="2744788" y="49149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1" name="AutoShape 113"/>
          <p:cNvCxnSpPr>
            <a:cxnSpLocks noChangeShapeType="1"/>
            <a:stCxn id="33799" idx="2"/>
            <a:endCxn id="33817" idx="1"/>
          </p:cNvCxnSpPr>
          <p:nvPr/>
        </p:nvCxnSpPr>
        <p:spPr bwMode="auto">
          <a:xfrm rot="5400000">
            <a:off x="3448844" y="4401344"/>
            <a:ext cx="1790700" cy="455612"/>
          </a:xfrm>
          <a:prstGeom prst="bentConnector4">
            <a:avLst>
              <a:gd name="adj1" fmla="val 9185"/>
              <a:gd name="adj2" fmla="val 108444"/>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2" name="AutoShape 114"/>
          <p:cNvCxnSpPr>
            <a:cxnSpLocks noChangeShapeType="1"/>
            <a:stCxn id="33815" idx="1"/>
          </p:cNvCxnSpPr>
          <p:nvPr/>
        </p:nvCxnSpPr>
        <p:spPr bwMode="auto">
          <a:xfrm flipH="1" flipV="1">
            <a:off x="4040188" y="42672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3" name="AutoShape 115"/>
          <p:cNvCxnSpPr>
            <a:cxnSpLocks noChangeShapeType="1"/>
            <a:stCxn id="33816" idx="1"/>
          </p:cNvCxnSpPr>
          <p:nvPr/>
        </p:nvCxnSpPr>
        <p:spPr bwMode="auto">
          <a:xfrm flipH="1" flipV="1">
            <a:off x="4040188" y="48768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4" name="AutoShape 116"/>
          <p:cNvCxnSpPr>
            <a:cxnSpLocks noChangeShapeType="1"/>
            <a:stCxn id="33800" idx="2"/>
          </p:cNvCxnSpPr>
          <p:nvPr/>
        </p:nvCxnSpPr>
        <p:spPr bwMode="auto">
          <a:xfrm rot="5400000">
            <a:off x="4629944" y="4515644"/>
            <a:ext cx="2019300" cy="455612"/>
          </a:xfrm>
          <a:prstGeom prst="bentConnector4">
            <a:avLst>
              <a:gd name="adj1" fmla="val 5287"/>
              <a:gd name="adj2" fmla="val 11242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5" name="AutoShape 117"/>
          <p:cNvCxnSpPr>
            <a:cxnSpLocks noChangeShapeType="1"/>
            <a:stCxn id="33818" idx="1"/>
          </p:cNvCxnSpPr>
          <p:nvPr/>
        </p:nvCxnSpPr>
        <p:spPr bwMode="auto">
          <a:xfrm flipH="1">
            <a:off x="5335588" y="42291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6" name="AutoShape 118"/>
          <p:cNvCxnSpPr>
            <a:cxnSpLocks noChangeShapeType="1"/>
            <a:stCxn id="33801" idx="2"/>
            <a:endCxn id="87" idx="1"/>
          </p:cNvCxnSpPr>
          <p:nvPr/>
        </p:nvCxnSpPr>
        <p:spPr bwMode="auto">
          <a:xfrm rot="5400000">
            <a:off x="5600700" y="4762500"/>
            <a:ext cx="2590800" cy="533400"/>
          </a:xfrm>
          <a:prstGeom prst="bentConnector4">
            <a:avLst>
              <a:gd name="adj1" fmla="val 3583"/>
              <a:gd name="adj2" fmla="val 107213"/>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7" name="AutoShape 119"/>
          <p:cNvCxnSpPr>
            <a:cxnSpLocks noChangeShapeType="1"/>
            <a:stCxn id="33820" idx="1"/>
          </p:cNvCxnSpPr>
          <p:nvPr/>
        </p:nvCxnSpPr>
        <p:spPr bwMode="auto">
          <a:xfrm flipH="1">
            <a:off x="6554788" y="4114800"/>
            <a:ext cx="76200"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8" name="AutoShape 120"/>
          <p:cNvCxnSpPr>
            <a:cxnSpLocks noChangeShapeType="1"/>
            <a:stCxn id="33802" idx="2"/>
            <a:endCxn id="101" idx="1"/>
          </p:cNvCxnSpPr>
          <p:nvPr/>
        </p:nvCxnSpPr>
        <p:spPr bwMode="auto">
          <a:xfrm rot="5400000">
            <a:off x="7040562" y="4619626"/>
            <a:ext cx="2303463" cy="531812"/>
          </a:xfrm>
          <a:prstGeom prst="bentConnector4">
            <a:avLst>
              <a:gd name="adj1" fmla="val 6134"/>
              <a:gd name="adj2" fmla="val 110639"/>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49" name="AutoShape 121"/>
          <p:cNvCxnSpPr>
            <a:cxnSpLocks noChangeShapeType="1"/>
            <a:stCxn id="33812" idx="1"/>
          </p:cNvCxnSpPr>
          <p:nvPr/>
        </p:nvCxnSpPr>
        <p:spPr bwMode="auto">
          <a:xfrm flipH="1" flipV="1">
            <a:off x="7850188" y="41910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50" name="AutoShape 122"/>
          <p:cNvCxnSpPr>
            <a:cxnSpLocks noChangeShapeType="1"/>
            <a:stCxn id="33813" idx="1"/>
          </p:cNvCxnSpPr>
          <p:nvPr/>
        </p:nvCxnSpPr>
        <p:spPr bwMode="auto">
          <a:xfrm flipH="1">
            <a:off x="7850188" y="4838700"/>
            <a:ext cx="762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51" name="AutoShape 123"/>
          <p:cNvSpPr>
            <a:spLocks noChangeArrowheads="1"/>
          </p:cNvSpPr>
          <p:nvPr/>
        </p:nvSpPr>
        <p:spPr bwMode="auto">
          <a:xfrm>
            <a:off x="5638800" y="19812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Secrétariat  DG</a:t>
            </a:r>
            <a:endParaRPr lang="fr-FR" sz="800">
              <a:solidFill>
                <a:srgbClr val="000099"/>
              </a:solidFill>
            </a:endParaRPr>
          </a:p>
        </p:txBody>
      </p:sp>
      <p:cxnSp>
        <p:nvCxnSpPr>
          <p:cNvPr id="33852" name="AutoShape 126"/>
          <p:cNvCxnSpPr>
            <a:cxnSpLocks noChangeShapeType="1"/>
            <a:stCxn id="33795" idx="3"/>
            <a:endCxn id="33851" idx="1"/>
          </p:cNvCxnSpPr>
          <p:nvPr/>
        </p:nvCxnSpPr>
        <p:spPr bwMode="auto">
          <a:xfrm flipV="1">
            <a:off x="5257800" y="2171700"/>
            <a:ext cx="381000" cy="1905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53" name="AutoShape 127"/>
          <p:cNvSpPr>
            <a:spLocks noChangeArrowheads="1"/>
          </p:cNvSpPr>
          <p:nvPr/>
        </p:nvSpPr>
        <p:spPr bwMode="auto">
          <a:xfrm>
            <a:off x="5638800" y="24384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90000"/>
              </a:lnSpc>
              <a:spcBef>
                <a:spcPct val="50000"/>
              </a:spcBef>
            </a:pPr>
            <a:r>
              <a:rPr lang="fr-BE" sz="800">
                <a:solidFill>
                  <a:srgbClr val="000099"/>
                </a:solidFill>
              </a:rPr>
              <a:t>Cellule appui </a:t>
            </a:r>
          </a:p>
          <a:p>
            <a:pPr marL="342900" indent="-342900" algn="ctr">
              <a:lnSpc>
                <a:spcPct val="90000"/>
              </a:lnSpc>
              <a:spcBef>
                <a:spcPct val="50000"/>
              </a:spcBef>
            </a:pPr>
            <a:r>
              <a:rPr lang="fr-BE" sz="800">
                <a:solidFill>
                  <a:srgbClr val="000099"/>
                </a:solidFill>
              </a:rPr>
              <a:t>à la gestion</a:t>
            </a:r>
            <a:endParaRPr lang="fr-FR" sz="800">
              <a:solidFill>
                <a:srgbClr val="000099"/>
              </a:solidFill>
            </a:endParaRPr>
          </a:p>
        </p:txBody>
      </p:sp>
      <p:cxnSp>
        <p:nvCxnSpPr>
          <p:cNvPr id="33854" name="AutoShape 129"/>
          <p:cNvCxnSpPr>
            <a:cxnSpLocks noChangeShapeType="1"/>
            <a:stCxn id="33795" idx="3"/>
            <a:endCxn id="33853" idx="1"/>
          </p:cNvCxnSpPr>
          <p:nvPr/>
        </p:nvCxnSpPr>
        <p:spPr bwMode="auto">
          <a:xfrm>
            <a:off x="5257800" y="2362200"/>
            <a:ext cx="381000" cy="2667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55" name="AutoShape 130"/>
          <p:cNvSpPr>
            <a:spLocks noChangeArrowheads="1"/>
          </p:cNvSpPr>
          <p:nvPr/>
        </p:nvSpPr>
        <p:spPr bwMode="auto">
          <a:xfrm>
            <a:off x="685800" y="1143000"/>
            <a:ext cx="1600200" cy="609600"/>
          </a:xfrm>
          <a:prstGeom prst="roundRect">
            <a:avLst>
              <a:gd name="adj" fmla="val 16667"/>
            </a:avLst>
          </a:prstGeom>
          <a:solidFill>
            <a:srgbClr val="FFFF00"/>
          </a:solidFill>
          <a:ln>
            <a:noFill/>
          </a:ln>
          <a:effectLst>
            <a:prstShdw prst="shdw17" dist="17961" dir="2700000">
              <a:srgbClr val="9999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spcBef>
                <a:spcPct val="50000"/>
              </a:spcBef>
            </a:pPr>
            <a:r>
              <a:rPr lang="fr-BE" sz="1200" b="1">
                <a:solidFill>
                  <a:srgbClr val="000099"/>
                </a:solidFill>
              </a:rPr>
              <a:t>DF</a:t>
            </a:r>
          </a:p>
          <a:p>
            <a:pPr marL="342900" indent="-342900" algn="ctr">
              <a:spcBef>
                <a:spcPct val="50000"/>
              </a:spcBef>
            </a:pPr>
            <a:r>
              <a:rPr lang="fr-BE" sz="1000" b="1">
                <a:solidFill>
                  <a:srgbClr val="000099"/>
                </a:solidFill>
              </a:rPr>
              <a:t>Jean-Bernard Rouge</a:t>
            </a:r>
            <a:endParaRPr lang="fr-FR" sz="1000" b="1">
              <a:solidFill>
                <a:srgbClr val="000099"/>
              </a:solidFill>
            </a:endParaRPr>
          </a:p>
        </p:txBody>
      </p:sp>
      <p:sp>
        <p:nvSpPr>
          <p:cNvPr id="33856" name="AutoShape 131"/>
          <p:cNvSpPr>
            <a:spLocks noChangeArrowheads="1"/>
          </p:cNvSpPr>
          <p:nvPr/>
        </p:nvSpPr>
        <p:spPr bwMode="auto">
          <a:xfrm>
            <a:off x="1066800" y="23622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SDIRFIN</a:t>
            </a:r>
            <a:endParaRPr lang="fr-FR" sz="800">
              <a:solidFill>
                <a:srgbClr val="000099"/>
              </a:solidFill>
            </a:endParaRPr>
          </a:p>
        </p:txBody>
      </p:sp>
      <p:cxnSp>
        <p:nvCxnSpPr>
          <p:cNvPr id="33857" name="AutoShape 133"/>
          <p:cNvCxnSpPr>
            <a:cxnSpLocks noChangeShapeType="1"/>
            <a:stCxn id="33855" idx="2"/>
            <a:endCxn id="33856" idx="0"/>
          </p:cNvCxnSpPr>
          <p:nvPr/>
        </p:nvCxnSpPr>
        <p:spPr bwMode="auto">
          <a:xfrm>
            <a:off x="1485900" y="1752600"/>
            <a:ext cx="114300" cy="609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75" name="AutoShape 134"/>
          <p:cNvSpPr>
            <a:spLocks noChangeArrowheads="1"/>
          </p:cNvSpPr>
          <p:nvPr/>
        </p:nvSpPr>
        <p:spPr bwMode="auto">
          <a:xfrm>
            <a:off x="6781800" y="1219200"/>
            <a:ext cx="1371600" cy="609600"/>
          </a:xfrm>
          <a:prstGeom prst="roundRect">
            <a:avLst>
              <a:gd name="adj" fmla="val 16667"/>
            </a:avLst>
          </a:prstGeom>
          <a:solidFill>
            <a:srgbClr val="FFFF00"/>
          </a:solidFill>
          <a:ln>
            <a:noFill/>
          </a:ln>
          <a:effectLst>
            <a:prstShdw prst="shdw17" dist="17961" dir="2700000">
              <a:srgbClr val="9999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40000"/>
              </a:lnSpc>
              <a:spcBef>
                <a:spcPct val="50000"/>
              </a:spcBef>
            </a:pPr>
            <a:r>
              <a:rPr lang="fr-BE" sz="1000" b="1">
                <a:solidFill>
                  <a:srgbClr val="000099"/>
                </a:solidFill>
              </a:rPr>
              <a:t>Service Interne de </a:t>
            </a:r>
          </a:p>
          <a:p>
            <a:pPr marL="342900" indent="-342900" algn="ctr">
              <a:lnSpc>
                <a:spcPct val="40000"/>
              </a:lnSpc>
              <a:spcBef>
                <a:spcPct val="50000"/>
              </a:spcBef>
            </a:pPr>
            <a:r>
              <a:rPr lang="fr-BE" sz="1000" b="1">
                <a:solidFill>
                  <a:srgbClr val="000099"/>
                </a:solidFill>
              </a:rPr>
              <a:t>Prévention et </a:t>
            </a:r>
          </a:p>
          <a:p>
            <a:pPr marL="342900" indent="-342900" algn="ctr">
              <a:lnSpc>
                <a:spcPct val="40000"/>
              </a:lnSpc>
              <a:spcBef>
                <a:spcPct val="50000"/>
              </a:spcBef>
            </a:pPr>
            <a:r>
              <a:rPr lang="fr-BE" sz="1000" b="1">
                <a:solidFill>
                  <a:srgbClr val="000099"/>
                </a:solidFill>
              </a:rPr>
              <a:t>de protection</a:t>
            </a:r>
          </a:p>
          <a:p>
            <a:pPr marL="342900" indent="-342900" algn="ctr">
              <a:lnSpc>
                <a:spcPct val="40000"/>
              </a:lnSpc>
              <a:spcBef>
                <a:spcPct val="50000"/>
              </a:spcBef>
            </a:pPr>
            <a:r>
              <a:rPr lang="fr-BE" sz="1000" b="1">
                <a:solidFill>
                  <a:srgbClr val="000099"/>
                </a:solidFill>
              </a:rPr>
              <a:t> (SIPP)</a:t>
            </a:r>
            <a:endParaRPr lang="fr-FR" sz="1000" b="1">
              <a:solidFill>
                <a:srgbClr val="000099"/>
              </a:solidFill>
            </a:endParaRPr>
          </a:p>
        </p:txBody>
      </p:sp>
      <p:cxnSp>
        <p:nvCxnSpPr>
          <p:cNvPr id="33859" name="AutoShape 135"/>
          <p:cNvCxnSpPr>
            <a:cxnSpLocks noChangeShapeType="1"/>
            <a:stCxn id="33796" idx="0"/>
          </p:cNvCxnSpPr>
          <p:nvPr/>
        </p:nvCxnSpPr>
        <p:spPr bwMode="auto">
          <a:xfrm rot="-5400000">
            <a:off x="2552700" y="1181100"/>
            <a:ext cx="152400" cy="3886200"/>
          </a:xfrm>
          <a:prstGeom prst="bentConnector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60" name="AutoShape 136"/>
          <p:cNvCxnSpPr>
            <a:cxnSpLocks noChangeShapeType="1"/>
            <a:stCxn id="33797" idx="0"/>
          </p:cNvCxnSpPr>
          <p:nvPr/>
        </p:nvCxnSpPr>
        <p:spPr bwMode="auto">
          <a:xfrm flipV="1">
            <a:off x="1981200" y="3048000"/>
            <a:ext cx="0" cy="152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61" name="AutoShape 137"/>
          <p:cNvCxnSpPr>
            <a:cxnSpLocks noChangeShapeType="1"/>
            <a:stCxn id="33798" idx="0"/>
          </p:cNvCxnSpPr>
          <p:nvPr/>
        </p:nvCxnSpPr>
        <p:spPr bwMode="auto">
          <a:xfrm flipV="1">
            <a:off x="3276600" y="3048000"/>
            <a:ext cx="0" cy="152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62" name="AutoShape 139"/>
          <p:cNvCxnSpPr>
            <a:cxnSpLocks noChangeShapeType="1"/>
            <a:stCxn id="33800" idx="0"/>
          </p:cNvCxnSpPr>
          <p:nvPr/>
        </p:nvCxnSpPr>
        <p:spPr bwMode="auto">
          <a:xfrm flipV="1">
            <a:off x="5867400" y="3048000"/>
            <a:ext cx="0" cy="152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63" name="AutoShape 140"/>
          <p:cNvCxnSpPr>
            <a:cxnSpLocks noChangeShapeType="1"/>
            <a:stCxn id="33801" idx="0"/>
          </p:cNvCxnSpPr>
          <p:nvPr/>
        </p:nvCxnSpPr>
        <p:spPr bwMode="auto">
          <a:xfrm flipV="1">
            <a:off x="7162800" y="3048000"/>
            <a:ext cx="0" cy="152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64" name="AutoShape 141"/>
          <p:cNvSpPr>
            <a:spLocks noChangeArrowheads="1"/>
          </p:cNvSpPr>
          <p:nvPr/>
        </p:nvSpPr>
        <p:spPr bwMode="auto">
          <a:xfrm>
            <a:off x="152400" y="1905000"/>
            <a:ext cx="1066800" cy="3048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Secrétariat </a:t>
            </a:r>
            <a:endParaRPr lang="fr-FR" sz="800">
              <a:solidFill>
                <a:srgbClr val="000099"/>
              </a:solidFill>
            </a:endParaRPr>
          </a:p>
        </p:txBody>
      </p:sp>
      <p:cxnSp>
        <p:nvCxnSpPr>
          <p:cNvPr id="33865" name="AutoShape 142"/>
          <p:cNvCxnSpPr>
            <a:cxnSpLocks noChangeShapeType="1"/>
            <a:stCxn id="33855" idx="2"/>
            <a:endCxn id="33864" idx="3"/>
          </p:cNvCxnSpPr>
          <p:nvPr/>
        </p:nvCxnSpPr>
        <p:spPr bwMode="auto">
          <a:xfrm flipH="1">
            <a:off x="1219200" y="1752600"/>
            <a:ext cx="266700" cy="3048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359" name="AutoShape 143"/>
          <p:cNvSpPr>
            <a:spLocks noChangeArrowheads="1"/>
          </p:cNvSpPr>
          <p:nvPr/>
        </p:nvSpPr>
        <p:spPr bwMode="auto">
          <a:xfrm>
            <a:off x="3657600" y="914400"/>
            <a:ext cx="1828800" cy="609600"/>
          </a:xfrm>
          <a:prstGeom prst="roundRect">
            <a:avLst>
              <a:gd name="adj" fmla="val 16667"/>
            </a:avLst>
          </a:prstGeom>
          <a:solidFill>
            <a:srgbClr val="FF6600"/>
          </a:solidFill>
          <a:ln>
            <a:noFill/>
          </a:ln>
          <a:effectLst>
            <a:prstShdw prst="shdw17" dist="17961" dir="2700000">
              <a:srgbClr val="FF6600">
                <a:gamma/>
                <a:shade val="60000"/>
                <a:invGamma/>
              </a:srgbClr>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40000"/>
              </a:lnSpc>
              <a:spcBef>
                <a:spcPct val="50000"/>
              </a:spcBef>
              <a:defRPr/>
            </a:pPr>
            <a:r>
              <a:rPr lang="fr-BE" sz="1600" b="1" dirty="0">
                <a:solidFill>
                  <a:schemeClr val="bg1"/>
                </a:solidFill>
                <a:effectLst>
                  <a:outerShdw blurRad="38100" dist="38100" dir="2700000" algn="tl">
                    <a:srgbClr val="000000"/>
                  </a:outerShdw>
                </a:effectLst>
              </a:rPr>
              <a:t>Collège</a:t>
            </a:r>
          </a:p>
          <a:p>
            <a:pPr marL="342900" indent="-342900" algn="ctr">
              <a:lnSpc>
                <a:spcPct val="40000"/>
              </a:lnSpc>
              <a:spcBef>
                <a:spcPct val="50000"/>
              </a:spcBef>
              <a:defRPr/>
            </a:pPr>
            <a:r>
              <a:rPr lang="fr-BE" sz="1600" b="1" dirty="0">
                <a:solidFill>
                  <a:schemeClr val="bg1"/>
                </a:solidFill>
                <a:effectLst>
                  <a:outerShdw blurRad="38100" dist="38100" dir="2700000" algn="tl">
                    <a:srgbClr val="000000"/>
                  </a:outerShdw>
                </a:effectLst>
              </a:rPr>
              <a:t>provincial</a:t>
            </a:r>
            <a:endParaRPr lang="fr-FR" sz="1600" b="1" dirty="0">
              <a:solidFill>
                <a:schemeClr val="bg1"/>
              </a:solidFill>
              <a:effectLst>
                <a:outerShdw blurRad="38100" dist="38100" dir="2700000" algn="tl">
                  <a:srgbClr val="000000"/>
                </a:outerShdw>
              </a:effectLst>
            </a:endParaRPr>
          </a:p>
        </p:txBody>
      </p:sp>
      <p:cxnSp>
        <p:nvCxnSpPr>
          <p:cNvPr id="33867" name="AutoShape 146"/>
          <p:cNvCxnSpPr>
            <a:cxnSpLocks noChangeShapeType="1"/>
            <a:stCxn id="9359" idx="2"/>
            <a:endCxn id="33795" idx="0"/>
          </p:cNvCxnSpPr>
          <p:nvPr/>
        </p:nvCxnSpPr>
        <p:spPr bwMode="auto">
          <a:xfrm>
            <a:off x="4572000" y="1524000"/>
            <a:ext cx="0" cy="533400"/>
          </a:xfrm>
          <a:prstGeom prst="straightConnector1">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68" name="AutoShape 147"/>
          <p:cNvCxnSpPr>
            <a:cxnSpLocks noChangeShapeType="1"/>
            <a:stCxn id="9359" idx="1"/>
            <a:endCxn id="33855" idx="3"/>
          </p:cNvCxnSpPr>
          <p:nvPr/>
        </p:nvCxnSpPr>
        <p:spPr bwMode="auto">
          <a:xfrm flipH="1">
            <a:off x="2286000" y="1219200"/>
            <a:ext cx="1371600" cy="228600"/>
          </a:xfrm>
          <a:prstGeom prst="straightConnector1">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86" name="AutoShape 148"/>
          <p:cNvCxnSpPr>
            <a:cxnSpLocks noChangeShapeType="1"/>
            <a:stCxn id="9359" idx="3"/>
            <a:endCxn id="13375" idx="1"/>
          </p:cNvCxnSpPr>
          <p:nvPr/>
        </p:nvCxnSpPr>
        <p:spPr bwMode="auto">
          <a:xfrm>
            <a:off x="5486400" y="1219200"/>
            <a:ext cx="1295400" cy="304800"/>
          </a:xfrm>
          <a:prstGeom prst="straightConnector1">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410" name="Espace réservé du numéro de diapositive 3"/>
          <p:cNvSpPr>
            <a:spLocks noGrp="1"/>
          </p:cNvSpPr>
          <p:nvPr>
            <p:ph type="sldNum" sz="quarter" idx="12"/>
          </p:nvPr>
        </p:nvSpPr>
        <p:spPr>
          <a:xfrm>
            <a:off x="8193088" y="6245225"/>
            <a:ext cx="493712" cy="476250"/>
          </a:xfr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A480910-C1EE-471E-A237-4076DD2187B0}" type="slidenum">
              <a:rPr lang="fr-FR" smtClean="0"/>
              <a:pPr eaLnBrk="1" hangingPunct="1"/>
              <a:t>14</a:t>
            </a:fld>
            <a:endParaRPr lang="fr-FR" smtClean="0"/>
          </a:p>
        </p:txBody>
      </p:sp>
      <p:cxnSp>
        <p:nvCxnSpPr>
          <p:cNvPr id="82" name="AutoShape 119"/>
          <p:cNvCxnSpPr>
            <a:cxnSpLocks noChangeShapeType="1"/>
          </p:cNvCxnSpPr>
          <p:nvPr/>
        </p:nvCxnSpPr>
        <p:spPr bwMode="auto">
          <a:xfrm>
            <a:off x="5364163" y="4724400"/>
            <a:ext cx="76200"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113"/>
          <p:cNvCxnSpPr>
            <a:cxnSpLocks noChangeShapeType="1"/>
            <a:endCxn id="33827" idx="1"/>
          </p:cNvCxnSpPr>
          <p:nvPr/>
        </p:nvCxnSpPr>
        <p:spPr bwMode="auto">
          <a:xfrm rot="5400000">
            <a:off x="2114551" y="4440237"/>
            <a:ext cx="1866900" cy="454025"/>
          </a:xfrm>
          <a:prstGeom prst="bentConnector4">
            <a:avLst>
              <a:gd name="adj1" fmla="val 4546"/>
              <a:gd name="adj2" fmla="val 108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 name="AutoShape 75"/>
          <p:cNvSpPr>
            <a:spLocks noChangeArrowheads="1"/>
          </p:cNvSpPr>
          <p:nvPr/>
        </p:nvSpPr>
        <p:spPr bwMode="auto">
          <a:xfrm>
            <a:off x="1500188" y="6248400"/>
            <a:ext cx="1066800" cy="3810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endParaRPr lang="fr-BE" sz="800">
              <a:solidFill>
                <a:srgbClr val="000099"/>
              </a:solidFill>
            </a:endParaRPr>
          </a:p>
          <a:p>
            <a:pPr marL="342900" indent="-342900" algn="ctr">
              <a:lnSpc>
                <a:spcPct val="60000"/>
              </a:lnSpc>
              <a:spcBef>
                <a:spcPct val="50000"/>
              </a:spcBef>
            </a:pPr>
            <a:r>
              <a:rPr lang="fr-BE" sz="800">
                <a:solidFill>
                  <a:srgbClr val="000099"/>
                </a:solidFill>
              </a:rPr>
              <a:t>Institutions</a:t>
            </a:r>
          </a:p>
          <a:p>
            <a:pPr marL="342900" indent="-342900" algn="ctr">
              <a:lnSpc>
                <a:spcPct val="60000"/>
              </a:lnSpc>
              <a:spcBef>
                <a:spcPct val="50000"/>
              </a:spcBef>
            </a:pPr>
            <a:r>
              <a:rPr lang="fr-BE" sz="800">
                <a:solidFill>
                  <a:srgbClr val="000099"/>
                </a:solidFill>
              </a:rPr>
              <a:t> décentralisées</a:t>
            </a:r>
          </a:p>
          <a:p>
            <a:pPr marL="342900" indent="-342900" algn="ctr">
              <a:lnSpc>
                <a:spcPct val="60000"/>
              </a:lnSpc>
              <a:spcBef>
                <a:spcPct val="50000"/>
              </a:spcBef>
            </a:pPr>
            <a:endParaRPr lang="fr-FR" sz="800">
              <a:solidFill>
                <a:srgbClr val="000099"/>
              </a:solidFill>
            </a:endParaRPr>
          </a:p>
        </p:txBody>
      </p:sp>
      <p:cxnSp>
        <p:nvCxnSpPr>
          <p:cNvPr id="108" name="AutoShape 106"/>
          <p:cNvCxnSpPr>
            <a:cxnSpLocks noChangeShapeType="1"/>
            <a:endCxn id="33811" idx="1"/>
          </p:cNvCxnSpPr>
          <p:nvPr/>
        </p:nvCxnSpPr>
        <p:spPr bwMode="auto">
          <a:xfrm flipV="1">
            <a:off x="1449388" y="4991100"/>
            <a:ext cx="76200" cy="76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1" name="AutoShape 106"/>
          <p:cNvCxnSpPr>
            <a:cxnSpLocks noChangeShapeType="1"/>
            <a:endCxn id="33824" idx="1"/>
          </p:cNvCxnSpPr>
          <p:nvPr/>
        </p:nvCxnSpPr>
        <p:spPr bwMode="auto">
          <a:xfrm flipV="1">
            <a:off x="1465263" y="5465763"/>
            <a:ext cx="77787"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6" name="AutoShape 75"/>
          <p:cNvSpPr>
            <a:spLocks noChangeArrowheads="1"/>
          </p:cNvSpPr>
          <p:nvPr/>
        </p:nvSpPr>
        <p:spPr bwMode="auto">
          <a:xfrm>
            <a:off x="5410200" y="5562600"/>
            <a:ext cx="1066800" cy="6858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endParaRPr lang="fr-BE" sz="800">
              <a:solidFill>
                <a:srgbClr val="000099"/>
              </a:solidFill>
            </a:endParaRPr>
          </a:p>
          <a:p>
            <a:pPr marL="342900" indent="-342900" algn="ctr">
              <a:lnSpc>
                <a:spcPct val="60000"/>
              </a:lnSpc>
              <a:spcBef>
                <a:spcPct val="50000"/>
              </a:spcBef>
            </a:pPr>
            <a:r>
              <a:rPr lang="fr-BE" sz="800">
                <a:solidFill>
                  <a:srgbClr val="000099"/>
                </a:solidFill>
              </a:rPr>
              <a:t>Institutions</a:t>
            </a:r>
          </a:p>
          <a:p>
            <a:pPr marL="342900" indent="-342900" algn="ctr">
              <a:lnSpc>
                <a:spcPct val="60000"/>
              </a:lnSpc>
              <a:spcBef>
                <a:spcPct val="50000"/>
              </a:spcBef>
            </a:pPr>
            <a:r>
              <a:rPr lang="fr-BE" sz="800">
                <a:solidFill>
                  <a:srgbClr val="000099"/>
                </a:solidFill>
              </a:rPr>
              <a:t> décentralisées:</a:t>
            </a:r>
          </a:p>
          <a:p>
            <a:pPr marL="342900" indent="-342900" algn="ctr">
              <a:lnSpc>
                <a:spcPct val="60000"/>
              </a:lnSpc>
              <a:spcBef>
                <a:spcPct val="50000"/>
              </a:spcBef>
            </a:pPr>
            <a:r>
              <a:rPr lang="fr-BE" sz="800">
                <a:solidFill>
                  <a:srgbClr val="000099"/>
                </a:solidFill>
              </a:rPr>
              <a:t> CPAR</a:t>
            </a:r>
          </a:p>
          <a:p>
            <a:pPr marL="342900" indent="-342900" algn="ctr">
              <a:lnSpc>
                <a:spcPct val="60000"/>
              </a:lnSpc>
              <a:spcBef>
                <a:spcPct val="50000"/>
              </a:spcBef>
            </a:pPr>
            <a:r>
              <a:rPr lang="fr-BE" sz="800">
                <a:solidFill>
                  <a:srgbClr val="000099"/>
                </a:solidFill>
              </a:rPr>
              <a:t>DQGN</a:t>
            </a:r>
          </a:p>
          <a:p>
            <a:pPr marL="342900" indent="-342900" algn="ctr">
              <a:lnSpc>
                <a:spcPct val="60000"/>
              </a:lnSpc>
              <a:spcBef>
                <a:spcPct val="50000"/>
              </a:spcBef>
            </a:pPr>
            <a:r>
              <a:rPr lang="fr-BE" sz="800">
                <a:solidFill>
                  <a:srgbClr val="000099"/>
                </a:solidFill>
              </a:rPr>
              <a:t>OMAPBW</a:t>
            </a:r>
          </a:p>
          <a:p>
            <a:pPr marL="342900" indent="-342900" algn="ctr">
              <a:lnSpc>
                <a:spcPct val="60000"/>
              </a:lnSpc>
              <a:spcBef>
                <a:spcPct val="50000"/>
              </a:spcBef>
            </a:pPr>
            <a:endParaRPr lang="fr-FR" sz="800">
              <a:solidFill>
                <a:srgbClr val="000099"/>
              </a:solidFill>
            </a:endParaRPr>
          </a:p>
        </p:txBody>
      </p:sp>
      <p:sp>
        <p:nvSpPr>
          <p:cNvPr id="147" name="AutoShape 75"/>
          <p:cNvSpPr>
            <a:spLocks noChangeArrowheads="1"/>
          </p:cNvSpPr>
          <p:nvPr/>
        </p:nvSpPr>
        <p:spPr bwMode="auto">
          <a:xfrm>
            <a:off x="6634163" y="5410200"/>
            <a:ext cx="1066800" cy="5334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endParaRPr lang="fr-BE" sz="800">
              <a:solidFill>
                <a:srgbClr val="000099"/>
              </a:solidFill>
            </a:endParaRPr>
          </a:p>
          <a:p>
            <a:pPr marL="342900" indent="-342900" algn="ctr">
              <a:lnSpc>
                <a:spcPct val="60000"/>
              </a:lnSpc>
              <a:spcBef>
                <a:spcPct val="50000"/>
              </a:spcBef>
            </a:pPr>
            <a:r>
              <a:rPr lang="fr-BE" sz="800">
                <a:solidFill>
                  <a:srgbClr val="000099"/>
                </a:solidFill>
              </a:rPr>
              <a:t>Institutions</a:t>
            </a:r>
          </a:p>
          <a:p>
            <a:pPr marL="342900" indent="-342900" algn="ctr">
              <a:lnSpc>
                <a:spcPct val="60000"/>
              </a:lnSpc>
              <a:spcBef>
                <a:spcPct val="50000"/>
              </a:spcBef>
            </a:pPr>
            <a:r>
              <a:rPr lang="fr-BE" sz="800">
                <a:solidFill>
                  <a:srgbClr val="000099"/>
                </a:solidFill>
              </a:rPr>
              <a:t> décentralisées :</a:t>
            </a:r>
          </a:p>
          <a:p>
            <a:pPr marL="342900" indent="-342900" algn="ctr">
              <a:lnSpc>
                <a:spcPct val="60000"/>
              </a:lnSpc>
              <a:spcBef>
                <a:spcPct val="50000"/>
              </a:spcBef>
            </a:pPr>
            <a:r>
              <a:rPr lang="fr-BE" sz="800">
                <a:solidFill>
                  <a:srgbClr val="000099"/>
                </a:solidFill>
              </a:rPr>
              <a:t>SPPSE</a:t>
            </a:r>
          </a:p>
          <a:p>
            <a:pPr marL="342900" indent="-342900" algn="ctr">
              <a:lnSpc>
                <a:spcPct val="60000"/>
              </a:lnSpc>
              <a:spcBef>
                <a:spcPct val="50000"/>
              </a:spcBef>
            </a:pPr>
            <a:r>
              <a:rPr lang="fr-BE" sz="800">
                <a:solidFill>
                  <a:srgbClr val="000099"/>
                </a:solidFill>
              </a:rPr>
              <a:t>SSM</a:t>
            </a:r>
          </a:p>
          <a:p>
            <a:pPr marL="342900" indent="-342900" algn="ctr">
              <a:lnSpc>
                <a:spcPct val="60000"/>
              </a:lnSpc>
              <a:spcBef>
                <a:spcPct val="50000"/>
              </a:spcBef>
            </a:pPr>
            <a:endParaRPr lang="fr-FR" sz="800">
              <a:solidFill>
                <a:srgbClr val="000099"/>
              </a:solidFill>
            </a:endParaRPr>
          </a:p>
        </p:txBody>
      </p:sp>
      <p:cxnSp>
        <p:nvCxnSpPr>
          <p:cNvPr id="151" name="AutoShape 119"/>
          <p:cNvCxnSpPr>
            <a:cxnSpLocks noChangeShapeType="1"/>
            <a:endCxn id="33821" idx="1"/>
          </p:cNvCxnSpPr>
          <p:nvPr/>
        </p:nvCxnSpPr>
        <p:spPr bwMode="auto">
          <a:xfrm flipV="1">
            <a:off x="6554788" y="4648200"/>
            <a:ext cx="76200" cy="571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AutoShape 119"/>
          <p:cNvCxnSpPr>
            <a:cxnSpLocks noChangeShapeType="1"/>
          </p:cNvCxnSpPr>
          <p:nvPr/>
        </p:nvCxnSpPr>
        <p:spPr bwMode="auto">
          <a:xfrm flipV="1">
            <a:off x="5372100" y="5181600"/>
            <a:ext cx="38100" cy="76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 name="AutoShape 88"/>
          <p:cNvSpPr>
            <a:spLocks noChangeArrowheads="1"/>
          </p:cNvSpPr>
          <p:nvPr/>
        </p:nvSpPr>
        <p:spPr bwMode="auto">
          <a:xfrm>
            <a:off x="6629400" y="4953000"/>
            <a:ext cx="1066800" cy="4191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Autres section :</a:t>
            </a:r>
          </a:p>
          <a:p>
            <a:pPr marL="342900" indent="-342900" algn="ctr">
              <a:lnSpc>
                <a:spcPct val="60000"/>
              </a:lnSpc>
              <a:spcBef>
                <a:spcPct val="50000"/>
              </a:spcBef>
            </a:pPr>
            <a:r>
              <a:rPr lang="fr-BE" sz="800">
                <a:solidFill>
                  <a:srgbClr val="000099"/>
                </a:solidFill>
              </a:rPr>
              <a:t>SAMI</a:t>
            </a:r>
          </a:p>
          <a:p>
            <a:pPr marL="342900" indent="-342900" algn="ctr">
              <a:lnSpc>
                <a:spcPct val="60000"/>
              </a:lnSpc>
              <a:spcBef>
                <a:spcPct val="50000"/>
              </a:spcBef>
            </a:pPr>
            <a:r>
              <a:rPr lang="fr-BE" sz="800">
                <a:solidFill>
                  <a:srgbClr val="000099"/>
                </a:solidFill>
              </a:rPr>
              <a:t>CEDS</a:t>
            </a:r>
          </a:p>
        </p:txBody>
      </p:sp>
      <p:sp>
        <p:nvSpPr>
          <p:cNvPr id="87" name="AutoShape 75"/>
          <p:cNvSpPr>
            <a:spLocks noChangeArrowheads="1"/>
          </p:cNvSpPr>
          <p:nvPr/>
        </p:nvSpPr>
        <p:spPr bwMode="auto">
          <a:xfrm>
            <a:off x="6629400" y="6019800"/>
            <a:ext cx="1066800" cy="609600"/>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endParaRPr lang="fr-BE" sz="800">
              <a:solidFill>
                <a:srgbClr val="000099"/>
              </a:solidFill>
            </a:endParaRPr>
          </a:p>
          <a:p>
            <a:pPr marL="342900" indent="-342900" algn="ctr">
              <a:lnSpc>
                <a:spcPct val="60000"/>
              </a:lnSpc>
              <a:spcBef>
                <a:spcPct val="50000"/>
              </a:spcBef>
            </a:pPr>
            <a:r>
              <a:rPr lang="fr-BE" sz="800">
                <a:solidFill>
                  <a:srgbClr val="000099"/>
                </a:solidFill>
              </a:rPr>
              <a:t>Régies/ASBL :</a:t>
            </a:r>
          </a:p>
          <a:p>
            <a:pPr marL="342900" indent="-342900" algn="ctr">
              <a:lnSpc>
                <a:spcPct val="60000"/>
              </a:lnSpc>
              <a:spcBef>
                <a:spcPct val="50000"/>
              </a:spcBef>
            </a:pPr>
            <a:r>
              <a:rPr lang="fr-BE" sz="800">
                <a:solidFill>
                  <a:srgbClr val="000099"/>
                </a:solidFill>
              </a:rPr>
              <a:t>AIS</a:t>
            </a:r>
          </a:p>
          <a:p>
            <a:pPr marL="342900" indent="-342900" algn="ctr">
              <a:lnSpc>
                <a:spcPct val="60000"/>
              </a:lnSpc>
              <a:spcBef>
                <a:spcPct val="50000"/>
              </a:spcBef>
            </a:pPr>
            <a:r>
              <a:rPr lang="fr-BE" sz="800">
                <a:solidFill>
                  <a:srgbClr val="000099"/>
                </a:solidFill>
              </a:rPr>
              <a:t>CLPS</a:t>
            </a:r>
          </a:p>
          <a:p>
            <a:pPr marL="342900" indent="-342900" algn="ctr">
              <a:lnSpc>
                <a:spcPct val="60000"/>
              </a:lnSpc>
              <a:spcBef>
                <a:spcPct val="50000"/>
              </a:spcBef>
            </a:pPr>
            <a:r>
              <a:rPr lang="fr-BE" sz="800">
                <a:solidFill>
                  <a:srgbClr val="000099"/>
                </a:solidFill>
              </a:rPr>
              <a:t>Fond social...</a:t>
            </a:r>
          </a:p>
          <a:p>
            <a:pPr marL="342900" indent="-342900" algn="ctr">
              <a:lnSpc>
                <a:spcPct val="60000"/>
              </a:lnSpc>
              <a:spcBef>
                <a:spcPct val="50000"/>
              </a:spcBef>
            </a:pPr>
            <a:endParaRPr lang="fr-FR" sz="800">
              <a:solidFill>
                <a:srgbClr val="000099"/>
              </a:solidFill>
            </a:endParaRPr>
          </a:p>
        </p:txBody>
      </p:sp>
      <p:cxnSp>
        <p:nvCxnSpPr>
          <p:cNvPr id="98" name="AutoShape 119"/>
          <p:cNvCxnSpPr>
            <a:cxnSpLocks noChangeShapeType="1"/>
          </p:cNvCxnSpPr>
          <p:nvPr/>
        </p:nvCxnSpPr>
        <p:spPr bwMode="auto">
          <a:xfrm flipV="1">
            <a:off x="6553200" y="5218113"/>
            <a:ext cx="76200" cy="571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 name="AutoShape 119"/>
          <p:cNvCxnSpPr>
            <a:cxnSpLocks noChangeShapeType="1"/>
          </p:cNvCxnSpPr>
          <p:nvPr/>
        </p:nvCxnSpPr>
        <p:spPr bwMode="auto">
          <a:xfrm flipV="1">
            <a:off x="6553200" y="5724525"/>
            <a:ext cx="76200" cy="571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1" name="AutoShape 75"/>
          <p:cNvSpPr>
            <a:spLocks noChangeArrowheads="1"/>
          </p:cNvSpPr>
          <p:nvPr/>
        </p:nvSpPr>
        <p:spPr bwMode="auto">
          <a:xfrm>
            <a:off x="7926388" y="5827713"/>
            <a:ext cx="1066800" cy="420687"/>
          </a:xfrm>
          <a:prstGeom prst="roundRect">
            <a:avLst>
              <a:gd name="adj" fmla="val 16667"/>
            </a:avLst>
          </a:prstGeom>
          <a:solidFill>
            <a:srgbClr val="FFCC00"/>
          </a:solidFill>
          <a:ln>
            <a:noFill/>
          </a:ln>
          <a:effectLst>
            <a:prstShdw prst="shdw17" dist="17961" dir="2700000">
              <a:srgbClr val="997A00"/>
            </a:prstShdw>
          </a:effectLst>
          <a:extLst>
            <a:ext uri="{91240B29-F687-4F45-9708-019B960494DF}">
              <a14:hiddenLine xmlns:a14="http://schemas.microsoft.com/office/drawing/2010/main" w="9525">
                <a:solidFill>
                  <a:srgbClr val="00FF00"/>
                </a:solidFill>
                <a:round/>
                <a:headEnd/>
                <a:tailEnd/>
              </a14:hiddenLine>
            </a:ext>
          </a:extLst>
        </p:spPr>
        <p:txBody>
          <a:bodyPr anchor="ctr" anchorCtr="1"/>
          <a:lstStyle/>
          <a:p>
            <a:pPr marL="342900" indent="-342900" algn="ctr">
              <a:lnSpc>
                <a:spcPct val="60000"/>
              </a:lnSpc>
              <a:spcBef>
                <a:spcPct val="50000"/>
              </a:spcBef>
            </a:pPr>
            <a:r>
              <a:rPr lang="fr-BE" sz="800">
                <a:solidFill>
                  <a:srgbClr val="000099"/>
                </a:solidFill>
              </a:rPr>
              <a:t>Régie provinciale</a:t>
            </a:r>
            <a:endParaRPr lang="fr-FR" sz="800">
              <a:solidFill>
                <a:srgbClr val="000099"/>
              </a:solidFill>
            </a:endParaRPr>
          </a:p>
        </p:txBody>
      </p:sp>
      <p:cxnSp>
        <p:nvCxnSpPr>
          <p:cNvPr id="109" name="AutoShape 122"/>
          <p:cNvCxnSpPr>
            <a:cxnSpLocks noChangeShapeType="1"/>
          </p:cNvCxnSpPr>
          <p:nvPr/>
        </p:nvCxnSpPr>
        <p:spPr bwMode="auto">
          <a:xfrm flipV="1">
            <a:off x="7850188" y="5410200"/>
            <a:ext cx="152400" cy="381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ppt_x"/>
                                          </p:val>
                                        </p:tav>
                                        <p:tav tm="100000">
                                          <p:val>
                                            <p:strVal val="#ppt_x"/>
                                          </p:val>
                                        </p:tav>
                                      </p:tavLst>
                                    </p:anim>
                                    <p:anim calcmode="lin" valueType="num">
                                      <p:cBhvr additive="base">
                                        <p:cTn id="8" dur="500" fill="hold"/>
                                        <p:tgtEl>
                                          <p:spTgt spid="3379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851"/>
                                        </p:tgtEl>
                                        <p:attrNameLst>
                                          <p:attrName>style.visibility</p:attrName>
                                        </p:attrNameLst>
                                      </p:cBhvr>
                                      <p:to>
                                        <p:strVal val="visible"/>
                                      </p:to>
                                    </p:set>
                                    <p:anim calcmode="lin" valueType="num">
                                      <p:cBhvr additive="base">
                                        <p:cTn id="11" dur="500" fill="hold"/>
                                        <p:tgtEl>
                                          <p:spTgt spid="33851"/>
                                        </p:tgtEl>
                                        <p:attrNameLst>
                                          <p:attrName>ppt_x</p:attrName>
                                        </p:attrNameLst>
                                      </p:cBhvr>
                                      <p:tavLst>
                                        <p:tav tm="0">
                                          <p:val>
                                            <p:strVal val="#ppt_x"/>
                                          </p:val>
                                        </p:tav>
                                        <p:tav tm="100000">
                                          <p:val>
                                            <p:strVal val="#ppt_x"/>
                                          </p:val>
                                        </p:tav>
                                      </p:tavLst>
                                    </p:anim>
                                    <p:anim calcmode="lin" valueType="num">
                                      <p:cBhvr additive="base">
                                        <p:cTn id="12" dur="500" fill="hold"/>
                                        <p:tgtEl>
                                          <p:spTgt spid="3385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3852"/>
                                        </p:tgtEl>
                                        <p:attrNameLst>
                                          <p:attrName>style.visibility</p:attrName>
                                        </p:attrNameLst>
                                      </p:cBhvr>
                                      <p:to>
                                        <p:strVal val="visible"/>
                                      </p:to>
                                    </p:set>
                                    <p:anim calcmode="lin" valueType="num">
                                      <p:cBhvr additive="base">
                                        <p:cTn id="15" dur="500" fill="hold"/>
                                        <p:tgtEl>
                                          <p:spTgt spid="33852"/>
                                        </p:tgtEl>
                                        <p:attrNameLst>
                                          <p:attrName>ppt_x</p:attrName>
                                        </p:attrNameLst>
                                      </p:cBhvr>
                                      <p:tavLst>
                                        <p:tav tm="0">
                                          <p:val>
                                            <p:strVal val="#ppt_x"/>
                                          </p:val>
                                        </p:tav>
                                        <p:tav tm="100000">
                                          <p:val>
                                            <p:strVal val="#ppt_x"/>
                                          </p:val>
                                        </p:tav>
                                      </p:tavLst>
                                    </p:anim>
                                    <p:anim calcmode="lin" valueType="num">
                                      <p:cBhvr additive="base">
                                        <p:cTn id="16" dur="500" fill="hold"/>
                                        <p:tgtEl>
                                          <p:spTgt spid="3385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3853"/>
                                        </p:tgtEl>
                                        <p:attrNameLst>
                                          <p:attrName>style.visibility</p:attrName>
                                        </p:attrNameLst>
                                      </p:cBhvr>
                                      <p:to>
                                        <p:strVal val="visible"/>
                                      </p:to>
                                    </p:set>
                                    <p:anim calcmode="lin" valueType="num">
                                      <p:cBhvr additive="base">
                                        <p:cTn id="19" dur="500" fill="hold"/>
                                        <p:tgtEl>
                                          <p:spTgt spid="33853"/>
                                        </p:tgtEl>
                                        <p:attrNameLst>
                                          <p:attrName>ppt_x</p:attrName>
                                        </p:attrNameLst>
                                      </p:cBhvr>
                                      <p:tavLst>
                                        <p:tav tm="0">
                                          <p:val>
                                            <p:strVal val="#ppt_x"/>
                                          </p:val>
                                        </p:tav>
                                        <p:tav tm="100000">
                                          <p:val>
                                            <p:strVal val="#ppt_x"/>
                                          </p:val>
                                        </p:tav>
                                      </p:tavLst>
                                    </p:anim>
                                    <p:anim calcmode="lin" valueType="num">
                                      <p:cBhvr additive="base">
                                        <p:cTn id="20" dur="500" fill="hold"/>
                                        <p:tgtEl>
                                          <p:spTgt spid="3385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3854"/>
                                        </p:tgtEl>
                                        <p:attrNameLst>
                                          <p:attrName>style.visibility</p:attrName>
                                        </p:attrNameLst>
                                      </p:cBhvr>
                                      <p:to>
                                        <p:strVal val="visible"/>
                                      </p:to>
                                    </p:set>
                                    <p:anim calcmode="lin" valueType="num">
                                      <p:cBhvr additive="base">
                                        <p:cTn id="23" dur="500" fill="hold"/>
                                        <p:tgtEl>
                                          <p:spTgt spid="33854"/>
                                        </p:tgtEl>
                                        <p:attrNameLst>
                                          <p:attrName>ppt_x</p:attrName>
                                        </p:attrNameLst>
                                      </p:cBhvr>
                                      <p:tavLst>
                                        <p:tav tm="0">
                                          <p:val>
                                            <p:strVal val="#ppt_x"/>
                                          </p:val>
                                        </p:tav>
                                        <p:tav tm="100000">
                                          <p:val>
                                            <p:strVal val="#ppt_x"/>
                                          </p:val>
                                        </p:tav>
                                      </p:tavLst>
                                    </p:anim>
                                    <p:anim calcmode="lin" valueType="num">
                                      <p:cBhvr additive="base">
                                        <p:cTn id="24" dur="500" fill="hold"/>
                                        <p:tgtEl>
                                          <p:spTgt spid="3385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3855"/>
                                        </p:tgtEl>
                                        <p:attrNameLst>
                                          <p:attrName>style.visibility</p:attrName>
                                        </p:attrNameLst>
                                      </p:cBhvr>
                                      <p:to>
                                        <p:strVal val="visible"/>
                                      </p:to>
                                    </p:set>
                                    <p:anim calcmode="lin" valueType="num">
                                      <p:cBhvr additive="base">
                                        <p:cTn id="27" dur="500" fill="hold"/>
                                        <p:tgtEl>
                                          <p:spTgt spid="33855"/>
                                        </p:tgtEl>
                                        <p:attrNameLst>
                                          <p:attrName>ppt_x</p:attrName>
                                        </p:attrNameLst>
                                      </p:cBhvr>
                                      <p:tavLst>
                                        <p:tav tm="0">
                                          <p:val>
                                            <p:strVal val="#ppt_x"/>
                                          </p:val>
                                        </p:tav>
                                        <p:tav tm="100000">
                                          <p:val>
                                            <p:strVal val="#ppt_x"/>
                                          </p:val>
                                        </p:tav>
                                      </p:tavLst>
                                    </p:anim>
                                    <p:anim calcmode="lin" valueType="num">
                                      <p:cBhvr additive="base">
                                        <p:cTn id="28" dur="500" fill="hold"/>
                                        <p:tgtEl>
                                          <p:spTgt spid="3385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3856"/>
                                        </p:tgtEl>
                                        <p:attrNameLst>
                                          <p:attrName>style.visibility</p:attrName>
                                        </p:attrNameLst>
                                      </p:cBhvr>
                                      <p:to>
                                        <p:strVal val="visible"/>
                                      </p:to>
                                    </p:set>
                                    <p:anim calcmode="lin" valueType="num">
                                      <p:cBhvr additive="base">
                                        <p:cTn id="31" dur="500" fill="hold"/>
                                        <p:tgtEl>
                                          <p:spTgt spid="33856"/>
                                        </p:tgtEl>
                                        <p:attrNameLst>
                                          <p:attrName>ppt_x</p:attrName>
                                        </p:attrNameLst>
                                      </p:cBhvr>
                                      <p:tavLst>
                                        <p:tav tm="0">
                                          <p:val>
                                            <p:strVal val="#ppt_x"/>
                                          </p:val>
                                        </p:tav>
                                        <p:tav tm="100000">
                                          <p:val>
                                            <p:strVal val="#ppt_x"/>
                                          </p:val>
                                        </p:tav>
                                      </p:tavLst>
                                    </p:anim>
                                    <p:anim calcmode="lin" valueType="num">
                                      <p:cBhvr additive="base">
                                        <p:cTn id="32" dur="500" fill="hold"/>
                                        <p:tgtEl>
                                          <p:spTgt spid="3385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3857"/>
                                        </p:tgtEl>
                                        <p:attrNameLst>
                                          <p:attrName>style.visibility</p:attrName>
                                        </p:attrNameLst>
                                      </p:cBhvr>
                                      <p:to>
                                        <p:strVal val="visible"/>
                                      </p:to>
                                    </p:set>
                                    <p:anim calcmode="lin" valueType="num">
                                      <p:cBhvr additive="base">
                                        <p:cTn id="35" dur="500" fill="hold"/>
                                        <p:tgtEl>
                                          <p:spTgt spid="33857"/>
                                        </p:tgtEl>
                                        <p:attrNameLst>
                                          <p:attrName>ppt_x</p:attrName>
                                        </p:attrNameLst>
                                      </p:cBhvr>
                                      <p:tavLst>
                                        <p:tav tm="0">
                                          <p:val>
                                            <p:strVal val="#ppt_x"/>
                                          </p:val>
                                        </p:tav>
                                        <p:tav tm="100000">
                                          <p:val>
                                            <p:strVal val="#ppt_x"/>
                                          </p:val>
                                        </p:tav>
                                      </p:tavLst>
                                    </p:anim>
                                    <p:anim calcmode="lin" valueType="num">
                                      <p:cBhvr additive="base">
                                        <p:cTn id="36" dur="500" fill="hold"/>
                                        <p:tgtEl>
                                          <p:spTgt spid="3385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3864"/>
                                        </p:tgtEl>
                                        <p:attrNameLst>
                                          <p:attrName>style.visibility</p:attrName>
                                        </p:attrNameLst>
                                      </p:cBhvr>
                                      <p:to>
                                        <p:strVal val="visible"/>
                                      </p:to>
                                    </p:set>
                                    <p:anim calcmode="lin" valueType="num">
                                      <p:cBhvr additive="base">
                                        <p:cTn id="39" dur="500" fill="hold"/>
                                        <p:tgtEl>
                                          <p:spTgt spid="33864"/>
                                        </p:tgtEl>
                                        <p:attrNameLst>
                                          <p:attrName>ppt_x</p:attrName>
                                        </p:attrNameLst>
                                      </p:cBhvr>
                                      <p:tavLst>
                                        <p:tav tm="0">
                                          <p:val>
                                            <p:strVal val="#ppt_x"/>
                                          </p:val>
                                        </p:tav>
                                        <p:tav tm="100000">
                                          <p:val>
                                            <p:strVal val="#ppt_x"/>
                                          </p:val>
                                        </p:tav>
                                      </p:tavLst>
                                    </p:anim>
                                    <p:anim calcmode="lin" valueType="num">
                                      <p:cBhvr additive="base">
                                        <p:cTn id="40" dur="500" fill="hold"/>
                                        <p:tgtEl>
                                          <p:spTgt spid="3386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3865"/>
                                        </p:tgtEl>
                                        <p:attrNameLst>
                                          <p:attrName>style.visibility</p:attrName>
                                        </p:attrNameLst>
                                      </p:cBhvr>
                                      <p:to>
                                        <p:strVal val="visible"/>
                                      </p:to>
                                    </p:set>
                                    <p:anim calcmode="lin" valueType="num">
                                      <p:cBhvr additive="base">
                                        <p:cTn id="43" dur="500" fill="hold"/>
                                        <p:tgtEl>
                                          <p:spTgt spid="33865"/>
                                        </p:tgtEl>
                                        <p:attrNameLst>
                                          <p:attrName>ppt_x</p:attrName>
                                        </p:attrNameLst>
                                      </p:cBhvr>
                                      <p:tavLst>
                                        <p:tav tm="0">
                                          <p:val>
                                            <p:strVal val="#ppt_x"/>
                                          </p:val>
                                        </p:tav>
                                        <p:tav tm="100000">
                                          <p:val>
                                            <p:strVal val="#ppt_x"/>
                                          </p:val>
                                        </p:tav>
                                      </p:tavLst>
                                    </p:anim>
                                    <p:anim calcmode="lin" valueType="num">
                                      <p:cBhvr additive="base">
                                        <p:cTn id="44" dur="500" fill="hold"/>
                                        <p:tgtEl>
                                          <p:spTgt spid="3386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359"/>
                                        </p:tgtEl>
                                        <p:attrNameLst>
                                          <p:attrName>style.visibility</p:attrName>
                                        </p:attrNameLst>
                                      </p:cBhvr>
                                      <p:to>
                                        <p:strVal val="visible"/>
                                      </p:to>
                                    </p:set>
                                    <p:anim calcmode="lin" valueType="num">
                                      <p:cBhvr additive="base">
                                        <p:cTn id="47" dur="500" fill="hold"/>
                                        <p:tgtEl>
                                          <p:spTgt spid="9359"/>
                                        </p:tgtEl>
                                        <p:attrNameLst>
                                          <p:attrName>ppt_x</p:attrName>
                                        </p:attrNameLst>
                                      </p:cBhvr>
                                      <p:tavLst>
                                        <p:tav tm="0">
                                          <p:val>
                                            <p:strVal val="#ppt_x"/>
                                          </p:val>
                                        </p:tav>
                                        <p:tav tm="100000">
                                          <p:val>
                                            <p:strVal val="#ppt_x"/>
                                          </p:val>
                                        </p:tav>
                                      </p:tavLst>
                                    </p:anim>
                                    <p:anim calcmode="lin" valueType="num">
                                      <p:cBhvr additive="base">
                                        <p:cTn id="48" dur="500" fill="hold"/>
                                        <p:tgtEl>
                                          <p:spTgt spid="935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3867"/>
                                        </p:tgtEl>
                                        <p:attrNameLst>
                                          <p:attrName>style.visibility</p:attrName>
                                        </p:attrNameLst>
                                      </p:cBhvr>
                                      <p:to>
                                        <p:strVal val="visible"/>
                                      </p:to>
                                    </p:set>
                                    <p:anim calcmode="lin" valueType="num">
                                      <p:cBhvr additive="base">
                                        <p:cTn id="51" dur="500" fill="hold"/>
                                        <p:tgtEl>
                                          <p:spTgt spid="33867"/>
                                        </p:tgtEl>
                                        <p:attrNameLst>
                                          <p:attrName>ppt_x</p:attrName>
                                        </p:attrNameLst>
                                      </p:cBhvr>
                                      <p:tavLst>
                                        <p:tav tm="0">
                                          <p:val>
                                            <p:strVal val="#ppt_x"/>
                                          </p:val>
                                        </p:tav>
                                        <p:tav tm="100000">
                                          <p:val>
                                            <p:strVal val="#ppt_x"/>
                                          </p:val>
                                        </p:tav>
                                      </p:tavLst>
                                    </p:anim>
                                    <p:anim calcmode="lin" valueType="num">
                                      <p:cBhvr additive="base">
                                        <p:cTn id="52" dur="500" fill="hold"/>
                                        <p:tgtEl>
                                          <p:spTgt spid="3386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3868"/>
                                        </p:tgtEl>
                                        <p:attrNameLst>
                                          <p:attrName>style.visibility</p:attrName>
                                        </p:attrNameLst>
                                      </p:cBhvr>
                                      <p:to>
                                        <p:strVal val="visible"/>
                                      </p:to>
                                    </p:set>
                                    <p:anim calcmode="lin" valueType="num">
                                      <p:cBhvr additive="base">
                                        <p:cTn id="55" dur="500" fill="hold"/>
                                        <p:tgtEl>
                                          <p:spTgt spid="33868"/>
                                        </p:tgtEl>
                                        <p:attrNameLst>
                                          <p:attrName>ppt_x</p:attrName>
                                        </p:attrNameLst>
                                      </p:cBhvr>
                                      <p:tavLst>
                                        <p:tav tm="0">
                                          <p:val>
                                            <p:strVal val="#ppt_x"/>
                                          </p:val>
                                        </p:tav>
                                        <p:tav tm="100000">
                                          <p:val>
                                            <p:strVal val="#ppt_x"/>
                                          </p:val>
                                        </p:tav>
                                      </p:tavLst>
                                    </p:anim>
                                    <p:anim calcmode="lin" valueType="num">
                                      <p:cBhvr additive="base">
                                        <p:cTn id="56" dur="500" fill="hold"/>
                                        <p:tgtEl>
                                          <p:spTgt spid="33868"/>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33796"/>
                                        </p:tgtEl>
                                        <p:attrNameLst>
                                          <p:attrName>style.visibility</p:attrName>
                                        </p:attrNameLst>
                                      </p:cBhvr>
                                      <p:to>
                                        <p:strVal val="visible"/>
                                      </p:to>
                                    </p:set>
                                    <p:animEffect transition="in" filter="wheel(1)">
                                      <p:cBhvr>
                                        <p:cTn id="61" dur="2000"/>
                                        <p:tgtEl>
                                          <p:spTgt spid="33796"/>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33797"/>
                                        </p:tgtEl>
                                        <p:attrNameLst>
                                          <p:attrName>style.visibility</p:attrName>
                                        </p:attrNameLst>
                                      </p:cBhvr>
                                      <p:to>
                                        <p:strVal val="visible"/>
                                      </p:to>
                                    </p:set>
                                    <p:animEffect transition="in" filter="wheel(1)">
                                      <p:cBhvr>
                                        <p:cTn id="64" dur="2000"/>
                                        <p:tgtEl>
                                          <p:spTgt spid="33797"/>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33798"/>
                                        </p:tgtEl>
                                        <p:attrNameLst>
                                          <p:attrName>style.visibility</p:attrName>
                                        </p:attrNameLst>
                                      </p:cBhvr>
                                      <p:to>
                                        <p:strVal val="visible"/>
                                      </p:to>
                                    </p:set>
                                    <p:animEffect transition="in" filter="wheel(1)">
                                      <p:cBhvr>
                                        <p:cTn id="67" dur="2000"/>
                                        <p:tgtEl>
                                          <p:spTgt spid="33798"/>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33799"/>
                                        </p:tgtEl>
                                        <p:attrNameLst>
                                          <p:attrName>style.visibility</p:attrName>
                                        </p:attrNameLst>
                                      </p:cBhvr>
                                      <p:to>
                                        <p:strVal val="visible"/>
                                      </p:to>
                                    </p:set>
                                    <p:animEffect transition="in" filter="wheel(1)">
                                      <p:cBhvr>
                                        <p:cTn id="70" dur="2000"/>
                                        <p:tgtEl>
                                          <p:spTgt spid="33799"/>
                                        </p:tgtEl>
                                      </p:cBhvr>
                                    </p:animEffect>
                                  </p:childTnLst>
                                </p:cTn>
                              </p:par>
                              <p:par>
                                <p:cTn id="71" presetID="21" presetClass="entr" presetSubtype="1" fill="hold" grpId="0" nodeType="withEffect">
                                  <p:stCondLst>
                                    <p:cond delay="0"/>
                                  </p:stCondLst>
                                  <p:childTnLst>
                                    <p:set>
                                      <p:cBhvr>
                                        <p:cTn id="72" dur="1" fill="hold">
                                          <p:stCondLst>
                                            <p:cond delay="0"/>
                                          </p:stCondLst>
                                        </p:cTn>
                                        <p:tgtEl>
                                          <p:spTgt spid="33800"/>
                                        </p:tgtEl>
                                        <p:attrNameLst>
                                          <p:attrName>style.visibility</p:attrName>
                                        </p:attrNameLst>
                                      </p:cBhvr>
                                      <p:to>
                                        <p:strVal val="visible"/>
                                      </p:to>
                                    </p:set>
                                    <p:animEffect transition="in" filter="wheel(1)">
                                      <p:cBhvr>
                                        <p:cTn id="73" dur="2000"/>
                                        <p:tgtEl>
                                          <p:spTgt spid="33800"/>
                                        </p:tgtEl>
                                      </p:cBhvr>
                                    </p:animEffect>
                                  </p:childTnLst>
                                </p:cTn>
                              </p:par>
                              <p:par>
                                <p:cTn id="74" presetID="21" presetClass="entr" presetSubtype="1" fill="hold" grpId="0" nodeType="withEffect">
                                  <p:stCondLst>
                                    <p:cond delay="0"/>
                                  </p:stCondLst>
                                  <p:childTnLst>
                                    <p:set>
                                      <p:cBhvr>
                                        <p:cTn id="75" dur="1" fill="hold">
                                          <p:stCondLst>
                                            <p:cond delay="0"/>
                                          </p:stCondLst>
                                        </p:cTn>
                                        <p:tgtEl>
                                          <p:spTgt spid="33801"/>
                                        </p:tgtEl>
                                        <p:attrNameLst>
                                          <p:attrName>style.visibility</p:attrName>
                                        </p:attrNameLst>
                                      </p:cBhvr>
                                      <p:to>
                                        <p:strVal val="visible"/>
                                      </p:to>
                                    </p:set>
                                    <p:animEffect transition="in" filter="wheel(1)">
                                      <p:cBhvr>
                                        <p:cTn id="76" dur="2000"/>
                                        <p:tgtEl>
                                          <p:spTgt spid="33801"/>
                                        </p:tgtEl>
                                      </p:cBhvr>
                                    </p:animEffect>
                                  </p:childTnLst>
                                </p:cTn>
                              </p:par>
                              <p:par>
                                <p:cTn id="77" presetID="21" presetClass="entr" presetSubtype="1" fill="hold" grpId="0" nodeType="withEffect">
                                  <p:stCondLst>
                                    <p:cond delay="0"/>
                                  </p:stCondLst>
                                  <p:childTnLst>
                                    <p:set>
                                      <p:cBhvr>
                                        <p:cTn id="78" dur="1" fill="hold">
                                          <p:stCondLst>
                                            <p:cond delay="0"/>
                                          </p:stCondLst>
                                        </p:cTn>
                                        <p:tgtEl>
                                          <p:spTgt spid="33802"/>
                                        </p:tgtEl>
                                        <p:attrNameLst>
                                          <p:attrName>style.visibility</p:attrName>
                                        </p:attrNameLst>
                                      </p:cBhvr>
                                      <p:to>
                                        <p:strVal val="visible"/>
                                      </p:to>
                                    </p:set>
                                    <p:animEffect transition="in" filter="wheel(1)">
                                      <p:cBhvr>
                                        <p:cTn id="79" dur="2000"/>
                                        <p:tgtEl>
                                          <p:spTgt spid="33802"/>
                                        </p:tgtEl>
                                      </p:cBhvr>
                                    </p:animEffect>
                                  </p:childTnLst>
                                </p:cTn>
                              </p:par>
                              <p:par>
                                <p:cTn id="80" presetID="21" presetClass="entr" presetSubtype="1" fill="hold" nodeType="withEffect">
                                  <p:stCondLst>
                                    <p:cond delay="0"/>
                                  </p:stCondLst>
                                  <p:childTnLst>
                                    <p:set>
                                      <p:cBhvr>
                                        <p:cTn id="81" dur="1" fill="hold">
                                          <p:stCondLst>
                                            <p:cond delay="0"/>
                                          </p:stCondLst>
                                        </p:cTn>
                                        <p:tgtEl>
                                          <p:spTgt spid="33803"/>
                                        </p:tgtEl>
                                        <p:attrNameLst>
                                          <p:attrName>style.visibility</p:attrName>
                                        </p:attrNameLst>
                                      </p:cBhvr>
                                      <p:to>
                                        <p:strVal val="visible"/>
                                      </p:to>
                                    </p:set>
                                    <p:animEffect transition="in" filter="wheel(1)">
                                      <p:cBhvr>
                                        <p:cTn id="82" dur="2000"/>
                                        <p:tgtEl>
                                          <p:spTgt spid="33803"/>
                                        </p:tgtEl>
                                      </p:cBhvr>
                                    </p:animEffect>
                                  </p:childTnLst>
                                </p:cTn>
                              </p:par>
                              <p:par>
                                <p:cTn id="83" presetID="21" presetClass="entr" presetSubtype="1" fill="hold" grpId="0" nodeType="withEffect">
                                  <p:stCondLst>
                                    <p:cond delay="0"/>
                                  </p:stCondLst>
                                  <p:childTnLst>
                                    <p:set>
                                      <p:cBhvr>
                                        <p:cTn id="84" dur="1" fill="hold">
                                          <p:stCondLst>
                                            <p:cond delay="0"/>
                                          </p:stCondLst>
                                        </p:cTn>
                                        <p:tgtEl>
                                          <p:spTgt spid="33806"/>
                                        </p:tgtEl>
                                        <p:attrNameLst>
                                          <p:attrName>style.visibility</p:attrName>
                                        </p:attrNameLst>
                                      </p:cBhvr>
                                      <p:to>
                                        <p:strVal val="visible"/>
                                      </p:to>
                                    </p:set>
                                    <p:animEffect transition="in" filter="wheel(1)">
                                      <p:cBhvr>
                                        <p:cTn id="85" dur="2000"/>
                                        <p:tgtEl>
                                          <p:spTgt spid="33806"/>
                                        </p:tgtEl>
                                      </p:cBhvr>
                                    </p:animEffect>
                                  </p:childTnLst>
                                </p:cTn>
                              </p:par>
                              <p:par>
                                <p:cTn id="86" presetID="21" presetClass="entr" presetSubtype="1" fill="hold" grpId="0" nodeType="withEffect">
                                  <p:stCondLst>
                                    <p:cond delay="0"/>
                                  </p:stCondLst>
                                  <p:childTnLst>
                                    <p:set>
                                      <p:cBhvr>
                                        <p:cTn id="87" dur="1" fill="hold">
                                          <p:stCondLst>
                                            <p:cond delay="0"/>
                                          </p:stCondLst>
                                        </p:cTn>
                                        <p:tgtEl>
                                          <p:spTgt spid="33807"/>
                                        </p:tgtEl>
                                        <p:attrNameLst>
                                          <p:attrName>style.visibility</p:attrName>
                                        </p:attrNameLst>
                                      </p:cBhvr>
                                      <p:to>
                                        <p:strVal val="visible"/>
                                      </p:to>
                                    </p:set>
                                    <p:animEffect transition="in" filter="wheel(1)">
                                      <p:cBhvr>
                                        <p:cTn id="88" dur="2000"/>
                                        <p:tgtEl>
                                          <p:spTgt spid="33807"/>
                                        </p:tgtEl>
                                      </p:cBhvr>
                                    </p:animEffect>
                                  </p:childTnLst>
                                </p:cTn>
                              </p:par>
                              <p:par>
                                <p:cTn id="89" presetID="21" presetClass="entr" presetSubtype="1" fill="hold" grpId="0" nodeType="withEffect">
                                  <p:stCondLst>
                                    <p:cond delay="0"/>
                                  </p:stCondLst>
                                  <p:childTnLst>
                                    <p:set>
                                      <p:cBhvr>
                                        <p:cTn id="90" dur="1" fill="hold">
                                          <p:stCondLst>
                                            <p:cond delay="0"/>
                                          </p:stCondLst>
                                        </p:cTn>
                                        <p:tgtEl>
                                          <p:spTgt spid="33808"/>
                                        </p:tgtEl>
                                        <p:attrNameLst>
                                          <p:attrName>style.visibility</p:attrName>
                                        </p:attrNameLst>
                                      </p:cBhvr>
                                      <p:to>
                                        <p:strVal val="visible"/>
                                      </p:to>
                                    </p:set>
                                    <p:animEffect transition="in" filter="wheel(1)">
                                      <p:cBhvr>
                                        <p:cTn id="91" dur="2000"/>
                                        <p:tgtEl>
                                          <p:spTgt spid="33808"/>
                                        </p:tgtEl>
                                      </p:cBhvr>
                                    </p:animEffect>
                                  </p:childTnLst>
                                </p:cTn>
                              </p:par>
                              <p:par>
                                <p:cTn id="92" presetID="21" presetClass="entr" presetSubtype="1" fill="hold" grpId="0" nodeType="withEffect">
                                  <p:stCondLst>
                                    <p:cond delay="0"/>
                                  </p:stCondLst>
                                  <p:childTnLst>
                                    <p:set>
                                      <p:cBhvr>
                                        <p:cTn id="93" dur="1" fill="hold">
                                          <p:stCondLst>
                                            <p:cond delay="0"/>
                                          </p:stCondLst>
                                        </p:cTn>
                                        <p:tgtEl>
                                          <p:spTgt spid="33809"/>
                                        </p:tgtEl>
                                        <p:attrNameLst>
                                          <p:attrName>style.visibility</p:attrName>
                                        </p:attrNameLst>
                                      </p:cBhvr>
                                      <p:to>
                                        <p:strVal val="visible"/>
                                      </p:to>
                                    </p:set>
                                    <p:animEffect transition="in" filter="wheel(1)">
                                      <p:cBhvr>
                                        <p:cTn id="94" dur="2000"/>
                                        <p:tgtEl>
                                          <p:spTgt spid="33809"/>
                                        </p:tgtEl>
                                      </p:cBhvr>
                                    </p:animEffect>
                                  </p:childTnLst>
                                </p:cTn>
                              </p:par>
                              <p:par>
                                <p:cTn id="95" presetID="21" presetClass="entr" presetSubtype="1" fill="hold" grpId="0" nodeType="withEffect">
                                  <p:stCondLst>
                                    <p:cond delay="0"/>
                                  </p:stCondLst>
                                  <p:childTnLst>
                                    <p:set>
                                      <p:cBhvr>
                                        <p:cTn id="96" dur="1" fill="hold">
                                          <p:stCondLst>
                                            <p:cond delay="0"/>
                                          </p:stCondLst>
                                        </p:cTn>
                                        <p:tgtEl>
                                          <p:spTgt spid="33810"/>
                                        </p:tgtEl>
                                        <p:attrNameLst>
                                          <p:attrName>style.visibility</p:attrName>
                                        </p:attrNameLst>
                                      </p:cBhvr>
                                      <p:to>
                                        <p:strVal val="visible"/>
                                      </p:to>
                                    </p:set>
                                    <p:animEffect transition="in" filter="wheel(1)">
                                      <p:cBhvr>
                                        <p:cTn id="97" dur="2000"/>
                                        <p:tgtEl>
                                          <p:spTgt spid="33810"/>
                                        </p:tgtEl>
                                      </p:cBhvr>
                                    </p:animEffect>
                                  </p:childTnLst>
                                </p:cTn>
                              </p:par>
                              <p:par>
                                <p:cTn id="98" presetID="21" presetClass="entr" presetSubtype="1" fill="hold" grpId="0" nodeType="withEffect">
                                  <p:stCondLst>
                                    <p:cond delay="0"/>
                                  </p:stCondLst>
                                  <p:childTnLst>
                                    <p:set>
                                      <p:cBhvr>
                                        <p:cTn id="99" dur="1" fill="hold">
                                          <p:stCondLst>
                                            <p:cond delay="0"/>
                                          </p:stCondLst>
                                        </p:cTn>
                                        <p:tgtEl>
                                          <p:spTgt spid="33811"/>
                                        </p:tgtEl>
                                        <p:attrNameLst>
                                          <p:attrName>style.visibility</p:attrName>
                                        </p:attrNameLst>
                                      </p:cBhvr>
                                      <p:to>
                                        <p:strVal val="visible"/>
                                      </p:to>
                                    </p:set>
                                    <p:animEffect transition="in" filter="wheel(1)">
                                      <p:cBhvr>
                                        <p:cTn id="100" dur="2000"/>
                                        <p:tgtEl>
                                          <p:spTgt spid="33811"/>
                                        </p:tgtEl>
                                      </p:cBhvr>
                                    </p:animEffect>
                                  </p:childTnLst>
                                </p:cTn>
                              </p:par>
                              <p:par>
                                <p:cTn id="101" presetID="21" presetClass="entr" presetSubtype="1" fill="hold" grpId="0" nodeType="withEffect">
                                  <p:stCondLst>
                                    <p:cond delay="0"/>
                                  </p:stCondLst>
                                  <p:childTnLst>
                                    <p:set>
                                      <p:cBhvr>
                                        <p:cTn id="102" dur="1" fill="hold">
                                          <p:stCondLst>
                                            <p:cond delay="0"/>
                                          </p:stCondLst>
                                        </p:cTn>
                                        <p:tgtEl>
                                          <p:spTgt spid="33812"/>
                                        </p:tgtEl>
                                        <p:attrNameLst>
                                          <p:attrName>style.visibility</p:attrName>
                                        </p:attrNameLst>
                                      </p:cBhvr>
                                      <p:to>
                                        <p:strVal val="visible"/>
                                      </p:to>
                                    </p:set>
                                    <p:animEffect transition="in" filter="wheel(1)">
                                      <p:cBhvr>
                                        <p:cTn id="103" dur="2000"/>
                                        <p:tgtEl>
                                          <p:spTgt spid="33812"/>
                                        </p:tgtEl>
                                      </p:cBhvr>
                                    </p:animEffect>
                                  </p:childTnLst>
                                </p:cTn>
                              </p:par>
                              <p:par>
                                <p:cTn id="104" presetID="21" presetClass="entr" presetSubtype="1" fill="hold" grpId="0" nodeType="withEffect">
                                  <p:stCondLst>
                                    <p:cond delay="0"/>
                                  </p:stCondLst>
                                  <p:childTnLst>
                                    <p:set>
                                      <p:cBhvr>
                                        <p:cTn id="105" dur="1" fill="hold">
                                          <p:stCondLst>
                                            <p:cond delay="0"/>
                                          </p:stCondLst>
                                        </p:cTn>
                                        <p:tgtEl>
                                          <p:spTgt spid="33813"/>
                                        </p:tgtEl>
                                        <p:attrNameLst>
                                          <p:attrName>style.visibility</p:attrName>
                                        </p:attrNameLst>
                                      </p:cBhvr>
                                      <p:to>
                                        <p:strVal val="visible"/>
                                      </p:to>
                                    </p:set>
                                    <p:animEffect transition="in" filter="wheel(1)">
                                      <p:cBhvr>
                                        <p:cTn id="106" dur="2000"/>
                                        <p:tgtEl>
                                          <p:spTgt spid="33813"/>
                                        </p:tgtEl>
                                      </p:cBhvr>
                                    </p:animEffect>
                                  </p:childTnLst>
                                </p:cTn>
                              </p:par>
                              <p:par>
                                <p:cTn id="107" presetID="21" presetClass="entr" presetSubtype="1" fill="hold" grpId="0" nodeType="withEffect">
                                  <p:stCondLst>
                                    <p:cond delay="0"/>
                                  </p:stCondLst>
                                  <p:childTnLst>
                                    <p:set>
                                      <p:cBhvr>
                                        <p:cTn id="108" dur="1" fill="hold">
                                          <p:stCondLst>
                                            <p:cond delay="0"/>
                                          </p:stCondLst>
                                        </p:cTn>
                                        <p:tgtEl>
                                          <p:spTgt spid="33814"/>
                                        </p:tgtEl>
                                        <p:attrNameLst>
                                          <p:attrName>style.visibility</p:attrName>
                                        </p:attrNameLst>
                                      </p:cBhvr>
                                      <p:to>
                                        <p:strVal val="visible"/>
                                      </p:to>
                                    </p:set>
                                    <p:animEffect transition="in" filter="wheel(1)">
                                      <p:cBhvr>
                                        <p:cTn id="109" dur="2000"/>
                                        <p:tgtEl>
                                          <p:spTgt spid="33814"/>
                                        </p:tgtEl>
                                      </p:cBhvr>
                                    </p:animEffect>
                                  </p:childTnLst>
                                </p:cTn>
                              </p:par>
                              <p:par>
                                <p:cTn id="110" presetID="21" presetClass="entr" presetSubtype="1" fill="hold" grpId="0" nodeType="withEffect">
                                  <p:stCondLst>
                                    <p:cond delay="0"/>
                                  </p:stCondLst>
                                  <p:childTnLst>
                                    <p:set>
                                      <p:cBhvr>
                                        <p:cTn id="111" dur="1" fill="hold">
                                          <p:stCondLst>
                                            <p:cond delay="0"/>
                                          </p:stCondLst>
                                        </p:cTn>
                                        <p:tgtEl>
                                          <p:spTgt spid="33815"/>
                                        </p:tgtEl>
                                        <p:attrNameLst>
                                          <p:attrName>style.visibility</p:attrName>
                                        </p:attrNameLst>
                                      </p:cBhvr>
                                      <p:to>
                                        <p:strVal val="visible"/>
                                      </p:to>
                                    </p:set>
                                    <p:animEffect transition="in" filter="wheel(1)">
                                      <p:cBhvr>
                                        <p:cTn id="112" dur="2000"/>
                                        <p:tgtEl>
                                          <p:spTgt spid="33815"/>
                                        </p:tgtEl>
                                      </p:cBhvr>
                                    </p:animEffect>
                                  </p:childTnLst>
                                </p:cTn>
                              </p:par>
                              <p:par>
                                <p:cTn id="113" presetID="21" presetClass="entr" presetSubtype="1" fill="hold" grpId="0" nodeType="withEffect">
                                  <p:stCondLst>
                                    <p:cond delay="0"/>
                                  </p:stCondLst>
                                  <p:childTnLst>
                                    <p:set>
                                      <p:cBhvr>
                                        <p:cTn id="114" dur="1" fill="hold">
                                          <p:stCondLst>
                                            <p:cond delay="0"/>
                                          </p:stCondLst>
                                        </p:cTn>
                                        <p:tgtEl>
                                          <p:spTgt spid="33816"/>
                                        </p:tgtEl>
                                        <p:attrNameLst>
                                          <p:attrName>style.visibility</p:attrName>
                                        </p:attrNameLst>
                                      </p:cBhvr>
                                      <p:to>
                                        <p:strVal val="visible"/>
                                      </p:to>
                                    </p:set>
                                    <p:animEffect transition="in" filter="wheel(1)">
                                      <p:cBhvr>
                                        <p:cTn id="115" dur="2000"/>
                                        <p:tgtEl>
                                          <p:spTgt spid="33816"/>
                                        </p:tgtEl>
                                      </p:cBhvr>
                                    </p:animEffect>
                                  </p:childTnLst>
                                </p:cTn>
                              </p:par>
                              <p:par>
                                <p:cTn id="116" presetID="21" presetClass="entr" presetSubtype="1" fill="hold" grpId="0" nodeType="withEffect">
                                  <p:stCondLst>
                                    <p:cond delay="0"/>
                                  </p:stCondLst>
                                  <p:childTnLst>
                                    <p:set>
                                      <p:cBhvr>
                                        <p:cTn id="117" dur="1" fill="hold">
                                          <p:stCondLst>
                                            <p:cond delay="0"/>
                                          </p:stCondLst>
                                        </p:cTn>
                                        <p:tgtEl>
                                          <p:spTgt spid="33817"/>
                                        </p:tgtEl>
                                        <p:attrNameLst>
                                          <p:attrName>style.visibility</p:attrName>
                                        </p:attrNameLst>
                                      </p:cBhvr>
                                      <p:to>
                                        <p:strVal val="visible"/>
                                      </p:to>
                                    </p:set>
                                    <p:animEffect transition="in" filter="wheel(1)">
                                      <p:cBhvr>
                                        <p:cTn id="118" dur="2000"/>
                                        <p:tgtEl>
                                          <p:spTgt spid="33817"/>
                                        </p:tgtEl>
                                      </p:cBhvr>
                                    </p:animEffect>
                                  </p:childTnLst>
                                </p:cTn>
                              </p:par>
                              <p:par>
                                <p:cTn id="119" presetID="21" presetClass="entr" presetSubtype="1" fill="hold" grpId="0" nodeType="withEffect">
                                  <p:stCondLst>
                                    <p:cond delay="0"/>
                                  </p:stCondLst>
                                  <p:childTnLst>
                                    <p:set>
                                      <p:cBhvr>
                                        <p:cTn id="120" dur="1" fill="hold">
                                          <p:stCondLst>
                                            <p:cond delay="0"/>
                                          </p:stCondLst>
                                        </p:cTn>
                                        <p:tgtEl>
                                          <p:spTgt spid="33818"/>
                                        </p:tgtEl>
                                        <p:attrNameLst>
                                          <p:attrName>style.visibility</p:attrName>
                                        </p:attrNameLst>
                                      </p:cBhvr>
                                      <p:to>
                                        <p:strVal val="visible"/>
                                      </p:to>
                                    </p:set>
                                    <p:animEffect transition="in" filter="wheel(1)">
                                      <p:cBhvr>
                                        <p:cTn id="121" dur="2000"/>
                                        <p:tgtEl>
                                          <p:spTgt spid="33818"/>
                                        </p:tgtEl>
                                      </p:cBhvr>
                                    </p:animEffect>
                                  </p:childTnLst>
                                </p:cTn>
                              </p:par>
                              <p:par>
                                <p:cTn id="122" presetID="21" presetClass="entr" presetSubtype="1" fill="hold" grpId="0" nodeType="withEffect">
                                  <p:stCondLst>
                                    <p:cond delay="0"/>
                                  </p:stCondLst>
                                  <p:childTnLst>
                                    <p:set>
                                      <p:cBhvr>
                                        <p:cTn id="123" dur="1" fill="hold">
                                          <p:stCondLst>
                                            <p:cond delay="0"/>
                                          </p:stCondLst>
                                        </p:cTn>
                                        <p:tgtEl>
                                          <p:spTgt spid="33819"/>
                                        </p:tgtEl>
                                        <p:attrNameLst>
                                          <p:attrName>style.visibility</p:attrName>
                                        </p:attrNameLst>
                                      </p:cBhvr>
                                      <p:to>
                                        <p:strVal val="visible"/>
                                      </p:to>
                                    </p:set>
                                    <p:animEffect transition="in" filter="wheel(1)">
                                      <p:cBhvr>
                                        <p:cTn id="124" dur="2000"/>
                                        <p:tgtEl>
                                          <p:spTgt spid="33819"/>
                                        </p:tgtEl>
                                      </p:cBhvr>
                                    </p:animEffect>
                                  </p:childTnLst>
                                </p:cTn>
                              </p:par>
                              <p:par>
                                <p:cTn id="125" presetID="21" presetClass="entr" presetSubtype="1" fill="hold" grpId="0" nodeType="withEffect">
                                  <p:stCondLst>
                                    <p:cond delay="0"/>
                                  </p:stCondLst>
                                  <p:childTnLst>
                                    <p:set>
                                      <p:cBhvr>
                                        <p:cTn id="126" dur="1" fill="hold">
                                          <p:stCondLst>
                                            <p:cond delay="0"/>
                                          </p:stCondLst>
                                        </p:cTn>
                                        <p:tgtEl>
                                          <p:spTgt spid="33820"/>
                                        </p:tgtEl>
                                        <p:attrNameLst>
                                          <p:attrName>style.visibility</p:attrName>
                                        </p:attrNameLst>
                                      </p:cBhvr>
                                      <p:to>
                                        <p:strVal val="visible"/>
                                      </p:to>
                                    </p:set>
                                    <p:animEffect transition="in" filter="wheel(1)">
                                      <p:cBhvr>
                                        <p:cTn id="127" dur="2000"/>
                                        <p:tgtEl>
                                          <p:spTgt spid="33820"/>
                                        </p:tgtEl>
                                      </p:cBhvr>
                                    </p:animEffect>
                                  </p:childTnLst>
                                </p:cTn>
                              </p:par>
                              <p:par>
                                <p:cTn id="128" presetID="21" presetClass="entr" presetSubtype="1" fill="hold" grpId="0" nodeType="withEffect">
                                  <p:stCondLst>
                                    <p:cond delay="0"/>
                                  </p:stCondLst>
                                  <p:childTnLst>
                                    <p:set>
                                      <p:cBhvr>
                                        <p:cTn id="129" dur="1" fill="hold">
                                          <p:stCondLst>
                                            <p:cond delay="0"/>
                                          </p:stCondLst>
                                        </p:cTn>
                                        <p:tgtEl>
                                          <p:spTgt spid="33821"/>
                                        </p:tgtEl>
                                        <p:attrNameLst>
                                          <p:attrName>style.visibility</p:attrName>
                                        </p:attrNameLst>
                                      </p:cBhvr>
                                      <p:to>
                                        <p:strVal val="visible"/>
                                      </p:to>
                                    </p:set>
                                    <p:animEffect transition="in" filter="wheel(1)">
                                      <p:cBhvr>
                                        <p:cTn id="130" dur="2000"/>
                                        <p:tgtEl>
                                          <p:spTgt spid="33821"/>
                                        </p:tgtEl>
                                      </p:cBhvr>
                                    </p:animEffect>
                                  </p:childTnLst>
                                </p:cTn>
                              </p:par>
                              <p:par>
                                <p:cTn id="131" presetID="21" presetClass="entr" presetSubtype="1" fill="hold" grpId="0" nodeType="withEffect">
                                  <p:stCondLst>
                                    <p:cond delay="0"/>
                                  </p:stCondLst>
                                  <p:childTnLst>
                                    <p:set>
                                      <p:cBhvr>
                                        <p:cTn id="132" dur="1" fill="hold">
                                          <p:stCondLst>
                                            <p:cond delay="0"/>
                                          </p:stCondLst>
                                        </p:cTn>
                                        <p:tgtEl>
                                          <p:spTgt spid="33822"/>
                                        </p:tgtEl>
                                        <p:attrNameLst>
                                          <p:attrName>style.visibility</p:attrName>
                                        </p:attrNameLst>
                                      </p:cBhvr>
                                      <p:to>
                                        <p:strVal val="visible"/>
                                      </p:to>
                                    </p:set>
                                    <p:animEffect transition="in" filter="wheel(1)">
                                      <p:cBhvr>
                                        <p:cTn id="133" dur="2000"/>
                                        <p:tgtEl>
                                          <p:spTgt spid="33822"/>
                                        </p:tgtEl>
                                      </p:cBhvr>
                                    </p:animEffect>
                                  </p:childTnLst>
                                </p:cTn>
                              </p:par>
                              <p:par>
                                <p:cTn id="134" presetID="21" presetClass="entr" presetSubtype="1" fill="hold" grpId="0" nodeType="withEffect">
                                  <p:stCondLst>
                                    <p:cond delay="0"/>
                                  </p:stCondLst>
                                  <p:childTnLst>
                                    <p:set>
                                      <p:cBhvr>
                                        <p:cTn id="135" dur="1" fill="hold">
                                          <p:stCondLst>
                                            <p:cond delay="0"/>
                                          </p:stCondLst>
                                        </p:cTn>
                                        <p:tgtEl>
                                          <p:spTgt spid="33823"/>
                                        </p:tgtEl>
                                        <p:attrNameLst>
                                          <p:attrName>style.visibility</p:attrName>
                                        </p:attrNameLst>
                                      </p:cBhvr>
                                      <p:to>
                                        <p:strVal val="visible"/>
                                      </p:to>
                                    </p:set>
                                    <p:animEffect transition="in" filter="wheel(1)">
                                      <p:cBhvr>
                                        <p:cTn id="136" dur="2000"/>
                                        <p:tgtEl>
                                          <p:spTgt spid="33823"/>
                                        </p:tgtEl>
                                      </p:cBhvr>
                                    </p:animEffect>
                                  </p:childTnLst>
                                </p:cTn>
                              </p:par>
                              <p:par>
                                <p:cTn id="137" presetID="21" presetClass="entr" presetSubtype="1" fill="hold" grpId="0" nodeType="withEffect">
                                  <p:stCondLst>
                                    <p:cond delay="0"/>
                                  </p:stCondLst>
                                  <p:childTnLst>
                                    <p:set>
                                      <p:cBhvr>
                                        <p:cTn id="138" dur="1" fill="hold">
                                          <p:stCondLst>
                                            <p:cond delay="0"/>
                                          </p:stCondLst>
                                        </p:cTn>
                                        <p:tgtEl>
                                          <p:spTgt spid="33824"/>
                                        </p:tgtEl>
                                        <p:attrNameLst>
                                          <p:attrName>style.visibility</p:attrName>
                                        </p:attrNameLst>
                                      </p:cBhvr>
                                      <p:to>
                                        <p:strVal val="visible"/>
                                      </p:to>
                                    </p:set>
                                    <p:animEffect transition="in" filter="wheel(1)">
                                      <p:cBhvr>
                                        <p:cTn id="139" dur="2000"/>
                                        <p:tgtEl>
                                          <p:spTgt spid="33824"/>
                                        </p:tgtEl>
                                      </p:cBhvr>
                                    </p:animEffect>
                                  </p:childTnLst>
                                </p:cTn>
                              </p:par>
                              <p:par>
                                <p:cTn id="140" presetID="21" presetClass="entr" presetSubtype="1" fill="hold" grpId="0" nodeType="withEffect">
                                  <p:stCondLst>
                                    <p:cond delay="0"/>
                                  </p:stCondLst>
                                  <p:childTnLst>
                                    <p:set>
                                      <p:cBhvr>
                                        <p:cTn id="141" dur="1" fill="hold">
                                          <p:stCondLst>
                                            <p:cond delay="0"/>
                                          </p:stCondLst>
                                        </p:cTn>
                                        <p:tgtEl>
                                          <p:spTgt spid="33825"/>
                                        </p:tgtEl>
                                        <p:attrNameLst>
                                          <p:attrName>style.visibility</p:attrName>
                                        </p:attrNameLst>
                                      </p:cBhvr>
                                      <p:to>
                                        <p:strVal val="visible"/>
                                      </p:to>
                                    </p:set>
                                    <p:animEffect transition="in" filter="wheel(1)">
                                      <p:cBhvr>
                                        <p:cTn id="142" dur="2000"/>
                                        <p:tgtEl>
                                          <p:spTgt spid="33825"/>
                                        </p:tgtEl>
                                      </p:cBhvr>
                                    </p:animEffect>
                                  </p:childTnLst>
                                </p:cTn>
                              </p:par>
                              <p:par>
                                <p:cTn id="143" presetID="21" presetClass="entr" presetSubtype="1" fill="hold" grpId="0" nodeType="withEffect">
                                  <p:stCondLst>
                                    <p:cond delay="0"/>
                                  </p:stCondLst>
                                  <p:childTnLst>
                                    <p:set>
                                      <p:cBhvr>
                                        <p:cTn id="144" dur="1" fill="hold">
                                          <p:stCondLst>
                                            <p:cond delay="0"/>
                                          </p:stCondLst>
                                        </p:cTn>
                                        <p:tgtEl>
                                          <p:spTgt spid="33826"/>
                                        </p:tgtEl>
                                        <p:attrNameLst>
                                          <p:attrName>style.visibility</p:attrName>
                                        </p:attrNameLst>
                                      </p:cBhvr>
                                      <p:to>
                                        <p:strVal val="visible"/>
                                      </p:to>
                                    </p:set>
                                    <p:animEffect transition="in" filter="wheel(1)">
                                      <p:cBhvr>
                                        <p:cTn id="145" dur="2000"/>
                                        <p:tgtEl>
                                          <p:spTgt spid="33826"/>
                                        </p:tgtEl>
                                      </p:cBhvr>
                                    </p:animEffect>
                                  </p:childTnLst>
                                </p:cTn>
                              </p:par>
                              <p:par>
                                <p:cTn id="146" presetID="21" presetClass="entr" presetSubtype="1" fill="hold" grpId="0" nodeType="withEffect">
                                  <p:stCondLst>
                                    <p:cond delay="0"/>
                                  </p:stCondLst>
                                  <p:childTnLst>
                                    <p:set>
                                      <p:cBhvr>
                                        <p:cTn id="147" dur="1" fill="hold">
                                          <p:stCondLst>
                                            <p:cond delay="0"/>
                                          </p:stCondLst>
                                        </p:cTn>
                                        <p:tgtEl>
                                          <p:spTgt spid="33827"/>
                                        </p:tgtEl>
                                        <p:attrNameLst>
                                          <p:attrName>style.visibility</p:attrName>
                                        </p:attrNameLst>
                                      </p:cBhvr>
                                      <p:to>
                                        <p:strVal val="visible"/>
                                      </p:to>
                                    </p:set>
                                    <p:animEffect transition="in" filter="wheel(1)">
                                      <p:cBhvr>
                                        <p:cTn id="148" dur="2000"/>
                                        <p:tgtEl>
                                          <p:spTgt spid="33827"/>
                                        </p:tgtEl>
                                      </p:cBhvr>
                                    </p:animEffect>
                                  </p:childTnLst>
                                </p:cTn>
                              </p:par>
                              <p:par>
                                <p:cTn id="149" presetID="21" presetClass="entr" presetSubtype="1" fill="hold" nodeType="withEffect">
                                  <p:stCondLst>
                                    <p:cond delay="0"/>
                                  </p:stCondLst>
                                  <p:childTnLst>
                                    <p:set>
                                      <p:cBhvr>
                                        <p:cTn id="150" dur="1" fill="hold">
                                          <p:stCondLst>
                                            <p:cond delay="0"/>
                                          </p:stCondLst>
                                        </p:cTn>
                                        <p:tgtEl>
                                          <p:spTgt spid="33828"/>
                                        </p:tgtEl>
                                        <p:attrNameLst>
                                          <p:attrName>style.visibility</p:attrName>
                                        </p:attrNameLst>
                                      </p:cBhvr>
                                      <p:to>
                                        <p:strVal val="visible"/>
                                      </p:to>
                                    </p:set>
                                    <p:animEffect transition="in" filter="wheel(1)">
                                      <p:cBhvr>
                                        <p:cTn id="151" dur="2000"/>
                                        <p:tgtEl>
                                          <p:spTgt spid="33828"/>
                                        </p:tgtEl>
                                      </p:cBhvr>
                                    </p:animEffect>
                                  </p:childTnLst>
                                </p:cTn>
                              </p:par>
                              <p:par>
                                <p:cTn id="152" presetID="21" presetClass="entr" presetSubtype="1" fill="hold" nodeType="withEffect">
                                  <p:stCondLst>
                                    <p:cond delay="0"/>
                                  </p:stCondLst>
                                  <p:childTnLst>
                                    <p:set>
                                      <p:cBhvr>
                                        <p:cTn id="153" dur="1" fill="hold">
                                          <p:stCondLst>
                                            <p:cond delay="0"/>
                                          </p:stCondLst>
                                        </p:cTn>
                                        <p:tgtEl>
                                          <p:spTgt spid="33829"/>
                                        </p:tgtEl>
                                        <p:attrNameLst>
                                          <p:attrName>style.visibility</p:attrName>
                                        </p:attrNameLst>
                                      </p:cBhvr>
                                      <p:to>
                                        <p:strVal val="visible"/>
                                      </p:to>
                                    </p:set>
                                    <p:animEffect transition="in" filter="wheel(1)">
                                      <p:cBhvr>
                                        <p:cTn id="154" dur="2000"/>
                                        <p:tgtEl>
                                          <p:spTgt spid="33829"/>
                                        </p:tgtEl>
                                      </p:cBhvr>
                                    </p:animEffect>
                                  </p:childTnLst>
                                </p:cTn>
                              </p:par>
                              <p:par>
                                <p:cTn id="155" presetID="21" presetClass="entr" presetSubtype="1" fill="hold" nodeType="withEffect">
                                  <p:stCondLst>
                                    <p:cond delay="0"/>
                                  </p:stCondLst>
                                  <p:childTnLst>
                                    <p:set>
                                      <p:cBhvr>
                                        <p:cTn id="156" dur="1" fill="hold">
                                          <p:stCondLst>
                                            <p:cond delay="0"/>
                                          </p:stCondLst>
                                        </p:cTn>
                                        <p:tgtEl>
                                          <p:spTgt spid="33830"/>
                                        </p:tgtEl>
                                        <p:attrNameLst>
                                          <p:attrName>style.visibility</p:attrName>
                                        </p:attrNameLst>
                                      </p:cBhvr>
                                      <p:to>
                                        <p:strVal val="visible"/>
                                      </p:to>
                                    </p:set>
                                    <p:animEffect transition="in" filter="wheel(1)">
                                      <p:cBhvr>
                                        <p:cTn id="157" dur="2000"/>
                                        <p:tgtEl>
                                          <p:spTgt spid="33830"/>
                                        </p:tgtEl>
                                      </p:cBhvr>
                                    </p:animEffect>
                                  </p:childTnLst>
                                </p:cTn>
                              </p:par>
                              <p:par>
                                <p:cTn id="158" presetID="21" presetClass="entr" presetSubtype="1" fill="hold" nodeType="withEffect">
                                  <p:stCondLst>
                                    <p:cond delay="0"/>
                                  </p:stCondLst>
                                  <p:childTnLst>
                                    <p:set>
                                      <p:cBhvr>
                                        <p:cTn id="159" dur="1" fill="hold">
                                          <p:stCondLst>
                                            <p:cond delay="0"/>
                                          </p:stCondLst>
                                        </p:cTn>
                                        <p:tgtEl>
                                          <p:spTgt spid="33831"/>
                                        </p:tgtEl>
                                        <p:attrNameLst>
                                          <p:attrName>style.visibility</p:attrName>
                                        </p:attrNameLst>
                                      </p:cBhvr>
                                      <p:to>
                                        <p:strVal val="visible"/>
                                      </p:to>
                                    </p:set>
                                    <p:animEffect transition="in" filter="wheel(1)">
                                      <p:cBhvr>
                                        <p:cTn id="160" dur="2000"/>
                                        <p:tgtEl>
                                          <p:spTgt spid="33831"/>
                                        </p:tgtEl>
                                      </p:cBhvr>
                                    </p:animEffect>
                                  </p:childTnLst>
                                </p:cTn>
                              </p:par>
                              <p:par>
                                <p:cTn id="161" presetID="21" presetClass="entr" presetSubtype="1" fill="hold" nodeType="withEffect">
                                  <p:stCondLst>
                                    <p:cond delay="0"/>
                                  </p:stCondLst>
                                  <p:childTnLst>
                                    <p:set>
                                      <p:cBhvr>
                                        <p:cTn id="162" dur="1" fill="hold">
                                          <p:stCondLst>
                                            <p:cond delay="0"/>
                                          </p:stCondLst>
                                        </p:cTn>
                                        <p:tgtEl>
                                          <p:spTgt spid="33832"/>
                                        </p:tgtEl>
                                        <p:attrNameLst>
                                          <p:attrName>style.visibility</p:attrName>
                                        </p:attrNameLst>
                                      </p:cBhvr>
                                      <p:to>
                                        <p:strVal val="visible"/>
                                      </p:to>
                                    </p:set>
                                    <p:animEffect transition="in" filter="wheel(1)">
                                      <p:cBhvr>
                                        <p:cTn id="163" dur="2000"/>
                                        <p:tgtEl>
                                          <p:spTgt spid="33832"/>
                                        </p:tgtEl>
                                      </p:cBhvr>
                                    </p:animEffect>
                                  </p:childTnLst>
                                </p:cTn>
                              </p:par>
                              <p:par>
                                <p:cTn id="164" presetID="21" presetClass="entr" presetSubtype="1" fill="hold" nodeType="withEffect">
                                  <p:stCondLst>
                                    <p:cond delay="0"/>
                                  </p:stCondLst>
                                  <p:childTnLst>
                                    <p:set>
                                      <p:cBhvr>
                                        <p:cTn id="165" dur="1" fill="hold">
                                          <p:stCondLst>
                                            <p:cond delay="0"/>
                                          </p:stCondLst>
                                        </p:cTn>
                                        <p:tgtEl>
                                          <p:spTgt spid="33833"/>
                                        </p:tgtEl>
                                        <p:attrNameLst>
                                          <p:attrName>style.visibility</p:attrName>
                                        </p:attrNameLst>
                                      </p:cBhvr>
                                      <p:to>
                                        <p:strVal val="visible"/>
                                      </p:to>
                                    </p:set>
                                    <p:animEffect transition="in" filter="wheel(1)">
                                      <p:cBhvr>
                                        <p:cTn id="166" dur="2000"/>
                                        <p:tgtEl>
                                          <p:spTgt spid="33833"/>
                                        </p:tgtEl>
                                      </p:cBhvr>
                                    </p:animEffect>
                                  </p:childTnLst>
                                </p:cTn>
                              </p:par>
                              <p:par>
                                <p:cTn id="167" presetID="21" presetClass="entr" presetSubtype="1" fill="hold" nodeType="withEffect">
                                  <p:stCondLst>
                                    <p:cond delay="0"/>
                                  </p:stCondLst>
                                  <p:childTnLst>
                                    <p:set>
                                      <p:cBhvr>
                                        <p:cTn id="168" dur="1" fill="hold">
                                          <p:stCondLst>
                                            <p:cond delay="0"/>
                                          </p:stCondLst>
                                        </p:cTn>
                                        <p:tgtEl>
                                          <p:spTgt spid="33835"/>
                                        </p:tgtEl>
                                        <p:attrNameLst>
                                          <p:attrName>style.visibility</p:attrName>
                                        </p:attrNameLst>
                                      </p:cBhvr>
                                      <p:to>
                                        <p:strVal val="visible"/>
                                      </p:to>
                                    </p:set>
                                    <p:animEffect transition="in" filter="wheel(1)">
                                      <p:cBhvr>
                                        <p:cTn id="169" dur="2000"/>
                                        <p:tgtEl>
                                          <p:spTgt spid="33835"/>
                                        </p:tgtEl>
                                      </p:cBhvr>
                                    </p:animEffect>
                                  </p:childTnLst>
                                </p:cTn>
                              </p:par>
                              <p:par>
                                <p:cTn id="170" presetID="21" presetClass="entr" presetSubtype="1" fill="hold" nodeType="withEffect">
                                  <p:stCondLst>
                                    <p:cond delay="0"/>
                                  </p:stCondLst>
                                  <p:childTnLst>
                                    <p:set>
                                      <p:cBhvr>
                                        <p:cTn id="171" dur="1" fill="hold">
                                          <p:stCondLst>
                                            <p:cond delay="0"/>
                                          </p:stCondLst>
                                        </p:cTn>
                                        <p:tgtEl>
                                          <p:spTgt spid="33837"/>
                                        </p:tgtEl>
                                        <p:attrNameLst>
                                          <p:attrName>style.visibility</p:attrName>
                                        </p:attrNameLst>
                                      </p:cBhvr>
                                      <p:to>
                                        <p:strVal val="visible"/>
                                      </p:to>
                                    </p:set>
                                    <p:animEffect transition="in" filter="wheel(1)">
                                      <p:cBhvr>
                                        <p:cTn id="172" dur="2000"/>
                                        <p:tgtEl>
                                          <p:spTgt spid="33837"/>
                                        </p:tgtEl>
                                      </p:cBhvr>
                                    </p:animEffect>
                                  </p:childTnLst>
                                </p:cTn>
                              </p:par>
                              <p:par>
                                <p:cTn id="173" presetID="21" presetClass="entr" presetSubtype="1" fill="hold" nodeType="withEffect">
                                  <p:stCondLst>
                                    <p:cond delay="0"/>
                                  </p:stCondLst>
                                  <p:childTnLst>
                                    <p:set>
                                      <p:cBhvr>
                                        <p:cTn id="174" dur="1" fill="hold">
                                          <p:stCondLst>
                                            <p:cond delay="0"/>
                                          </p:stCondLst>
                                        </p:cTn>
                                        <p:tgtEl>
                                          <p:spTgt spid="33838"/>
                                        </p:tgtEl>
                                        <p:attrNameLst>
                                          <p:attrName>style.visibility</p:attrName>
                                        </p:attrNameLst>
                                      </p:cBhvr>
                                      <p:to>
                                        <p:strVal val="visible"/>
                                      </p:to>
                                    </p:set>
                                    <p:animEffect transition="in" filter="wheel(1)">
                                      <p:cBhvr>
                                        <p:cTn id="175" dur="2000"/>
                                        <p:tgtEl>
                                          <p:spTgt spid="33838"/>
                                        </p:tgtEl>
                                      </p:cBhvr>
                                    </p:animEffect>
                                  </p:childTnLst>
                                </p:cTn>
                              </p:par>
                              <p:par>
                                <p:cTn id="176" presetID="21" presetClass="entr" presetSubtype="1" fill="hold" nodeType="withEffect">
                                  <p:stCondLst>
                                    <p:cond delay="0"/>
                                  </p:stCondLst>
                                  <p:childTnLst>
                                    <p:set>
                                      <p:cBhvr>
                                        <p:cTn id="177" dur="1" fill="hold">
                                          <p:stCondLst>
                                            <p:cond delay="0"/>
                                          </p:stCondLst>
                                        </p:cTn>
                                        <p:tgtEl>
                                          <p:spTgt spid="33839"/>
                                        </p:tgtEl>
                                        <p:attrNameLst>
                                          <p:attrName>style.visibility</p:attrName>
                                        </p:attrNameLst>
                                      </p:cBhvr>
                                      <p:to>
                                        <p:strVal val="visible"/>
                                      </p:to>
                                    </p:set>
                                    <p:animEffect transition="in" filter="wheel(1)">
                                      <p:cBhvr>
                                        <p:cTn id="178" dur="2000"/>
                                        <p:tgtEl>
                                          <p:spTgt spid="33839"/>
                                        </p:tgtEl>
                                      </p:cBhvr>
                                    </p:animEffect>
                                  </p:childTnLst>
                                </p:cTn>
                              </p:par>
                              <p:par>
                                <p:cTn id="179" presetID="21" presetClass="entr" presetSubtype="1" fill="hold" nodeType="withEffect">
                                  <p:stCondLst>
                                    <p:cond delay="0"/>
                                  </p:stCondLst>
                                  <p:childTnLst>
                                    <p:set>
                                      <p:cBhvr>
                                        <p:cTn id="180" dur="1" fill="hold">
                                          <p:stCondLst>
                                            <p:cond delay="0"/>
                                          </p:stCondLst>
                                        </p:cTn>
                                        <p:tgtEl>
                                          <p:spTgt spid="33841"/>
                                        </p:tgtEl>
                                        <p:attrNameLst>
                                          <p:attrName>style.visibility</p:attrName>
                                        </p:attrNameLst>
                                      </p:cBhvr>
                                      <p:to>
                                        <p:strVal val="visible"/>
                                      </p:to>
                                    </p:set>
                                    <p:animEffect transition="in" filter="wheel(1)">
                                      <p:cBhvr>
                                        <p:cTn id="181" dur="2000"/>
                                        <p:tgtEl>
                                          <p:spTgt spid="33841"/>
                                        </p:tgtEl>
                                      </p:cBhvr>
                                    </p:animEffect>
                                  </p:childTnLst>
                                </p:cTn>
                              </p:par>
                              <p:par>
                                <p:cTn id="182" presetID="21" presetClass="entr" presetSubtype="1" fill="hold" nodeType="withEffect">
                                  <p:stCondLst>
                                    <p:cond delay="0"/>
                                  </p:stCondLst>
                                  <p:childTnLst>
                                    <p:set>
                                      <p:cBhvr>
                                        <p:cTn id="183" dur="1" fill="hold">
                                          <p:stCondLst>
                                            <p:cond delay="0"/>
                                          </p:stCondLst>
                                        </p:cTn>
                                        <p:tgtEl>
                                          <p:spTgt spid="33842"/>
                                        </p:tgtEl>
                                        <p:attrNameLst>
                                          <p:attrName>style.visibility</p:attrName>
                                        </p:attrNameLst>
                                      </p:cBhvr>
                                      <p:to>
                                        <p:strVal val="visible"/>
                                      </p:to>
                                    </p:set>
                                    <p:animEffect transition="in" filter="wheel(1)">
                                      <p:cBhvr>
                                        <p:cTn id="184" dur="2000"/>
                                        <p:tgtEl>
                                          <p:spTgt spid="33842"/>
                                        </p:tgtEl>
                                      </p:cBhvr>
                                    </p:animEffect>
                                  </p:childTnLst>
                                </p:cTn>
                              </p:par>
                              <p:par>
                                <p:cTn id="185" presetID="21" presetClass="entr" presetSubtype="1" fill="hold" nodeType="withEffect">
                                  <p:stCondLst>
                                    <p:cond delay="0"/>
                                  </p:stCondLst>
                                  <p:childTnLst>
                                    <p:set>
                                      <p:cBhvr>
                                        <p:cTn id="186" dur="1" fill="hold">
                                          <p:stCondLst>
                                            <p:cond delay="0"/>
                                          </p:stCondLst>
                                        </p:cTn>
                                        <p:tgtEl>
                                          <p:spTgt spid="33843"/>
                                        </p:tgtEl>
                                        <p:attrNameLst>
                                          <p:attrName>style.visibility</p:attrName>
                                        </p:attrNameLst>
                                      </p:cBhvr>
                                      <p:to>
                                        <p:strVal val="visible"/>
                                      </p:to>
                                    </p:set>
                                    <p:animEffect transition="in" filter="wheel(1)">
                                      <p:cBhvr>
                                        <p:cTn id="187" dur="2000"/>
                                        <p:tgtEl>
                                          <p:spTgt spid="33843"/>
                                        </p:tgtEl>
                                      </p:cBhvr>
                                    </p:animEffect>
                                  </p:childTnLst>
                                </p:cTn>
                              </p:par>
                              <p:par>
                                <p:cTn id="188" presetID="21" presetClass="entr" presetSubtype="1" fill="hold" nodeType="withEffect">
                                  <p:stCondLst>
                                    <p:cond delay="0"/>
                                  </p:stCondLst>
                                  <p:childTnLst>
                                    <p:set>
                                      <p:cBhvr>
                                        <p:cTn id="189" dur="1" fill="hold">
                                          <p:stCondLst>
                                            <p:cond delay="0"/>
                                          </p:stCondLst>
                                        </p:cTn>
                                        <p:tgtEl>
                                          <p:spTgt spid="33844"/>
                                        </p:tgtEl>
                                        <p:attrNameLst>
                                          <p:attrName>style.visibility</p:attrName>
                                        </p:attrNameLst>
                                      </p:cBhvr>
                                      <p:to>
                                        <p:strVal val="visible"/>
                                      </p:to>
                                    </p:set>
                                    <p:animEffect transition="in" filter="wheel(1)">
                                      <p:cBhvr>
                                        <p:cTn id="190" dur="2000"/>
                                        <p:tgtEl>
                                          <p:spTgt spid="33844"/>
                                        </p:tgtEl>
                                      </p:cBhvr>
                                    </p:animEffect>
                                  </p:childTnLst>
                                </p:cTn>
                              </p:par>
                              <p:par>
                                <p:cTn id="191" presetID="21" presetClass="entr" presetSubtype="1" fill="hold" nodeType="withEffect">
                                  <p:stCondLst>
                                    <p:cond delay="0"/>
                                  </p:stCondLst>
                                  <p:childTnLst>
                                    <p:set>
                                      <p:cBhvr>
                                        <p:cTn id="192" dur="1" fill="hold">
                                          <p:stCondLst>
                                            <p:cond delay="0"/>
                                          </p:stCondLst>
                                        </p:cTn>
                                        <p:tgtEl>
                                          <p:spTgt spid="33845"/>
                                        </p:tgtEl>
                                        <p:attrNameLst>
                                          <p:attrName>style.visibility</p:attrName>
                                        </p:attrNameLst>
                                      </p:cBhvr>
                                      <p:to>
                                        <p:strVal val="visible"/>
                                      </p:to>
                                    </p:set>
                                    <p:animEffect transition="in" filter="wheel(1)">
                                      <p:cBhvr>
                                        <p:cTn id="193" dur="2000"/>
                                        <p:tgtEl>
                                          <p:spTgt spid="33845"/>
                                        </p:tgtEl>
                                      </p:cBhvr>
                                    </p:animEffect>
                                  </p:childTnLst>
                                </p:cTn>
                              </p:par>
                              <p:par>
                                <p:cTn id="194" presetID="21" presetClass="entr" presetSubtype="1" fill="hold" nodeType="withEffect">
                                  <p:stCondLst>
                                    <p:cond delay="0"/>
                                  </p:stCondLst>
                                  <p:childTnLst>
                                    <p:set>
                                      <p:cBhvr>
                                        <p:cTn id="195" dur="1" fill="hold">
                                          <p:stCondLst>
                                            <p:cond delay="0"/>
                                          </p:stCondLst>
                                        </p:cTn>
                                        <p:tgtEl>
                                          <p:spTgt spid="33846"/>
                                        </p:tgtEl>
                                        <p:attrNameLst>
                                          <p:attrName>style.visibility</p:attrName>
                                        </p:attrNameLst>
                                      </p:cBhvr>
                                      <p:to>
                                        <p:strVal val="visible"/>
                                      </p:to>
                                    </p:set>
                                    <p:animEffect transition="in" filter="wheel(1)">
                                      <p:cBhvr>
                                        <p:cTn id="196" dur="2000"/>
                                        <p:tgtEl>
                                          <p:spTgt spid="33846"/>
                                        </p:tgtEl>
                                      </p:cBhvr>
                                    </p:animEffect>
                                  </p:childTnLst>
                                </p:cTn>
                              </p:par>
                              <p:par>
                                <p:cTn id="197" presetID="21" presetClass="entr" presetSubtype="1" fill="hold" nodeType="withEffect">
                                  <p:stCondLst>
                                    <p:cond delay="0"/>
                                  </p:stCondLst>
                                  <p:childTnLst>
                                    <p:set>
                                      <p:cBhvr>
                                        <p:cTn id="198" dur="1" fill="hold">
                                          <p:stCondLst>
                                            <p:cond delay="0"/>
                                          </p:stCondLst>
                                        </p:cTn>
                                        <p:tgtEl>
                                          <p:spTgt spid="33847"/>
                                        </p:tgtEl>
                                        <p:attrNameLst>
                                          <p:attrName>style.visibility</p:attrName>
                                        </p:attrNameLst>
                                      </p:cBhvr>
                                      <p:to>
                                        <p:strVal val="visible"/>
                                      </p:to>
                                    </p:set>
                                    <p:animEffect transition="in" filter="wheel(1)">
                                      <p:cBhvr>
                                        <p:cTn id="199" dur="2000"/>
                                        <p:tgtEl>
                                          <p:spTgt spid="33847"/>
                                        </p:tgtEl>
                                      </p:cBhvr>
                                    </p:animEffect>
                                  </p:childTnLst>
                                </p:cTn>
                              </p:par>
                              <p:par>
                                <p:cTn id="200" presetID="21" presetClass="entr" presetSubtype="1" fill="hold" nodeType="withEffect">
                                  <p:stCondLst>
                                    <p:cond delay="0"/>
                                  </p:stCondLst>
                                  <p:childTnLst>
                                    <p:set>
                                      <p:cBhvr>
                                        <p:cTn id="201" dur="1" fill="hold">
                                          <p:stCondLst>
                                            <p:cond delay="0"/>
                                          </p:stCondLst>
                                        </p:cTn>
                                        <p:tgtEl>
                                          <p:spTgt spid="33848"/>
                                        </p:tgtEl>
                                        <p:attrNameLst>
                                          <p:attrName>style.visibility</p:attrName>
                                        </p:attrNameLst>
                                      </p:cBhvr>
                                      <p:to>
                                        <p:strVal val="visible"/>
                                      </p:to>
                                    </p:set>
                                    <p:animEffect transition="in" filter="wheel(1)">
                                      <p:cBhvr>
                                        <p:cTn id="202" dur="2000"/>
                                        <p:tgtEl>
                                          <p:spTgt spid="33848"/>
                                        </p:tgtEl>
                                      </p:cBhvr>
                                    </p:animEffect>
                                  </p:childTnLst>
                                </p:cTn>
                              </p:par>
                              <p:par>
                                <p:cTn id="203" presetID="21" presetClass="entr" presetSubtype="1" fill="hold" nodeType="withEffect">
                                  <p:stCondLst>
                                    <p:cond delay="0"/>
                                  </p:stCondLst>
                                  <p:childTnLst>
                                    <p:set>
                                      <p:cBhvr>
                                        <p:cTn id="204" dur="1" fill="hold">
                                          <p:stCondLst>
                                            <p:cond delay="0"/>
                                          </p:stCondLst>
                                        </p:cTn>
                                        <p:tgtEl>
                                          <p:spTgt spid="33849"/>
                                        </p:tgtEl>
                                        <p:attrNameLst>
                                          <p:attrName>style.visibility</p:attrName>
                                        </p:attrNameLst>
                                      </p:cBhvr>
                                      <p:to>
                                        <p:strVal val="visible"/>
                                      </p:to>
                                    </p:set>
                                    <p:animEffect transition="in" filter="wheel(1)">
                                      <p:cBhvr>
                                        <p:cTn id="205" dur="2000"/>
                                        <p:tgtEl>
                                          <p:spTgt spid="33849"/>
                                        </p:tgtEl>
                                      </p:cBhvr>
                                    </p:animEffect>
                                  </p:childTnLst>
                                </p:cTn>
                              </p:par>
                              <p:par>
                                <p:cTn id="206" presetID="21" presetClass="entr" presetSubtype="1" fill="hold" nodeType="withEffect">
                                  <p:stCondLst>
                                    <p:cond delay="0"/>
                                  </p:stCondLst>
                                  <p:childTnLst>
                                    <p:set>
                                      <p:cBhvr>
                                        <p:cTn id="207" dur="1" fill="hold">
                                          <p:stCondLst>
                                            <p:cond delay="0"/>
                                          </p:stCondLst>
                                        </p:cTn>
                                        <p:tgtEl>
                                          <p:spTgt spid="33850"/>
                                        </p:tgtEl>
                                        <p:attrNameLst>
                                          <p:attrName>style.visibility</p:attrName>
                                        </p:attrNameLst>
                                      </p:cBhvr>
                                      <p:to>
                                        <p:strVal val="visible"/>
                                      </p:to>
                                    </p:set>
                                    <p:animEffect transition="in" filter="wheel(1)">
                                      <p:cBhvr>
                                        <p:cTn id="208" dur="2000"/>
                                        <p:tgtEl>
                                          <p:spTgt spid="33850"/>
                                        </p:tgtEl>
                                      </p:cBhvr>
                                    </p:animEffect>
                                  </p:childTnLst>
                                </p:cTn>
                              </p:par>
                              <p:par>
                                <p:cTn id="209" presetID="21" presetClass="entr" presetSubtype="1" fill="hold" nodeType="withEffect">
                                  <p:stCondLst>
                                    <p:cond delay="0"/>
                                  </p:stCondLst>
                                  <p:childTnLst>
                                    <p:set>
                                      <p:cBhvr>
                                        <p:cTn id="210" dur="1" fill="hold">
                                          <p:stCondLst>
                                            <p:cond delay="0"/>
                                          </p:stCondLst>
                                        </p:cTn>
                                        <p:tgtEl>
                                          <p:spTgt spid="33859"/>
                                        </p:tgtEl>
                                        <p:attrNameLst>
                                          <p:attrName>style.visibility</p:attrName>
                                        </p:attrNameLst>
                                      </p:cBhvr>
                                      <p:to>
                                        <p:strVal val="visible"/>
                                      </p:to>
                                    </p:set>
                                    <p:animEffect transition="in" filter="wheel(1)">
                                      <p:cBhvr>
                                        <p:cTn id="211" dur="2000"/>
                                        <p:tgtEl>
                                          <p:spTgt spid="33859"/>
                                        </p:tgtEl>
                                      </p:cBhvr>
                                    </p:animEffect>
                                  </p:childTnLst>
                                </p:cTn>
                              </p:par>
                              <p:par>
                                <p:cTn id="212" presetID="21" presetClass="entr" presetSubtype="1" fill="hold" nodeType="withEffect">
                                  <p:stCondLst>
                                    <p:cond delay="0"/>
                                  </p:stCondLst>
                                  <p:childTnLst>
                                    <p:set>
                                      <p:cBhvr>
                                        <p:cTn id="213" dur="1" fill="hold">
                                          <p:stCondLst>
                                            <p:cond delay="0"/>
                                          </p:stCondLst>
                                        </p:cTn>
                                        <p:tgtEl>
                                          <p:spTgt spid="33860"/>
                                        </p:tgtEl>
                                        <p:attrNameLst>
                                          <p:attrName>style.visibility</p:attrName>
                                        </p:attrNameLst>
                                      </p:cBhvr>
                                      <p:to>
                                        <p:strVal val="visible"/>
                                      </p:to>
                                    </p:set>
                                    <p:animEffect transition="in" filter="wheel(1)">
                                      <p:cBhvr>
                                        <p:cTn id="214" dur="2000"/>
                                        <p:tgtEl>
                                          <p:spTgt spid="33860"/>
                                        </p:tgtEl>
                                      </p:cBhvr>
                                    </p:animEffect>
                                  </p:childTnLst>
                                </p:cTn>
                              </p:par>
                              <p:par>
                                <p:cTn id="215" presetID="21" presetClass="entr" presetSubtype="1" fill="hold" nodeType="withEffect">
                                  <p:stCondLst>
                                    <p:cond delay="0"/>
                                  </p:stCondLst>
                                  <p:childTnLst>
                                    <p:set>
                                      <p:cBhvr>
                                        <p:cTn id="216" dur="1" fill="hold">
                                          <p:stCondLst>
                                            <p:cond delay="0"/>
                                          </p:stCondLst>
                                        </p:cTn>
                                        <p:tgtEl>
                                          <p:spTgt spid="33861"/>
                                        </p:tgtEl>
                                        <p:attrNameLst>
                                          <p:attrName>style.visibility</p:attrName>
                                        </p:attrNameLst>
                                      </p:cBhvr>
                                      <p:to>
                                        <p:strVal val="visible"/>
                                      </p:to>
                                    </p:set>
                                    <p:animEffect transition="in" filter="wheel(1)">
                                      <p:cBhvr>
                                        <p:cTn id="217" dur="2000"/>
                                        <p:tgtEl>
                                          <p:spTgt spid="33861"/>
                                        </p:tgtEl>
                                      </p:cBhvr>
                                    </p:animEffect>
                                  </p:childTnLst>
                                </p:cTn>
                              </p:par>
                              <p:par>
                                <p:cTn id="218" presetID="21" presetClass="entr" presetSubtype="1" fill="hold" nodeType="withEffect">
                                  <p:stCondLst>
                                    <p:cond delay="0"/>
                                  </p:stCondLst>
                                  <p:childTnLst>
                                    <p:set>
                                      <p:cBhvr>
                                        <p:cTn id="219" dur="1" fill="hold">
                                          <p:stCondLst>
                                            <p:cond delay="0"/>
                                          </p:stCondLst>
                                        </p:cTn>
                                        <p:tgtEl>
                                          <p:spTgt spid="33862"/>
                                        </p:tgtEl>
                                        <p:attrNameLst>
                                          <p:attrName>style.visibility</p:attrName>
                                        </p:attrNameLst>
                                      </p:cBhvr>
                                      <p:to>
                                        <p:strVal val="visible"/>
                                      </p:to>
                                    </p:set>
                                    <p:animEffect transition="in" filter="wheel(1)">
                                      <p:cBhvr>
                                        <p:cTn id="220" dur="2000"/>
                                        <p:tgtEl>
                                          <p:spTgt spid="33862"/>
                                        </p:tgtEl>
                                      </p:cBhvr>
                                    </p:animEffect>
                                  </p:childTnLst>
                                </p:cTn>
                              </p:par>
                              <p:par>
                                <p:cTn id="221" presetID="21" presetClass="entr" presetSubtype="1" fill="hold" nodeType="withEffect">
                                  <p:stCondLst>
                                    <p:cond delay="0"/>
                                  </p:stCondLst>
                                  <p:childTnLst>
                                    <p:set>
                                      <p:cBhvr>
                                        <p:cTn id="222" dur="1" fill="hold">
                                          <p:stCondLst>
                                            <p:cond delay="0"/>
                                          </p:stCondLst>
                                        </p:cTn>
                                        <p:tgtEl>
                                          <p:spTgt spid="33863"/>
                                        </p:tgtEl>
                                        <p:attrNameLst>
                                          <p:attrName>style.visibility</p:attrName>
                                        </p:attrNameLst>
                                      </p:cBhvr>
                                      <p:to>
                                        <p:strVal val="visible"/>
                                      </p:to>
                                    </p:set>
                                    <p:animEffect transition="in" filter="wheel(1)">
                                      <p:cBhvr>
                                        <p:cTn id="223" dur="2000"/>
                                        <p:tgtEl>
                                          <p:spTgt spid="33863"/>
                                        </p:tgtEl>
                                      </p:cBhvr>
                                    </p:animEffect>
                                  </p:childTnLst>
                                </p:cTn>
                              </p:par>
                              <p:par>
                                <p:cTn id="224" presetID="21" presetClass="entr" presetSubtype="1" fill="hold" nodeType="withEffect">
                                  <p:stCondLst>
                                    <p:cond delay="0"/>
                                  </p:stCondLst>
                                  <p:childTnLst>
                                    <p:set>
                                      <p:cBhvr>
                                        <p:cTn id="225" dur="1" fill="hold">
                                          <p:stCondLst>
                                            <p:cond delay="0"/>
                                          </p:stCondLst>
                                        </p:cTn>
                                        <p:tgtEl>
                                          <p:spTgt spid="82"/>
                                        </p:tgtEl>
                                        <p:attrNameLst>
                                          <p:attrName>style.visibility</p:attrName>
                                        </p:attrNameLst>
                                      </p:cBhvr>
                                      <p:to>
                                        <p:strVal val="visible"/>
                                      </p:to>
                                    </p:set>
                                    <p:animEffect transition="in" filter="wheel(1)">
                                      <p:cBhvr>
                                        <p:cTn id="226" dur="2000"/>
                                        <p:tgtEl>
                                          <p:spTgt spid="82"/>
                                        </p:tgtEl>
                                      </p:cBhvr>
                                    </p:animEffect>
                                  </p:childTnLst>
                                </p:cTn>
                              </p:par>
                              <p:par>
                                <p:cTn id="227" presetID="21" presetClass="entr" presetSubtype="1" fill="hold" nodeType="withEffect">
                                  <p:stCondLst>
                                    <p:cond delay="0"/>
                                  </p:stCondLst>
                                  <p:childTnLst>
                                    <p:set>
                                      <p:cBhvr>
                                        <p:cTn id="228" dur="1" fill="hold">
                                          <p:stCondLst>
                                            <p:cond delay="0"/>
                                          </p:stCondLst>
                                        </p:cTn>
                                        <p:tgtEl>
                                          <p:spTgt spid="100"/>
                                        </p:tgtEl>
                                        <p:attrNameLst>
                                          <p:attrName>style.visibility</p:attrName>
                                        </p:attrNameLst>
                                      </p:cBhvr>
                                      <p:to>
                                        <p:strVal val="visible"/>
                                      </p:to>
                                    </p:set>
                                    <p:animEffect transition="in" filter="wheel(1)">
                                      <p:cBhvr>
                                        <p:cTn id="229" dur="2000"/>
                                        <p:tgtEl>
                                          <p:spTgt spid="100"/>
                                        </p:tgtEl>
                                      </p:cBhvr>
                                    </p:animEffect>
                                  </p:childTnLst>
                                </p:cTn>
                              </p:par>
                              <p:par>
                                <p:cTn id="230" presetID="21" presetClass="entr" presetSubtype="1" fill="hold" grpId="0" nodeType="withEffect">
                                  <p:stCondLst>
                                    <p:cond delay="0"/>
                                  </p:stCondLst>
                                  <p:childTnLst>
                                    <p:set>
                                      <p:cBhvr>
                                        <p:cTn id="231" dur="1" fill="hold">
                                          <p:stCondLst>
                                            <p:cond delay="0"/>
                                          </p:stCondLst>
                                        </p:cTn>
                                        <p:tgtEl>
                                          <p:spTgt spid="102"/>
                                        </p:tgtEl>
                                        <p:attrNameLst>
                                          <p:attrName>style.visibility</p:attrName>
                                        </p:attrNameLst>
                                      </p:cBhvr>
                                      <p:to>
                                        <p:strVal val="visible"/>
                                      </p:to>
                                    </p:set>
                                    <p:animEffect transition="in" filter="wheel(1)">
                                      <p:cBhvr>
                                        <p:cTn id="232" dur="2000"/>
                                        <p:tgtEl>
                                          <p:spTgt spid="102"/>
                                        </p:tgtEl>
                                      </p:cBhvr>
                                    </p:animEffect>
                                  </p:childTnLst>
                                </p:cTn>
                              </p:par>
                              <p:par>
                                <p:cTn id="233" presetID="21" presetClass="entr" presetSubtype="1" fill="hold" nodeType="withEffect">
                                  <p:stCondLst>
                                    <p:cond delay="0"/>
                                  </p:stCondLst>
                                  <p:childTnLst>
                                    <p:set>
                                      <p:cBhvr>
                                        <p:cTn id="234" dur="1" fill="hold">
                                          <p:stCondLst>
                                            <p:cond delay="0"/>
                                          </p:stCondLst>
                                        </p:cTn>
                                        <p:tgtEl>
                                          <p:spTgt spid="108"/>
                                        </p:tgtEl>
                                        <p:attrNameLst>
                                          <p:attrName>style.visibility</p:attrName>
                                        </p:attrNameLst>
                                      </p:cBhvr>
                                      <p:to>
                                        <p:strVal val="visible"/>
                                      </p:to>
                                    </p:set>
                                    <p:animEffect transition="in" filter="wheel(1)">
                                      <p:cBhvr>
                                        <p:cTn id="235" dur="2000"/>
                                        <p:tgtEl>
                                          <p:spTgt spid="108"/>
                                        </p:tgtEl>
                                      </p:cBhvr>
                                    </p:animEffect>
                                  </p:childTnLst>
                                </p:cTn>
                              </p:par>
                              <p:par>
                                <p:cTn id="236" presetID="21" presetClass="entr" presetSubtype="1" fill="hold" nodeType="withEffect">
                                  <p:stCondLst>
                                    <p:cond delay="0"/>
                                  </p:stCondLst>
                                  <p:childTnLst>
                                    <p:set>
                                      <p:cBhvr>
                                        <p:cTn id="237" dur="1" fill="hold">
                                          <p:stCondLst>
                                            <p:cond delay="0"/>
                                          </p:stCondLst>
                                        </p:cTn>
                                        <p:tgtEl>
                                          <p:spTgt spid="111"/>
                                        </p:tgtEl>
                                        <p:attrNameLst>
                                          <p:attrName>style.visibility</p:attrName>
                                        </p:attrNameLst>
                                      </p:cBhvr>
                                      <p:to>
                                        <p:strVal val="visible"/>
                                      </p:to>
                                    </p:set>
                                    <p:animEffect transition="in" filter="wheel(1)">
                                      <p:cBhvr>
                                        <p:cTn id="238" dur="2000"/>
                                        <p:tgtEl>
                                          <p:spTgt spid="111"/>
                                        </p:tgtEl>
                                      </p:cBhvr>
                                    </p:animEffect>
                                  </p:childTnLst>
                                </p:cTn>
                              </p:par>
                              <p:par>
                                <p:cTn id="239" presetID="21" presetClass="entr" presetSubtype="1" fill="hold" grpId="0" nodeType="withEffect">
                                  <p:stCondLst>
                                    <p:cond delay="0"/>
                                  </p:stCondLst>
                                  <p:childTnLst>
                                    <p:set>
                                      <p:cBhvr>
                                        <p:cTn id="240" dur="1" fill="hold">
                                          <p:stCondLst>
                                            <p:cond delay="0"/>
                                          </p:stCondLst>
                                        </p:cTn>
                                        <p:tgtEl>
                                          <p:spTgt spid="136"/>
                                        </p:tgtEl>
                                        <p:attrNameLst>
                                          <p:attrName>style.visibility</p:attrName>
                                        </p:attrNameLst>
                                      </p:cBhvr>
                                      <p:to>
                                        <p:strVal val="visible"/>
                                      </p:to>
                                    </p:set>
                                    <p:animEffect transition="in" filter="wheel(1)">
                                      <p:cBhvr>
                                        <p:cTn id="241" dur="2000"/>
                                        <p:tgtEl>
                                          <p:spTgt spid="136"/>
                                        </p:tgtEl>
                                      </p:cBhvr>
                                    </p:animEffect>
                                  </p:childTnLst>
                                </p:cTn>
                              </p:par>
                              <p:par>
                                <p:cTn id="242" presetID="21" presetClass="entr" presetSubtype="1" fill="hold" grpId="0" nodeType="withEffect">
                                  <p:stCondLst>
                                    <p:cond delay="0"/>
                                  </p:stCondLst>
                                  <p:childTnLst>
                                    <p:set>
                                      <p:cBhvr>
                                        <p:cTn id="243" dur="1" fill="hold">
                                          <p:stCondLst>
                                            <p:cond delay="0"/>
                                          </p:stCondLst>
                                        </p:cTn>
                                        <p:tgtEl>
                                          <p:spTgt spid="147"/>
                                        </p:tgtEl>
                                        <p:attrNameLst>
                                          <p:attrName>style.visibility</p:attrName>
                                        </p:attrNameLst>
                                      </p:cBhvr>
                                      <p:to>
                                        <p:strVal val="visible"/>
                                      </p:to>
                                    </p:set>
                                    <p:animEffect transition="in" filter="wheel(1)">
                                      <p:cBhvr>
                                        <p:cTn id="244" dur="2000"/>
                                        <p:tgtEl>
                                          <p:spTgt spid="147"/>
                                        </p:tgtEl>
                                      </p:cBhvr>
                                    </p:animEffect>
                                  </p:childTnLst>
                                </p:cTn>
                              </p:par>
                              <p:par>
                                <p:cTn id="245" presetID="21" presetClass="entr" presetSubtype="1" fill="hold" nodeType="withEffect">
                                  <p:stCondLst>
                                    <p:cond delay="0"/>
                                  </p:stCondLst>
                                  <p:childTnLst>
                                    <p:set>
                                      <p:cBhvr>
                                        <p:cTn id="246" dur="1" fill="hold">
                                          <p:stCondLst>
                                            <p:cond delay="0"/>
                                          </p:stCondLst>
                                        </p:cTn>
                                        <p:tgtEl>
                                          <p:spTgt spid="151"/>
                                        </p:tgtEl>
                                        <p:attrNameLst>
                                          <p:attrName>style.visibility</p:attrName>
                                        </p:attrNameLst>
                                      </p:cBhvr>
                                      <p:to>
                                        <p:strVal val="visible"/>
                                      </p:to>
                                    </p:set>
                                    <p:animEffect transition="in" filter="wheel(1)">
                                      <p:cBhvr>
                                        <p:cTn id="247" dur="2000"/>
                                        <p:tgtEl>
                                          <p:spTgt spid="151"/>
                                        </p:tgtEl>
                                      </p:cBhvr>
                                    </p:animEffect>
                                  </p:childTnLst>
                                </p:cTn>
                              </p:par>
                              <p:par>
                                <p:cTn id="248" presetID="21" presetClass="entr" presetSubtype="1" fill="hold" nodeType="withEffect">
                                  <p:stCondLst>
                                    <p:cond delay="0"/>
                                  </p:stCondLst>
                                  <p:childTnLst>
                                    <p:set>
                                      <p:cBhvr>
                                        <p:cTn id="249" dur="1" fill="hold">
                                          <p:stCondLst>
                                            <p:cond delay="0"/>
                                          </p:stCondLst>
                                        </p:cTn>
                                        <p:tgtEl>
                                          <p:spTgt spid="88"/>
                                        </p:tgtEl>
                                        <p:attrNameLst>
                                          <p:attrName>style.visibility</p:attrName>
                                        </p:attrNameLst>
                                      </p:cBhvr>
                                      <p:to>
                                        <p:strVal val="visible"/>
                                      </p:to>
                                    </p:set>
                                    <p:animEffect transition="in" filter="wheel(1)">
                                      <p:cBhvr>
                                        <p:cTn id="250" dur="2000"/>
                                        <p:tgtEl>
                                          <p:spTgt spid="88"/>
                                        </p:tgtEl>
                                      </p:cBhvr>
                                    </p:animEffect>
                                  </p:childTnLst>
                                </p:cTn>
                              </p:par>
                              <p:par>
                                <p:cTn id="251" presetID="21" presetClass="entr" presetSubtype="1" fill="hold" grpId="0" nodeType="withEffect">
                                  <p:stCondLst>
                                    <p:cond delay="0"/>
                                  </p:stCondLst>
                                  <p:childTnLst>
                                    <p:set>
                                      <p:cBhvr>
                                        <p:cTn id="252" dur="1" fill="hold">
                                          <p:stCondLst>
                                            <p:cond delay="0"/>
                                          </p:stCondLst>
                                        </p:cTn>
                                        <p:tgtEl>
                                          <p:spTgt spid="92"/>
                                        </p:tgtEl>
                                        <p:attrNameLst>
                                          <p:attrName>style.visibility</p:attrName>
                                        </p:attrNameLst>
                                      </p:cBhvr>
                                      <p:to>
                                        <p:strVal val="visible"/>
                                      </p:to>
                                    </p:set>
                                    <p:animEffect transition="in" filter="wheel(1)">
                                      <p:cBhvr>
                                        <p:cTn id="253" dur="2000"/>
                                        <p:tgtEl>
                                          <p:spTgt spid="92"/>
                                        </p:tgtEl>
                                      </p:cBhvr>
                                    </p:animEffect>
                                  </p:childTnLst>
                                </p:cTn>
                              </p:par>
                              <p:par>
                                <p:cTn id="254" presetID="21" presetClass="entr" presetSubtype="1" fill="hold" grpId="0" nodeType="withEffect">
                                  <p:stCondLst>
                                    <p:cond delay="0"/>
                                  </p:stCondLst>
                                  <p:childTnLst>
                                    <p:set>
                                      <p:cBhvr>
                                        <p:cTn id="255" dur="1" fill="hold">
                                          <p:stCondLst>
                                            <p:cond delay="0"/>
                                          </p:stCondLst>
                                        </p:cTn>
                                        <p:tgtEl>
                                          <p:spTgt spid="87"/>
                                        </p:tgtEl>
                                        <p:attrNameLst>
                                          <p:attrName>style.visibility</p:attrName>
                                        </p:attrNameLst>
                                      </p:cBhvr>
                                      <p:to>
                                        <p:strVal val="visible"/>
                                      </p:to>
                                    </p:set>
                                    <p:animEffect transition="in" filter="wheel(1)">
                                      <p:cBhvr>
                                        <p:cTn id="256" dur="2000"/>
                                        <p:tgtEl>
                                          <p:spTgt spid="87"/>
                                        </p:tgtEl>
                                      </p:cBhvr>
                                    </p:animEffect>
                                  </p:childTnLst>
                                </p:cTn>
                              </p:par>
                              <p:par>
                                <p:cTn id="257" presetID="21" presetClass="entr" presetSubtype="1" fill="hold" nodeType="withEffect">
                                  <p:stCondLst>
                                    <p:cond delay="0"/>
                                  </p:stCondLst>
                                  <p:childTnLst>
                                    <p:set>
                                      <p:cBhvr>
                                        <p:cTn id="258" dur="1" fill="hold">
                                          <p:stCondLst>
                                            <p:cond delay="0"/>
                                          </p:stCondLst>
                                        </p:cTn>
                                        <p:tgtEl>
                                          <p:spTgt spid="98"/>
                                        </p:tgtEl>
                                        <p:attrNameLst>
                                          <p:attrName>style.visibility</p:attrName>
                                        </p:attrNameLst>
                                      </p:cBhvr>
                                      <p:to>
                                        <p:strVal val="visible"/>
                                      </p:to>
                                    </p:set>
                                    <p:animEffect transition="in" filter="wheel(1)">
                                      <p:cBhvr>
                                        <p:cTn id="259" dur="2000"/>
                                        <p:tgtEl>
                                          <p:spTgt spid="98"/>
                                        </p:tgtEl>
                                      </p:cBhvr>
                                    </p:animEffect>
                                  </p:childTnLst>
                                </p:cTn>
                              </p:par>
                              <p:par>
                                <p:cTn id="260" presetID="21" presetClass="entr" presetSubtype="1" fill="hold" nodeType="withEffect">
                                  <p:stCondLst>
                                    <p:cond delay="0"/>
                                  </p:stCondLst>
                                  <p:childTnLst>
                                    <p:set>
                                      <p:cBhvr>
                                        <p:cTn id="261" dur="1" fill="hold">
                                          <p:stCondLst>
                                            <p:cond delay="0"/>
                                          </p:stCondLst>
                                        </p:cTn>
                                        <p:tgtEl>
                                          <p:spTgt spid="99"/>
                                        </p:tgtEl>
                                        <p:attrNameLst>
                                          <p:attrName>style.visibility</p:attrName>
                                        </p:attrNameLst>
                                      </p:cBhvr>
                                      <p:to>
                                        <p:strVal val="visible"/>
                                      </p:to>
                                    </p:set>
                                    <p:animEffect transition="in" filter="wheel(1)">
                                      <p:cBhvr>
                                        <p:cTn id="262" dur="2000"/>
                                        <p:tgtEl>
                                          <p:spTgt spid="99"/>
                                        </p:tgtEl>
                                      </p:cBhvr>
                                    </p:animEffect>
                                  </p:childTnLst>
                                </p:cTn>
                              </p:par>
                              <p:par>
                                <p:cTn id="263" presetID="21" presetClass="entr" presetSubtype="1" fill="hold" grpId="0" nodeType="withEffect">
                                  <p:stCondLst>
                                    <p:cond delay="0"/>
                                  </p:stCondLst>
                                  <p:childTnLst>
                                    <p:set>
                                      <p:cBhvr>
                                        <p:cTn id="264" dur="1" fill="hold">
                                          <p:stCondLst>
                                            <p:cond delay="0"/>
                                          </p:stCondLst>
                                        </p:cTn>
                                        <p:tgtEl>
                                          <p:spTgt spid="101"/>
                                        </p:tgtEl>
                                        <p:attrNameLst>
                                          <p:attrName>style.visibility</p:attrName>
                                        </p:attrNameLst>
                                      </p:cBhvr>
                                      <p:to>
                                        <p:strVal val="visible"/>
                                      </p:to>
                                    </p:set>
                                    <p:animEffect transition="in" filter="wheel(1)">
                                      <p:cBhvr>
                                        <p:cTn id="265" dur="2000"/>
                                        <p:tgtEl>
                                          <p:spTgt spid="101"/>
                                        </p:tgtEl>
                                      </p:cBhvr>
                                    </p:animEffect>
                                  </p:childTnLst>
                                </p:cTn>
                              </p:par>
                              <p:par>
                                <p:cTn id="266" presetID="21" presetClass="entr" presetSubtype="1" fill="hold" nodeType="withEffect">
                                  <p:stCondLst>
                                    <p:cond delay="0"/>
                                  </p:stCondLst>
                                  <p:childTnLst>
                                    <p:set>
                                      <p:cBhvr>
                                        <p:cTn id="267" dur="1" fill="hold">
                                          <p:stCondLst>
                                            <p:cond delay="0"/>
                                          </p:stCondLst>
                                        </p:cTn>
                                        <p:tgtEl>
                                          <p:spTgt spid="109"/>
                                        </p:tgtEl>
                                        <p:attrNameLst>
                                          <p:attrName>style.visibility</p:attrName>
                                        </p:attrNameLst>
                                      </p:cBhvr>
                                      <p:to>
                                        <p:strVal val="visible"/>
                                      </p:to>
                                    </p:set>
                                    <p:animEffect transition="in" filter="wheel(1)">
                                      <p:cBhvr>
                                        <p:cTn id="268" dur="2000"/>
                                        <p:tgtEl>
                                          <p:spTgt spid="109"/>
                                        </p:tgtEl>
                                      </p:cBhvr>
                                    </p:animEffect>
                                  </p:childTnLst>
                                </p:cTn>
                              </p:par>
                              <p:par>
                                <p:cTn id="269" presetID="21" presetClass="entr" presetSubtype="1" fill="hold" nodeType="withEffect">
                                  <p:stCondLst>
                                    <p:cond delay="0"/>
                                  </p:stCondLst>
                                  <p:childTnLst>
                                    <p:set>
                                      <p:cBhvr>
                                        <p:cTn id="270" dur="1" fill="hold">
                                          <p:stCondLst>
                                            <p:cond delay="0"/>
                                          </p:stCondLst>
                                        </p:cTn>
                                        <p:tgtEl>
                                          <p:spTgt spid="33804"/>
                                        </p:tgtEl>
                                        <p:attrNameLst>
                                          <p:attrName>style.visibility</p:attrName>
                                        </p:attrNameLst>
                                      </p:cBhvr>
                                      <p:to>
                                        <p:strVal val="visible"/>
                                      </p:to>
                                    </p:set>
                                    <p:animEffect transition="in" filter="wheel(1)">
                                      <p:cBhvr>
                                        <p:cTn id="271" dur="2000"/>
                                        <p:tgtEl>
                                          <p:spTgt spid="33804"/>
                                        </p:tgtEl>
                                      </p:cBhvr>
                                    </p:animEffect>
                                  </p:childTnLst>
                                </p:cTn>
                              </p:par>
                            </p:childTnLst>
                          </p:cTn>
                        </p:par>
                      </p:childTnLst>
                    </p:cTn>
                  </p:par>
                  <p:par>
                    <p:cTn id="272" fill="hold" nodeType="clickPar">
                      <p:stCondLst>
                        <p:cond delay="indefinite"/>
                      </p:stCondLst>
                      <p:childTnLst>
                        <p:par>
                          <p:cTn id="273" fill="hold" nodeType="withGroup">
                            <p:stCondLst>
                              <p:cond delay="0"/>
                            </p:stCondLst>
                            <p:childTnLst>
                              <p:par>
                                <p:cTn id="274" presetID="1" presetClass="entr" presetSubtype="0" fill="hold" nodeType="clickEffect">
                                  <p:stCondLst>
                                    <p:cond delay="0"/>
                                  </p:stCondLst>
                                  <p:childTnLst>
                                    <p:set>
                                      <p:cBhvr>
                                        <p:cTn id="275" dur="1" fill="hold">
                                          <p:stCondLst>
                                            <p:cond delay="0"/>
                                          </p:stCondLst>
                                        </p:cTn>
                                        <p:tgtEl>
                                          <p:spTgt spid="13386"/>
                                        </p:tgtEl>
                                        <p:attrNameLst>
                                          <p:attrName>style.visibility</p:attrName>
                                        </p:attrNameLst>
                                      </p:cBhvr>
                                      <p:to>
                                        <p:strVal val="visible"/>
                                      </p:to>
                                    </p:set>
                                  </p:childTnLst>
                                </p:cTn>
                              </p:par>
                              <p:par>
                                <p:cTn id="276" presetID="1" presetClass="entr" presetSubtype="0" fill="hold" grpId="0" nodeType="withEffect">
                                  <p:stCondLst>
                                    <p:cond delay="0"/>
                                  </p:stCondLst>
                                  <p:childTnLst>
                                    <p:set>
                                      <p:cBhvr>
                                        <p:cTn id="277" dur="1" fill="hold">
                                          <p:stCondLst>
                                            <p:cond delay="0"/>
                                          </p:stCondLst>
                                        </p:cTn>
                                        <p:tgtEl>
                                          <p:spTgt spid="13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nimBg="1"/>
      <p:bldP spid="33796" grpId="0" animBg="1"/>
      <p:bldP spid="33797" grpId="0" animBg="1"/>
      <p:bldP spid="33798" grpId="0" animBg="1"/>
      <p:bldP spid="33799" grpId="0" animBg="1"/>
      <p:bldP spid="33800" grpId="0" animBg="1"/>
      <p:bldP spid="33801" grpId="0" animBg="1"/>
      <p:bldP spid="33802" grpId="0" animBg="1"/>
      <p:bldP spid="33806" grpId="0" animBg="1"/>
      <p:bldP spid="33807" grpId="0" animBg="1"/>
      <p:bldP spid="33808" grpId="0" animBg="1"/>
      <p:bldP spid="33809" grpId="0" animBg="1"/>
      <p:bldP spid="33810" grpId="0" animBg="1"/>
      <p:bldP spid="33811" grpId="0" animBg="1"/>
      <p:bldP spid="33812" grpId="0" animBg="1"/>
      <p:bldP spid="33813" grpId="0" animBg="1"/>
      <p:bldP spid="33814" grpId="0" animBg="1"/>
      <p:bldP spid="33815" grpId="0" animBg="1"/>
      <p:bldP spid="33816" grpId="0" animBg="1"/>
      <p:bldP spid="33817" grpId="0" animBg="1"/>
      <p:bldP spid="33818" grpId="0" animBg="1"/>
      <p:bldP spid="33819" grpId="0" animBg="1"/>
      <p:bldP spid="33820" grpId="0" animBg="1"/>
      <p:bldP spid="33821" grpId="0" animBg="1"/>
      <p:bldP spid="33822" grpId="0" animBg="1"/>
      <p:bldP spid="33823" grpId="0" animBg="1"/>
      <p:bldP spid="33824" grpId="0" animBg="1"/>
      <p:bldP spid="33825" grpId="0" animBg="1"/>
      <p:bldP spid="33826" grpId="0" animBg="1"/>
      <p:bldP spid="33827" grpId="0" animBg="1"/>
      <p:bldP spid="33851" grpId="0" animBg="1"/>
      <p:bldP spid="33853" grpId="0" animBg="1"/>
      <p:bldP spid="33855" grpId="0" animBg="1"/>
      <p:bldP spid="33856" grpId="0" animBg="1"/>
      <p:bldP spid="13375" grpId="0" animBg="1"/>
      <p:bldP spid="33864" grpId="0" animBg="1"/>
      <p:bldP spid="9359" grpId="0" animBg="1"/>
      <p:bldP spid="102" grpId="0" animBg="1"/>
      <p:bldP spid="136" grpId="0" animBg="1"/>
      <p:bldP spid="147" grpId="0" animBg="1"/>
      <p:bldP spid="92" grpId="0" animBg="1"/>
      <p:bldP spid="87" grpId="0" animBg="1"/>
      <p:bldP spid="10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AutoShape 3"/>
          <p:cNvSpPr>
            <a:spLocks noGrp="1" noChangeArrowheads="1"/>
          </p:cNvSpPr>
          <p:nvPr>
            <p:ph type="title"/>
          </p:nvPr>
        </p:nvSpPr>
        <p:spPr>
          <a:xfrm>
            <a:off x="609600" y="304800"/>
            <a:ext cx="7772400" cy="381000"/>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smtClean="0">
                <a:solidFill>
                  <a:schemeClr val="bg1"/>
                </a:solidFill>
                <a:effectLst>
                  <a:outerShdw blurRad="38100" dist="38100" dir="2700000" algn="tl">
                    <a:srgbClr val="000000">
                      <a:alpha val="43137"/>
                    </a:srgbClr>
                  </a:outerShdw>
                </a:effectLst>
              </a:rPr>
              <a:t>9. Gestion des talents </a:t>
            </a:r>
            <a:r>
              <a:rPr lang="fr-BE" sz="2000" b="1" dirty="0" smtClean="0">
                <a:solidFill>
                  <a:schemeClr val="bg1"/>
                </a:solidFill>
              </a:rPr>
              <a:t>			           </a:t>
            </a:r>
            <a:endParaRPr lang="fr-FR" sz="2000" b="1" dirty="0" smtClean="0">
              <a:solidFill>
                <a:schemeClr val="bg1"/>
              </a:solidFill>
            </a:endParaRPr>
          </a:p>
        </p:txBody>
      </p:sp>
      <p:sp>
        <p:nvSpPr>
          <p:cNvPr id="15363" name="Text Box 5"/>
          <p:cNvSpPr txBox="1">
            <a:spLocks noChangeArrowheads="1"/>
          </p:cNvSpPr>
          <p:nvPr/>
        </p:nvSpPr>
        <p:spPr bwMode="auto">
          <a:xfrm>
            <a:off x="609600" y="927100"/>
            <a:ext cx="78486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100">
                <a:solidFill>
                  <a:schemeClr val="accent2"/>
                </a:solidFill>
              </a:rPr>
              <a:t>La PBW s’est fixée comme objectif de mettre en place une politique RH ambitieuse, adaptée à son évolution et respectant les recommandations du Pacte pour une fonction publique locale solide et solidaire. L’objectif  visé est de créer un climat de travail optimal favorisant l’épanouissement personnel de tout un chacun. En voici brièvement les principaux piliers : </a:t>
            </a:r>
            <a:endParaRPr lang="fr-FR" sz="1100">
              <a:solidFill>
                <a:schemeClr val="accent2"/>
              </a:solidFill>
            </a:endParaRPr>
          </a:p>
        </p:txBody>
      </p:sp>
      <p:sp>
        <p:nvSpPr>
          <p:cNvPr id="35845" name="Oval 61"/>
          <p:cNvSpPr>
            <a:spLocks noChangeArrowheads="1"/>
          </p:cNvSpPr>
          <p:nvPr/>
        </p:nvSpPr>
        <p:spPr bwMode="auto">
          <a:xfrm>
            <a:off x="304800" y="1801813"/>
            <a:ext cx="1752600" cy="636587"/>
          </a:xfrm>
          <a:prstGeom prst="ellipse">
            <a:avLst/>
          </a:prstGeom>
          <a:solidFill>
            <a:srgbClr val="339966"/>
          </a:solidFill>
          <a:ln>
            <a:noFill/>
          </a:ln>
          <a:effectLst>
            <a:prstShdw prst="shdw17" dist="17961" dir="2700000">
              <a:srgbClr val="1F5C3D"/>
            </a:prstShdw>
          </a:effectLst>
          <a:extLst>
            <a:ext uri="{91240B29-F687-4F45-9708-019B960494DF}">
              <a14:hiddenLine xmlns:a14="http://schemas.microsoft.com/office/drawing/2010/main" w="12700">
                <a:solidFill>
                  <a:srgbClr val="99CCFF"/>
                </a:solidFill>
                <a:round/>
                <a:headEnd/>
                <a:tailEnd/>
              </a14:hiddenLine>
            </a:ext>
          </a:extLst>
        </p:spPr>
        <p:txBody>
          <a:bodyPr anchor="ctr" anchorCtr="1"/>
          <a:lstStyle/>
          <a:p>
            <a:pPr algn="ctr">
              <a:spcBef>
                <a:spcPct val="50000"/>
              </a:spcBef>
            </a:pPr>
            <a:r>
              <a:rPr lang="fr-BE" sz="1200" b="1">
                <a:solidFill>
                  <a:schemeClr val="bg1"/>
                </a:solidFill>
              </a:rPr>
              <a:t>Attirer, Sélectionner &amp; Recruter </a:t>
            </a:r>
            <a:endParaRPr lang="fr-FR" sz="1200" b="1">
              <a:solidFill>
                <a:schemeClr val="bg1"/>
              </a:solidFill>
            </a:endParaRPr>
          </a:p>
        </p:txBody>
      </p:sp>
      <p:sp>
        <p:nvSpPr>
          <p:cNvPr id="35846" name="Oval 62"/>
          <p:cNvSpPr>
            <a:spLocks noChangeArrowheads="1"/>
          </p:cNvSpPr>
          <p:nvPr/>
        </p:nvSpPr>
        <p:spPr bwMode="auto">
          <a:xfrm>
            <a:off x="2514600" y="1801813"/>
            <a:ext cx="1752600" cy="636587"/>
          </a:xfrm>
          <a:prstGeom prst="ellipse">
            <a:avLst/>
          </a:prstGeom>
          <a:solidFill>
            <a:srgbClr val="339966"/>
          </a:solidFill>
          <a:ln>
            <a:noFill/>
          </a:ln>
          <a:effectLst>
            <a:prstShdw prst="shdw17" dist="17961" dir="2700000">
              <a:srgbClr val="1F5C3D"/>
            </a:prstShdw>
          </a:effectLst>
          <a:extLst>
            <a:ext uri="{91240B29-F687-4F45-9708-019B960494DF}">
              <a14:hiddenLine xmlns:a14="http://schemas.microsoft.com/office/drawing/2010/main" w="12700">
                <a:solidFill>
                  <a:srgbClr val="99CCFF"/>
                </a:solidFill>
                <a:round/>
                <a:headEnd/>
                <a:tailEnd/>
              </a14:hiddenLine>
            </a:ext>
          </a:extLst>
        </p:spPr>
        <p:txBody>
          <a:bodyPr anchor="ctr" anchorCtr="1"/>
          <a:lstStyle/>
          <a:p>
            <a:pPr algn="ctr">
              <a:spcBef>
                <a:spcPct val="50000"/>
              </a:spcBef>
            </a:pPr>
            <a:r>
              <a:rPr lang="fr-BE" sz="1200" b="1">
                <a:solidFill>
                  <a:schemeClr val="bg1"/>
                </a:solidFill>
              </a:rPr>
              <a:t>Former, Développer &amp; Informer</a:t>
            </a:r>
            <a:endParaRPr lang="fr-FR" sz="1200" b="1">
              <a:solidFill>
                <a:schemeClr val="bg1"/>
              </a:solidFill>
            </a:endParaRPr>
          </a:p>
        </p:txBody>
      </p:sp>
      <p:sp>
        <p:nvSpPr>
          <p:cNvPr id="35847" name="Oval 63"/>
          <p:cNvSpPr>
            <a:spLocks noChangeArrowheads="1"/>
          </p:cNvSpPr>
          <p:nvPr/>
        </p:nvSpPr>
        <p:spPr bwMode="auto">
          <a:xfrm>
            <a:off x="4800600" y="1801813"/>
            <a:ext cx="1752600" cy="636587"/>
          </a:xfrm>
          <a:prstGeom prst="ellipse">
            <a:avLst/>
          </a:prstGeom>
          <a:solidFill>
            <a:srgbClr val="339966"/>
          </a:solidFill>
          <a:ln>
            <a:noFill/>
          </a:ln>
          <a:effectLst>
            <a:prstShdw prst="shdw17" dist="17961" dir="2700000">
              <a:srgbClr val="1F5C3D"/>
            </a:prstShdw>
          </a:effectLst>
          <a:extLst>
            <a:ext uri="{91240B29-F687-4F45-9708-019B960494DF}">
              <a14:hiddenLine xmlns:a14="http://schemas.microsoft.com/office/drawing/2010/main" w="12700">
                <a:solidFill>
                  <a:srgbClr val="99CCFF"/>
                </a:solidFill>
                <a:round/>
                <a:headEnd/>
                <a:tailEnd/>
              </a14:hiddenLine>
            </a:ext>
          </a:extLst>
        </p:spPr>
        <p:txBody>
          <a:bodyPr anchor="ctr" anchorCtr="1"/>
          <a:lstStyle/>
          <a:p>
            <a:pPr algn="ctr">
              <a:spcBef>
                <a:spcPct val="50000"/>
              </a:spcBef>
            </a:pPr>
            <a:r>
              <a:rPr lang="fr-BE" sz="1200" b="1">
                <a:solidFill>
                  <a:schemeClr val="bg1"/>
                </a:solidFill>
              </a:rPr>
              <a:t>Évaluer, Apprécier &amp; Motiver </a:t>
            </a:r>
            <a:endParaRPr lang="fr-FR" sz="1200" b="1">
              <a:solidFill>
                <a:schemeClr val="bg1"/>
              </a:solidFill>
            </a:endParaRPr>
          </a:p>
        </p:txBody>
      </p:sp>
      <p:sp>
        <p:nvSpPr>
          <p:cNvPr id="35848" name="Oval 64"/>
          <p:cNvSpPr>
            <a:spLocks noChangeArrowheads="1"/>
          </p:cNvSpPr>
          <p:nvPr/>
        </p:nvSpPr>
        <p:spPr bwMode="auto">
          <a:xfrm>
            <a:off x="7010400" y="1801813"/>
            <a:ext cx="1752600" cy="636587"/>
          </a:xfrm>
          <a:prstGeom prst="ellipse">
            <a:avLst/>
          </a:prstGeom>
          <a:solidFill>
            <a:srgbClr val="339966"/>
          </a:solidFill>
          <a:ln>
            <a:noFill/>
          </a:ln>
          <a:effectLst>
            <a:prstShdw prst="shdw17" dist="17961" dir="2700000">
              <a:srgbClr val="1F5C3D"/>
            </a:prstShdw>
          </a:effectLst>
          <a:extLst>
            <a:ext uri="{91240B29-F687-4F45-9708-019B960494DF}">
              <a14:hiddenLine xmlns:a14="http://schemas.microsoft.com/office/drawing/2010/main" w="12700">
                <a:solidFill>
                  <a:srgbClr val="99CCFF"/>
                </a:solidFill>
                <a:round/>
                <a:headEnd/>
                <a:tailEnd/>
              </a14:hiddenLine>
            </a:ext>
          </a:extLst>
        </p:spPr>
        <p:txBody>
          <a:bodyPr anchor="ctr" anchorCtr="1"/>
          <a:lstStyle/>
          <a:p>
            <a:pPr algn="ctr">
              <a:spcBef>
                <a:spcPct val="50000"/>
              </a:spcBef>
            </a:pPr>
            <a:r>
              <a:rPr lang="fr-BE" sz="1200" b="1">
                <a:solidFill>
                  <a:schemeClr val="bg1"/>
                </a:solidFill>
              </a:rPr>
              <a:t>Maintenir, Épanouir &amp; Stabiliser </a:t>
            </a:r>
            <a:endParaRPr lang="fr-FR" sz="1200" b="1">
              <a:solidFill>
                <a:schemeClr val="bg1"/>
              </a:solidFill>
            </a:endParaRPr>
          </a:p>
        </p:txBody>
      </p:sp>
      <p:sp>
        <p:nvSpPr>
          <p:cNvPr id="35849" name="AutoShape 65"/>
          <p:cNvSpPr>
            <a:spLocks noChangeArrowheads="1"/>
          </p:cNvSpPr>
          <p:nvPr/>
        </p:nvSpPr>
        <p:spPr bwMode="auto">
          <a:xfrm>
            <a:off x="152400" y="2514600"/>
            <a:ext cx="2133600" cy="3810000"/>
          </a:xfrm>
          <a:prstGeom prst="upArrowCallout">
            <a:avLst>
              <a:gd name="adj1" fmla="val 25000"/>
              <a:gd name="adj2" fmla="val 25000"/>
              <a:gd name="adj3" fmla="val 8234"/>
              <a:gd name="adj4" fmla="val 92519"/>
            </a:avLst>
          </a:prstGeom>
          <a:solidFill>
            <a:srgbClr val="CCFFCC"/>
          </a:solidFill>
          <a:ln>
            <a:noFill/>
          </a:ln>
          <a:effectLst>
            <a:outerShdw dist="35921" dir="2700000" algn="ctr" rotWithShape="0">
              <a:srgbClr val="808080"/>
            </a:outerShdw>
          </a:effectLst>
          <a:extLst>
            <a:ext uri="{91240B29-F687-4F45-9708-019B960494DF}">
              <a14:hiddenLine xmlns:a14="http://schemas.microsoft.com/office/drawing/2010/main" w="3175">
                <a:solidFill>
                  <a:srgbClr val="99CCFF"/>
                </a:solidFill>
                <a:miter lim="800000"/>
                <a:headEnd/>
                <a:tailEnd/>
              </a14:hiddenLine>
            </a:ext>
          </a:extLst>
        </p:spPr>
        <p:txBody>
          <a:bodyPr anchor="ctr"/>
          <a:lstStyle/>
          <a:p>
            <a:pPr>
              <a:lnSpc>
                <a:spcPct val="150000"/>
              </a:lnSpc>
              <a:spcBef>
                <a:spcPct val="50000"/>
              </a:spcBef>
              <a:buClr>
                <a:srgbClr val="CC3300"/>
              </a:buClr>
              <a:buFont typeface="Wingdings" pitchFamily="2" charset="2"/>
              <a:buChar char="§"/>
            </a:pPr>
            <a:r>
              <a:rPr lang="fr-BE" sz="1000">
                <a:solidFill>
                  <a:srgbClr val="000066"/>
                </a:solidFill>
              </a:rPr>
              <a:t> Identification des besoins RH, plan d’embauche pluriannuel</a:t>
            </a:r>
          </a:p>
          <a:p>
            <a:pPr>
              <a:lnSpc>
                <a:spcPct val="150000"/>
              </a:lnSpc>
              <a:spcBef>
                <a:spcPct val="50000"/>
              </a:spcBef>
              <a:buClr>
                <a:srgbClr val="CC3300"/>
              </a:buClr>
              <a:buFont typeface="Wingdings" pitchFamily="2" charset="2"/>
              <a:buChar char="§"/>
            </a:pPr>
            <a:r>
              <a:rPr lang="fr-BE" sz="1000">
                <a:solidFill>
                  <a:srgbClr val="000066"/>
                </a:solidFill>
              </a:rPr>
              <a:t> Processus recrutement contractuel (contrat)</a:t>
            </a:r>
          </a:p>
          <a:p>
            <a:pPr>
              <a:lnSpc>
                <a:spcPct val="150000"/>
              </a:lnSpc>
              <a:spcBef>
                <a:spcPct val="50000"/>
              </a:spcBef>
              <a:buClr>
                <a:srgbClr val="CC3300"/>
              </a:buClr>
              <a:buFont typeface="Wingdings" pitchFamily="2" charset="2"/>
              <a:buChar char="§"/>
            </a:pPr>
            <a:r>
              <a:rPr lang="fr-BE" sz="1000">
                <a:solidFill>
                  <a:srgbClr val="000066"/>
                </a:solidFill>
              </a:rPr>
              <a:t> Descriptions de fonction, profils de compétence, publication, entretiens</a:t>
            </a:r>
          </a:p>
          <a:p>
            <a:pPr>
              <a:lnSpc>
                <a:spcPct val="150000"/>
              </a:lnSpc>
              <a:spcBef>
                <a:spcPct val="50000"/>
              </a:spcBef>
              <a:buClr>
                <a:srgbClr val="CC3300"/>
              </a:buClr>
              <a:buFont typeface="Wingdings" pitchFamily="2" charset="2"/>
              <a:buChar char="§"/>
            </a:pPr>
            <a:r>
              <a:rPr lang="fr-BE" sz="1000">
                <a:solidFill>
                  <a:srgbClr val="000066"/>
                </a:solidFill>
              </a:rPr>
              <a:t> Processus engagement statutaire (nomination)</a:t>
            </a:r>
          </a:p>
          <a:p>
            <a:pPr>
              <a:lnSpc>
                <a:spcPct val="150000"/>
              </a:lnSpc>
              <a:spcBef>
                <a:spcPct val="50000"/>
              </a:spcBef>
              <a:buClr>
                <a:srgbClr val="CC3300"/>
              </a:buClr>
              <a:buFont typeface="Wingdings" pitchFamily="2" charset="2"/>
              <a:buChar char="§"/>
            </a:pPr>
            <a:r>
              <a:rPr lang="fr-BE" sz="1000">
                <a:solidFill>
                  <a:srgbClr val="000066"/>
                </a:solidFill>
              </a:rPr>
              <a:t> Examens de nomination nouvelle formule</a:t>
            </a:r>
            <a:endParaRPr lang="fr-FR" sz="1000">
              <a:solidFill>
                <a:srgbClr val="000066"/>
              </a:solidFill>
            </a:endParaRPr>
          </a:p>
        </p:txBody>
      </p:sp>
      <p:sp>
        <p:nvSpPr>
          <p:cNvPr id="35850" name="AutoShape 66"/>
          <p:cNvSpPr>
            <a:spLocks noChangeArrowheads="1"/>
          </p:cNvSpPr>
          <p:nvPr/>
        </p:nvSpPr>
        <p:spPr bwMode="auto">
          <a:xfrm>
            <a:off x="2362200" y="2514600"/>
            <a:ext cx="2133600" cy="3810000"/>
          </a:xfrm>
          <a:prstGeom prst="upArrowCallout">
            <a:avLst>
              <a:gd name="adj1" fmla="val 25000"/>
              <a:gd name="adj2" fmla="val 25000"/>
              <a:gd name="adj3" fmla="val 8234"/>
              <a:gd name="adj4" fmla="val 92519"/>
            </a:avLst>
          </a:prstGeom>
          <a:solidFill>
            <a:srgbClr val="CCFFCC"/>
          </a:solidFill>
          <a:ln>
            <a:noFill/>
          </a:ln>
          <a:effectLst>
            <a:prstShdw prst="shdw17" dist="17961" dir="2700000">
              <a:srgbClr val="7A997A"/>
            </a:prstShdw>
          </a:effectLst>
          <a:extLst>
            <a:ext uri="{91240B29-F687-4F45-9708-019B960494DF}">
              <a14:hiddenLine xmlns:a14="http://schemas.microsoft.com/office/drawing/2010/main" w="3175">
                <a:solidFill>
                  <a:srgbClr val="99CCFF"/>
                </a:solidFill>
                <a:miter lim="800000"/>
                <a:headEnd/>
                <a:tailEnd/>
              </a14:hiddenLine>
            </a:ext>
          </a:extLst>
        </p:spPr>
        <p:txBody>
          <a:bodyPr anchor="ctr"/>
          <a:lstStyle/>
          <a:p>
            <a:pPr>
              <a:lnSpc>
                <a:spcPct val="110000"/>
              </a:lnSpc>
              <a:spcBef>
                <a:spcPct val="50000"/>
              </a:spcBef>
              <a:buClr>
                <a:srgbClr val="CC3300"/>
              </a:buClr>
              <a:buFont typeface="Wingdings" pitchFamily="2" charset="2"/>
              <a:buChar char="§"/>
            </a:pPr>
            <a:r>
              <a:rPr lang="fr-BE" sz="1000">
                <a:solidFill>
                  <a:srgbClr val="000066"/>
                </a:solidFill>
              </a:rPr>
              <a:t> Analyse systématique des besoins en formation (questionnaire, plan de formation pluriannuel) </a:t>
            </a:r>
          </a:p>
          <a:p>
            <a:pPr>
              <a:lnSpc>
                <a:spcPct val="110000"/>
              </a:lnSpc>
              <a:spcBef>
                <a:spcPct val="50000"/>
              </a:spcBef>
              <a:buClr>
                <a:srgbClr val="CC3300"/>
              </a:buClr>
              <a:buFont typeface="Wingdings" pitchFamily="2" charset="2"/>
              <a:buChar char="§"/>
            </a:pPr>
            <a:r>
              <a:rPr lang="fr-BE" sz="1000">
                <a:solidFill>
                  <a:srgbClr val="000066"/>
                </a:solidFill>
              </a:rPr>
              <a:t> Intègre les formations : RGB (évolutions de carrière), transversales et spécifiques</a:t>
            </a:r>
          </a:p>
          <a:p>
            <a:pPr>
              <a:lnSpc>
                <a:spcPct val="110000"/>
              </a:lnSpc>
              <a:spcBef>
                <a:spcPct val="50000"/>
              </a:spcBef>
              <a:buClr>
                <a:srgbClr val="CC3300"/>
              </a:buClr>
              <a:buFont typeface="Wingdings" pitchFamily="2" charset="2"/>
              <a:buChar char="§"/>
            </a:pPr>
            <a:r>
              <a:rPr lang="fr-BE" sz="1000">
                <a:solidFill>
                  <a:srgbClr val="000066"/>
                </a:solidFill>
              </a:rPr>
              <a:t> Préparer l’avenir (change management)</a:t>
            </a:r>
          </a:p>
          <a:p>
            <a:pPr>
              <a:lnSpc>
                <a:spcPct val="110000"/>
              </a:lnSpc>
              <a:spcBef>
                <a:spcPct val="50000"/>
              </a:spcBef>
              <a:buClr>
                <a:srgbClr val="CC3300"/>
              </a:buClr>
              <a:buFont typeface="Wingdings" pitchFamily="2" charset="2"/>
              <a:buChar char="§"/>
            </a:pPr>
            <a:r>
              <a:rPr lang="fr-BE" sz="1000">
                <a:solidFill>
                  <a:srgbClr val="000066"/>
                </a:solidFill>
              </a:rPr>
              <a:t> Intègre les résultats des évaluations </a:t>
            </a:r>
          </a:p>
          <a:p>
            <a:pPr>
              <a:lnSpc>
                <a:spcPct val="110000"/>
              </a:lnSpc>
              <a:spcBef>
                <a:spcPct val="50000"/>
              </a:spcBef>
              <a:buClr>
                <a:srgbClr val="CC3300"/>
              </a:buClr>
              <a:buFont typeface="Wingdings" pitchFamily="2" charset="2"/>
              <a:buChar char="§"/>
            </a:pPr>
            <a:r>
              <a:rPr lang="fr-BE" sz="1000">
                <a:solidFill>
                  <a:srgbClr val="000066"/>
                </a:solidFill>
              </a:rPr>
              <a:t> Gestion des connaissances :  transfert senior </a:t>
            </a:r>
            <a:r>
              <a:rPr lang="fr-BE" sz="1000">
                <a:solidFill>
                  <a:srgbClr val="000066"/>
                </a:solidFill>
                <a:sym typeface="Wingdings" pitchFamily="2" charset="2"/>
              </a:rPr>
              <a:t> juniors</a:t>
            </a:r>
            <a:r>
              <a:rPr lang="fr-BE" sz="1000">
                <a:solidFill>
                  <a:srgbClr val="000066"/>
                </a:solidFill>
              </a:rPr>
              <a:t>, plateforme partage des connaissances ( </a:t>
            </a:r>
            <a:r>
              <a:rPr lang="fr-BE" sz="1000">
                <a:solidFill>
                  <a:srgbClr val="000066"/>
                </a:solidFill>
                <a:hlinkClick r:id="rId2"/>
              </a:rPr>
              <a:t>www.e-partagebw.be</a:t>
            </a:r>
            <a:r>
              <a:rPr lang="fr-BE" sz="1000">
                <a:solidFill>
                  <a:srgbClr val="000066"/>
                </a:solidFill>
              </a:rPr>
              <a:t>), Notecop, Notes services, Intranet </a:t>
            </a:r>
            <a:r>
              <a:rPr lang="fr-BE" sz="1000" b="1">
                <a:solidFill>
                  <a:srgbClr val="FF3300"/>
                </a:solidFill>
              </a:rPr>
              <a:t>: </a:t>
            </a:r>
            <a:r>
              <a:rPr lang="fr-FR" sz="1000" b="1">
                <a:solidFill>
                  <a:srgbClr val="FF3300"/>
                </a:solidFill>
                <a:hlinkClick r:id="rId3"/>
              </a:rPr>
              <a:t>http://172.19.11.131:8080/portail </a:t>
            </a:r>
            <a:endParaRPr lang="fr-FR" sz="1000" b="1">
              <a:solidFill>
                <a:srgbClr val="FF3300"/>
              </a:solidFill>
            </a:endParaRPr>
          </a:p>
        </p:txBody>
      </p:sp>
      <p:sp>
        <p:nvSpPr>
          <p:cNvPr id="35851" name="AutoShape 67"/>
          <p:cNvSpPr>
            <a:spLocks noChangeArrowheads="1"/>
          </p:cNvSpPr>
          <p:nvPr/>
        </p:nvSpPr>
        <p:spPr bwMode="auto">
          <a:xfrm>
            <a:off x="4572000" y="2514600"/>
            <a:ext cx="2209800" cy="3810000"/>
          </a:xfrm>
          <a:prstGeom prst="upArrowCallout">
            <a:avLst>
              <a:gd name="adj1" fmla="val 25000"/>
              <a:gd name="adj2" fmla="val 25000"/>
              <a:gd name="adj3" fmla="val 7950"/>
              <a:gd name="adj4" fmla="val 92519"/>
            </a:avLst>
          </a:prstGeom>
          <a:solidFill>
            <a:srgbClr val="CCFFCC"/>
          </a:solidFill>
          <a:ln>
            <a:noFill/>
          </a:ln>
          <a:effectLst>
            <a:prstShdw prst="shdw17" dist="17961" dir="2700000">
              <a:srgbClr val="7A997A"/>
            </a:prstShdw>
          </a:effectLst>
          <a:extLst>
            <a:ext uri="{91240B29-F687-4F45-9708-019B960494DF}">
              <a14:hiddenLine xmlns:a14="http://schemas.microsoft.com/office/drawing/2010/main" w="3175">
                <a:solidFill>
                  <a:srgbClr val="99CCFF"/>
                </a:solidFill>
                <a:miter lim="800000"/>
                <a:headEnd/>
                <a:tailEnd/>
              </a14:hiddenLine>
            </a:ext>
          </a:extLst>
        </p:spPr>
        <p:txBody>
          <a:bodyPr anchor="ctr"/>
          <a:lstStyle/>
          <a:p>
            <a:pPr>
              <a:lnSpc>
                <a:spcPct val="90000"/>
              </a:lnSpc>
              <a:spcBef>
                <a:spcPct val="50000"/>
              </a:spcBef>
              <a:buClr>
                <a:srgbClr val="CC3300"/>
              </a:buClr>
              <a:buFont typeface="Wingdings" pitchFamily="2" charset="2"/>
              <a:buChar char="§"/>
            </a:pPr>
            <a:r>
              <a:rPr lang="fr-BE" sz="1000">
                <a:solidFill>
                  <a:srgbClr val="000066"/>
                </a:solidFill>
              </a:rPr>
              <a:t> Nouvelle grille + nouveaux critères</a:t>
            </a:r>
            <a:endParaRPr lang="fr-BE" sz="1000" b="1">
              <a:solidFill>
                <a:srgbClr val="FF3300"/>
              </a:solidFill>
            </a:endParaRPr>
          </a:p>
          <a:p>
            <a:pPr>
              <a:lnSpc>
                <a:spcPct val="130000"/>
              </a:lnSpc>
              <a:spcBef>
                <a:spcPct val="50000"/>
              </a:spcBef>
              <a:buClr>
                <a:srgbClr val="CC3300"/>
              </a:buClr>
              <a:buFont typeface="Wingdings" pitchFamily="2" charset="2"/>
              <a:buChar char="§"/>
            </a:pPr>
            <a:r>
              <a:rPr lang="fr-BE" sz="1000">
                <a:solidFill>
                  <a:srgbClr val="000066"/>
                </a:solidFill>
              </a:rPr>
              <a:t> Lieu privilégié d’échange et de communication</a:t>
            </a:r>
          </a:p>
          <a:p>
            <a:pPr>
              <a:lnSpc>
                <a:spcPct val="130000"/>
              </a:lnSpc>
              <a:spcBef>
                <a:spcPct val="50000"/>
              </a:spcBef>
              <a:buClr>
                <a:srgbClr val="CC3300"/>
              </a:buClr>
              <a:buFont typeface="Wingdings" pitchFamily="2" charset="2"/>
              <a:buChar char="§"/>
            </a:pPr>
            <a:r>
              <a:rPr lang="fr-BE" sz="1000">
                <a:solidFill>
                  <a:srgbClr val="000066"/>
                </a:solidFill>
              </a:rPr>
              <a:t> Apprécier les prestations et l’investissement des agents</a:t>
            </a:r>
          </a:p>
          <a:p>
            <a:pPr>
              <a:lnSpc>
                <a:spcPct val="130000"/>
              </a:lnSpc>
              <a:spcBef>
                <a:spcPct val="50000"/>
              </a:spcBef>
              <a:buClr>
                <a:srgbClr val="CC3300"/>
              </a:buClr>
              <a:buFont typeface="Wingdings" pitchFamily="2" charset="2"/>
              <a:buChar char="§"/>
            </a:pPr>
            <a:r>
              <a:rPr lang="fr-BE" sz="1000">
                <a:solidFill>
                  <a:srgbClr val="000066"/>
                </a:solidFill>
              </a:rPr>
              <a:t> Identifier l’écart entre les besoins des services et les compétences présentes </a:t>
            </a:r>
          </a:p>
          <a:p>
            <a:pPr>
              <a:lnSpc>
                <a:spcPct val="130000"/>
              </a:lnSpc>
              <a:spcBef>
                <a:spcPct val="50000"/>
              </a:spcBef>
              <a:buClr>
                <a:srgbClr val="CC3300"/>
              </a:buClr>
              <a:buFont typeface="Wingdings" pitchFamily="2" charset="2"/>
              <a:buChar char="§"/>
            </a:pPr>
            <a:r>
              <a:rPr lang="fr-BE" sz="1000">
                <a:solidFill>
                  <a:srgbClr val="000066"/>
                </a:solidFill>
              </a:rPr>
              <a:t> Motiver, valoriser, encourager, créer l’émulation,..</a:t>
            </a:r>
          </a:p>
          <a:p>
            <a:pPr>
              <a:lnSpc>
                <a:spcPct val="130000"/>
              </a:lnSpc>
              <a:spcBef>
                <a:spcPct val="50000"/>
              </a:spcBef>
              <a:buClr>
                <a:srgbClr val="CC3300"/>
              </a:buClr>
              <a:buFont typeface="Wingdings" pitchFamily="2" charset="2"/>
              <a:buChar char="§"/>
            </a:pPr>
            <a:r>
              <a:rPr lang="fr-BE" sz="1000">
                <a:solidFill>
                  <a:srgbClr val="000066"/>
                </a:solidFill>
              </a:rPr>
              <a:t> Rappeler les valeurs de l’administration et du service public</a:t>
            </a:r>
          </a:p>
          <a:p>
            <a:pPr>
              <a:lnSpc>
                <a:spcPct val="130000"/>
              </a:lnSpc>
              <a:spcBef>
                <a:spcPct val="50000"/>
              </a:spcBef>
              <a:buClr>
                <a:srgbClr val="CC3300"/>
              </a:buClr>
              <a:buFont typeface="Wingdings" pitchFamily="2" charset="2"/>
              <a:buChar char="§"/>
            </a:pPr>
            <a:r>
              <a:rPr lang="fr-BE" sz="1000">
                <a:solidFill>
                  <a:srgbClr val="000066"/>
                </a:solidFill>
              </a:rPr>
              <a:t> Aboutit à un plan d’action avec des objectifs précis et des moyens</a:t>
            </a:r>
            <a:endParaRPr lang="fr-FR" sz="1000">
              <a:solidFill>
                <a:srgbClr val="FF3300"/>
              </a:solidFill>
            </a:endParaRPr>
          </a:p>
        </p:txBody>
      </p:sp>
      <p:sp>
        <p:nvSpPr>
          <p:cNvPr id="35852" name="AutoShape 68"/>
          <p:cNvSpPr>
            <a:spLocks noChangeArrowheads="1"/>
          </p:cNvSpPr>
          <p:nvPr/>
        </p:nvSpPr>
        <p:spPr bwMode="auto">
          <a:xfrm>
            <a:off x="6858000" y="2514600"/>
            <a:ext cx="2133600" cy="3810000"/>
          </a:xfrm>
          <a:prstGeom prst="upArrowCallout">
            <a:avLst>
              <a:gd name="adj1" fmla="val 25000"/>
              <a:gd name="adj2" fmla="val 25000"/>
              <a:gd name="adj3" fmla="val 8234"/>
              <a:gd name="adj4" fmla="val 92519"/>
            </a:avLst>
          </a:prstGeom>
          <a:solidFill>
            <a:srgbClr val="CCFFCC"/>
          </a:solidFill>
          <a:ln>
            <a:noFill/>
          </a:ln>
          <a:effectLst>
            <a:prstShdw prst="shdw17" dist="17961" dir="2700000">
              <a:srgbClr val="7A997A"/>
            </a:prstShdw>
          </a:effectLst>
          <a:extLst>
            <a:ext uri="{91240B29-F687-4F45-9708-019B960494DF}">
              <a14:hiddenLine xmlns:a14="http://schemas.microsoft.com/office/drawing/2010/main" w="3175">
                <a:solidFill>
                  <a:srgbClr val="99CCFF"/>
                </a:solidFill>
                <a:miter lim="800000"/>
                <a:headEnd/>
                <a:tailEnd/>
              </a14:hiddenLine>
            </a:ext>
          </a:extLst>
        </p:spPr>
        <p:txBody>
          <a:bodyPr anchor="ctr"/>
          <a:lstStyle/>
          <a:p>
            <a:pPr>
              <a:lnSpc>
                <a:spcPct val="120000"/>
              </a:lnSpc>
              <a:spcBef>
                <a:spcPct val="50000"/>
              </a:spcBef>
              <a:buClr>
                <a:srgbClr val="CC3300"/>
              </a:buClr>
              <a:buFont typeface="Wingdings" pitchFamily="2" charset="2"/>
              <a:buChar char="§"/>
            </a:pPr>
            <a:r>
              <a:rPr lang="fr-BE" sz="1000">
                <a:solidFill>
                  <a:srgbClr val="000066"/>
                </a:solidFill>
              </a:rPr>
              <a:t> Reconnaissance de l’effort et de l’investissement personnel</a:t>
            </a:r>
          </a:p>
          <a:p>
            <a:pPr>
              <a:lnSpc>
                <a:spcPct val="120000"/>
              </a:lnSpc>
              <a:spcBef>
                <a:spcPct val="50000"/>
              </a:spcBef>
              <a:buClr>
                <a:srgbClr val="CC3300"/>
              </a:buClr>
              <a:buFont typeface="Wingdings" pitchFamily="2" charset="2"/>
              <a:buChar char="§"/>
            </a:pPr>
            <a:r>
              <a:rPr lang="fr-BE" sz="1000">
                <a:solidFill>
                  <a:srgbClr val="000066"/>
                </a:solidFill>
              </a:rPr>
              <a:t> Accompagnement de carrières</a:t>
            </a:r>
          </a:p>
          <a:p>
            <a:pPr>
              <a:lnSpc>
                <a:spcPct val="120000"/>
              </a:lnSpc>
              <a:spcBef>
                <a:spcPct val="50000"/>
              </a:spcBef>
              <a:buClr>
                <a:srgbClr val="CC3300"/>
              </a:buClr>
              <a:buFont typeface="Wingdings" pitchFamily="2" charset="2"/>
              <a:buChar char="§"/>
            </a:pPr>
            <a:r>
              <a:rPr lang="fr-BE" sz="1000">
                <a:solidFill>
                  <a:srgbClr val="000066"/>
                </a:solidFill>
              </a:rPr>
              <a:t> Évolution, Promotions,…., Nominations</a:t>
            </a:r>
          </a:p>
          <a:p>
            <a:pPr>
              <a:lnSpc>
                <a:spcPct val="120000"/>
              </a:lnSpc>
              <a:spcBef>
                <a:spcPct val="50000"/>
              </a:spcBef>
              <a:buClr>
                <a:srgbClr val="CC3300"/>
              </a:buClr>
              <a:buFont typeface="Wingdings" pitchFamily="2" charset="2"/>
              <a:buChar char="§"/>
            </a:pPr>
            <a:r>
              <a:rPr lang="fr-BE" sz="1000">
                <a:solidFill>
                  <a:srgbClr val="000066"/>
                </a:solidFill>
              </a:rPr>
              <a:t> Valorisation des compétences (titre de compétences validé)</a:t>
            </a:r>
          </a:p>
          <a:p>
            <a:pPr>
              <a:lnSpc>
                <a:spcPct val="120000"/>
              </a:lnSpc>
              <a:spcBef>
                <a:spcPct val="50000"/>
              </a:spcBef>
              <a:buClr>
                <a:srgbClr val="CC3300"/>
              </a:buClr>
              <a:buFont typeface="Wingdings" pitchFamily="2" charset="2"/>
              <a:buChar char="§"/>
            </a:pPr>
            <a:r>
              <a:rPr lang="fr-BE" sz="1000">
                <a:solidFill>
                  <a:srgbClr val="000066"/>
                </a:solidFill>
              </a:rPr>
              <a:t> Incentives non pécuniaires (avantages, journée du personnel, assurances,…)</a:t>
            </a:r>
          </a:p>
          <a:p>
            <a:pPr>
              <a:lnSpc>
                <a:spcPct val="120000"/>
              </a:lnSpc>
              <a:spcBef>
                <a:spcPct val="50000"/>
              </a:spcBef>
              <a:buClr>
                <a:srgbClr val="CC3300"/>
              </a:buClr>
              <a:buFont typeface="Wingdings" pitchFamily="2" charset="2"/>
              <a:buChar char="§"/>
            </a:pPr>
            <a:r>
              <a:rPr lang="fr-BE" sz="1000">
                <a:solidFill>
                  <a:srgbClr val="000066"/>
                </a:solidFill>
              </a:rPr>
              <a:t> Bien être + épanouissement (mobilité interne, bilan de compétences, télétravail, enrichissement des tâches,….)</a:t>
            </a:r>
            <a:endParaRPr lang="fr-FR" sz="1000">
              <a:solidFill>
                <a:srgbClr val="000066"/>
              </a:solidFill>
            </a:endParaRPr>
          </a:p>
        </p:txBody>
      </p:sp>
      <p:cxnSp>
        <p:nvCxnSpPr>
          <p:cNvPr id="35853" name="AutoShape 69"/>
          <p:cNvCxnSpPr>
            <a:cxnSpLocks noChangeShapeType="1"/>
            <a:stCxn id="35845" idx="6"/>
            <a:endCxn id="35846" idx="2"/>
          </p:cNvCxnSpPr>
          <p:nvPr/>
        </p:nvCxnSpPr>
        <p:spPr bwMode="auto">
          <a:xfrm>
            <a:off x="2057400" y="2120900"/>
            <a:ext cx="457200" cy="0"/>
          </a:xfrm>
          <a:prstGeom prst="straightConnector1">
            <a:avLst/>
          </a:prstGeom>
          <a:noFill/>
          <a:ln w="19050">
            <a:solidFill>
              <a:srgbClr val="008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854" name="AutoShape 70"/>
          <p:cNvCxnSpPr>
            <a:cxnSpLocks noChangeShapeType="1"/>
            <a:endCxn id="35847" idx="2"/>
          </p:cNvCxnSpPr>
          <p:nvPr/>
        </p:nvCxnSpPr>
        <p:spPr bwMode="auto">
          <a:xfrm flipV="1">
            <a:off x="4267200" y="2120900"/>
            <a:ext cx="533400" cy="12700"/>
          </a:xfrm>
          <a:prstGeom prst="straightConnector1">
            <a:avLst/>
          </a:prstGeom>
          <a:noFill/>
          <a:ln w="19050">
            <a:solidFill>
              <a:srgbClr val="008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855" name="AutoShape 71"/>
          <p:cNvCxnSpPr>
            <a:cxnSpLocks noChangeShapeType="1"/>
            <a:stCxn id="35847" idx="6"/>
            <a:endCxn id="35848" idx="2"/>
          </p:cNvCxnSpPr>
          <p:nvPr/>
        </p:nvCxnSpPr>
        <p:spPr bwMode="auto">
          <a:xfrm>
            <a:off x="6553200" y="2120900"/>
            <a:ext cx="457200" cy="0"/>
          </a:xfrm>
          <a:prstGeom prst="straightConnector1">
            <a:avLst/>
          </a:prstGeom>
          <a:noFill/>
          <a:ln w="19050">
            <a:solidFill>
              <a:srgbClr val="008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375"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ECA3F5-5630-4A99-84D2-4355119E6E17}" type="slidenum">
              <a:rPr lang="fr-FR" smtClean="0"/>
              <a:pPr eaLnBrk="1" hangingPunct="1"/>
              <a:t>15</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fade">
                                      <p:cBhvr>
                                        <p:cTn id="7" dur="500"/>
                                        <p:tgtEl>
                                          <p:spTgt spid="358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5849"/>
                                        </p:tgtEl>
                                        <p:attrNameLst>
                                          <p:attrName>style.visibility</p:attrName>
                                        </p:attrNameLst>
                                      </p:cBhvr>
                                      <p:to>
                                        <p:strVal val="visible"/>
                                      </p:to>
                                    </p:set>
                                    <p:anim calcmode="lin" valueType="num">
                                      <p:cBhvr additive="base">
                                        <p:cTn id="12" dur="500" fill="hold"/>
                                        <p:tgtEl>
                                          <p:spTgt spid="35849"/>
                                        </p:tgtEl>
                                        <p:attrNameLst>
                                          <p:attrName>ppt_x</p:attrName>
                                        </p:attrNameLst>
                                      </p:cBhvr>
                                      <p:tavLst>
                                        <p:tav tm="0">
                                          <p:val>
                                            <p:strVal val="#ppt_x"/>
                                          </p:val>
                                        </p:tav>
                                        <p:tav tm="100000">
                                          <p:val>
                                            <p:strVal val="#ppt_x"/>
                                          </p:val>
                                        </p:tav>
                                      </p:tavLst>
                                    </p:anim>
                                    <p:anim calcmode="lin" valueType="num">
                                      <p:cBhvr additive="base">
                                        <p:cTn id="13" dur="500" fill="hold"/>
                                        <p:tgtEl>
                                          <p:spTgt spid="3584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35853"/>
                                        </p:tgtEl>
                                        <p:attrNameLst>
                                          <p:attrName>style.visibility</p:attrName>
                                        </p:attrNameLst>
                                      </p:cBhvr>
                                      <p:to>
                                        <p:strVal val="visible"/>
                                      </p:to>
                                    </p:set>
                                    <p:animEffect transition="in" filter="fade">
                                      <p:cBhvr>
                                        <p:cTn id="18" dur="500"/>
                                        <p:tgtEl>
                                          <p:spTgt spid="3585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846"/>
                                        </p:tgtEl>
                                        <p:attrNameLst>
                                          <p:attrName>style.visibility</p:attrName>
                                        </p:attrNameLst>
                                      </p:cBhvr>
                                      <p:to>
                                        <p:strVal val="visible"/>
                                      </p:to>
                                    </p:set>
                                    <p:animEffect transition="in" filter="fade">
                                      <p:cBhvr>
                                        <p:cTn id="21" dur="500"/>
                                        <p:tgtEl>
                                          <p:spTgt spid="3584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5850"/>
                                        </p:tgtEl>
                                        <p:attrNameLst>
                                          <p:attrName>style.visibility</p:attrName>
                                        </p:attrNameLst>
                                      </p:cBhvr>
                                      <p:to>
                                        <p:strVal val="visible"/>
                                      </p:to>
                                    </p:set>
                                    <p:anim calcmode="lin" valueType="num">
                                      <p:cBhvr additive="base">
                                        <p:cTn id="26" dur="500" fill="hold"/>
                                        <p:tgtEl>
                                          <p:spTgt spid="35850"/>
                                        </p:tgtEl>
                                        <p:attrNameLst>
                                          <p:attrName>ppt_x</p:attrName>
                                        </p:attrNameLst>
                                      </p:cBhvr>
                                      <p:tavLst>
                                        <p:tav tm="0">
                                          <p:val>
                                            <p:strVal val="#ppt_x"/>
                                          </p:val>
                                        </p:tav>
                                        <p:tav tm="100000">
                                          <p:val>
                                            <p:strVal val="#ppt_x"/>
                                          </p:val>
                                        </p:tav>
                                      </p:tavLst>
                                    </p:anim>
                                    <p:anim calcmode="lin" valueType="num">
                                      <p:cBhvr additive="base">
                                        <p:cTn id="27" dur="500" fill="hold"/>
                                        <p:tgtEl>
                                          <p:spTgt spid="35850"/>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5854"/>
                                        </p:tgtEl>
                                        <p:attrNameLst>
                                          <p:attrName>style.visibility</p:attrName>
                                        </p:attrNameLst>
                                      </p:cBhvr>
                                      <p:to>
                                        <p:strVal val="visible"/>
                                      </p:to>
                                    </p:set>
                                    <p:animEffect transition="in" filter="fade">
                                      <p:cBhvr>
                                        <p:cTn id="32" dur="500"/>
                                        <p:tgtEl>
                                          <p:spTgt spid="3585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847"/>
                                        </p:tgtEl>
                                        <p:attrNameLst>
                                          <p:attrName>style.visibility</p:attrName>
                                        </p:attrNameLst>
                                      </p:cBhvr>
                                      <p:to>
                                        <p:strVal val="visible"/>
                                      </p:to>
                                    </p:set>
                                    <p:animEffect transition="in" filter="fade">
                                      <p:cBhvr>
                                        <p:cTn id="35" dur="500"/>
                                        <p:tgtEl>
                                          <p:spTgt spid="3584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5851"/>
                                        </p:tgtEl>
                                        <p:attrNameLst>
                                          <p:attrName>style.visibility</p:attrName>
                                        </p:attrNameLst>
                                      </p:cBhvr>
                                      <p:to>
                                        <p:strVal val="visible"/>
                                      </p:to>
                                    </p:set>
                                    <p:anim calcmode="lin" valueType="num">
                                      <p:cBhvr additive="base">
                                        <p:cTn id="40" dur="500" fill="hold"/>
                                        <p:tgtEl>
                                          <p:spTgt spid="35851"/>
                                        </p:tgtEl>
                                        <p:attrNameLst>
                                          <p:attrName>ppt_x</p:attrName>
                                        </p:attrNameLst>
                                      </p:cBhvr>
                                      <p:tavLst>
                                        <p:tav tm="0">
                                          <p:val>
                                            <p:strVal val="#ppt_x"/>
                                          </p:val>
                                        </p:tav>
                                        <p:tav tm="100000">
                                          <p:val>
                                            <p:strVal val="#ppt_x"/>
                                          </p:val>
                                        </p:tav>
                                      </p:tavLst>
                                    </p:anim>
                                    <p:anim calcmode="lin" valueType="num">
                                      <p:cBhvr additive="base">
                                        <p:cTn id="41" dur="500" fill="hold"/>
                                        <p:tgtEl>
                                          <p:spTgt spid="35851"/>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nodeType="clickEffect">
                                  <p:stCondLst>
                                    <p:cond delay="0"/>
                                  </p:stCondLst>
                                  <p:childTnLst>
                                    <p:set>
                                      <p:cBhvr>
                                        <p:cTn id="45" dur="1" fill="hold">
                                          <p:stCondLst>
                                            <p:cond delay="0"/>
                                          </p:stCondLst>
                                        </p:cTn>
                                        <p:tgtEl>
                                          <p:spTgt spid="35855"/>
                                        </p:tgtEl>
                                        <p:attrNameLst>
                                          <p:attrName>style.visibility</p:attrName>
                                        </p:attrNameLst>
                                      </p:cBhvr>
                                      <p:to>
                                        <p:strVal val="visible"/>
                                      </p:to>
                                    </p:set>
                                    <p:animEffect transition="in" filter="fade">
                                      <p:cBhvr>
                                        <p:cTn id="46" dur="500"/>
                                        <p:tgtEl>
                                          <p:spTgt spid="3585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5848"/>
                                        </p:tgtEl>
                                        <p:attrNameLst>
                                          <p:attrName>style.visibility</p:attrName>
                                        </p:attrNameLst>
                                      </p:cBhvr>
                                      <p:to>
                                        <p:strVal val="visible"/>
                                      </p:to>
                                    </p:set>
                                    <p:animEffect transition="in" filter="fade">
                                      <p:cBhvr>
                                        <p:cTn id="49" dur="500"/>
                                        <p:tgtEl>
                                          <p:spTgt spid="3584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5852"/>
                                        </p:tgtEl>
                                        <p:attrNameLst>
                                          <p:attrName>style.visibility</p:attrName>
                                        </p:attrNameLst>
                                      </p:cBhvr>
                                      <p:to>
                                        <p:strVal val="visible"/>
                                      </p:to>
                                    </p:set>
                                    <p:anim calcmode="lin" valueType="num">
                                      <p:cBhvr additive="base">
                                        <p:cTn id="54" dur="500" fill="hold"/>
                                        <p:tgtEl>
                                          <p:spTgt spid="35852"/>
                                        </p:tgtEl>
                                        <p:attrNameLst>
                                          <p:attrName>ppt_x</p:attrName>
                                        </p:attrNameLst>
                                      </p:cBhvr>
                                      <p:tavLst>
                                        <p:tav tm="0">
                                          <p:val>
                                            <p:strVal val="#ppt_x"/>
                                          </p:val>
                                        </p:tav>
                                        <p:tav tm="100000">
                                          <p:val>
                                            <p:strVal val="#ppt_x"/>
                                          </p:val>
                                        </p:tav>
                                      </p:tavLst>
                                    </p:anim>
                                    <p:anim calcmode="lin" valueType="num">
                                      <p:cBhvr additive="base">
                                        <p:cTn id="55" dur="500" fill="hold"/>
                                        <p:tgtEl>
                                          <p:spTgt spid="358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animBg="1"/>
      <p:bldP spid="35846" grpId="0" animBg="1"/>
      <p:bldP spid="35847" grpId="0" animBg="1"/>
      <p:bldP spid="35848" grpId="0" animBg="1"/>
      <p:bldP spid="35849" grpId="0" animBg="1"/>
      <p:bldP spid="35850" grpId="0" animBg="1"/>
      <p:bldP spid="35851" grpId="0" animBg="1"/>
      <p:bldP spid="3585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AutoShape 41"/>
          <p:cNvSpPr>
            <a:spLocks noChangeArrowheads="1"/>
          </p:cNvSpPr>
          <p:nvPr/>
        </p:nvSpPr>
        <p:spPr bwMode="auto">
          <a:xfrm rot="16200000">
            <a:off x="3200400" y="2895600"/>
            <a:ext cx="2209800" cy="1752600"/>
          </a:xfrm>
          <a:prstGeom prst="flowChartDisplay">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fr-BE" dirty="0"/>
          </a:p>
        </p:txBody>
      </p:sp>
      <p:sp>
        <p:nvSpPr>
          <p:cNvPr id="17412" name="Oval 26"/>
          <p:cNvSpPr>
            <a:spLocks noChangeArrowheads="1"/>
          </p:cNvSpPr>
          <p:nvPr/>
        </p:nvSpPr>
        <p:spPr bwMode="auto">
          <a:xfrm flipV="1">
            <a:off x="609600" y="32766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7413" name="Oval 27"/>
          <p:cNvSpPr>
            <a:spLocks noChangeArrowheads="1"/>
          </p:cNvSpPr>
          <p:nvPr/>
        </p:nvSpPr>
        <p:spPr bwMode="auto">
          <a:xfrm flipV="1">
            <a:off x="609600" y="27432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7414" name="Oval 28"/>
          <p:cNvSpPr>
            <a:spLocks noChangeArrowheads="1"/>
          </p:cNvSpPr>
          <p:nvPr/>
        </p:nvSpPr>
        <p:spPr bwMode="auto">
          <a:xfrm flipV="1">
            <a:off x="609600" y="38100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7415" name="Oval 29"/>
          <p:cNvSpPr>
            <a:spLocks noChangeArrowheads="1"/>
          </p:cNvSpPr>
          <p:nvPr/>
        </p:nvSpPr>
        <p:spPr bwMode="auto">
          <a:xfrm flipV="1">
            <a:off x="609600" y="43434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7416" name="Oval 30"/>
          <p:cNvSpPr>
            <a:spLocks noChangeArrowheads="1"/>
          </p:cNvSpPr>
          <p:nvPr/>
        </p:nvSpPr>
        <p:spPr bwMode="auto">
          <a:xfrm flipV="1">
            <a:off x="609600" y="48768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7417" name="AutoShape 2"/>
          <p:cNvSpPr>
            <a:spLocks noGrp="1" noChangeArrowheads="1"/>
          </p:cNvSpPr>
          <p:nvPr>
            <p:ph type="title"/>
          </p:nvPr>
        </p:nvSpPr>
        <p:spPr>
          <a:xfrm>
            <a:off x="609600" y="304800"/>
            <a:ext cx="7772400" cy="411163"/>
          </a:xfrm>
          <a:prstGeom prst="roundRect">
            <a:avLst>
              <a:gd name="adj" fmla="val 16667"/>
            </a:avLst>
          </a:prstGeom>
          <a:solidFill>
            <a:srgbClr val="4BACC6"/>
          </a:solidFill>
          <a:effectLst>
            <a:prstShdw prst="shdw17" dist="17961" dir="2700000">
              <a:srgbClr val="7A1F00"/>
            </a:prstShdw>
          </a:effectLst>
        </p:spPr>
        <p:txBody>
          <a:bodyPr/>
          <a:lstStyle/>
          <a:p>
            <a:pPr algn="l" eaLnBrk="1" hangingPunct="1">
              <a:defRPr/>
            </a:pPr>
            <a:r>
              <a:rPr lang="fr-BE" sz="2000" b="1" dirty="0" smtClean="0">
                <a:solidFill>
                  <a:schemeClr val="bg1"/>
                </a:solidFill>
                <a:effectLst>
                  <a:outerShdw blurRad="38100" dist="38100" dir="2700000" algn="tl">
                    <a:srgbClr val="000000">
                      <a:alpha val="43137"/>
                    </a:srgbClr>
                  </a:outerShdw>
                </a:effectLst>
              </a:rPr>
              <a:t>10. Les valeurs transversales </a:t>
            </a:r>
            <a:endParaRPr lang="fr-FR" sz="2000" b="1" dirty="0" smtClean="0">
              <a:solidFill>
                <a:schemeClr val="bg1"/>
              </a:solidFill>
              <a:effectLst>
                <a:outerShdw blurRad="38100" dist="38100" dir="2700000" algn="tl">
                  <a:srgbClr val="000000">
                    <a:alpha val="43137"/>
                  </a:srgbClr>
                </a:outerShdw>
              </a:effectLst>
            </a:endParaRPr>
          </a:p>
        </p:txBody>
      </p:sp>
      <p:sp>
        <p:nvSpPr>
          <p:cNvPr id="16395" name="Rectangle 3"/>
          <p:cNvSpPr>
            <a:spLocks noGrp="1" noChangeArrowheads="1"/>
          </p:cNvSpPr>
          <p:nvPr>
            <p:ph type="body" idx="1"/>
          </p:nvPr>
        </p:nvSpPr>
        <p:spPr>
          <a:xfrm>
            <a:off x="1371600" y="990600"/>
            <a:ext cx="5943600" cy="762000"/>
          </a:xfrm>
          <a:noFill/>
        </p:spPr>
        <p:txBody>
          <a:bodyPr/>
          <a:lstStyle/>
          <a:p>
            <a:pPr marL="339725" indent="-287338" eaLnBrk="1" hangingPunct="1">
              <a:lnSpc>
                <a:spcPct val="110000"/>
              </a:lnSpc>
              <a:buClr>
                <a:srgbClr val="CC3300"/>
              </a:buClr>
              <a:buFont typeface="Wingdings" pitchFamily="2" charset="2"/>
              <a:buNone/>
            </a:pPr>
            <a:r>
              <a:rPr lang="fr-BE" sz="1200" smtClean="0">
                <a:solidFill>
                  <a:schemeClr val="accent2"/>
                </a:solidFill>
              </a:rPr>
              <a:t>Construisons ensemble l’emblème de la PBW :</a:t>
            </a:r>
          </a:p>
          <a:p>
            <a:pPr marL="339725" indent="-287338" eaLnBrk="1" hangingPunct="1">
              <a:lnSpc>
                <a:spcPct val="110000"/>
              </a:lnSpc>
              <a:buClr>
                <a:srgbClr val="CC3300"/>
              </a:buClr>
              <a:buFont typeface="Wingdings" pitchFamily="2" charset="2"/>
              <a:buChar char="§"/>
            </a:pPr>
            <a:r>
              <a:rPr lang="fr-BE" sz="1200" smtClean="0">
                <a:solidFill>
                  <a:schemeClr val="accent2"/>
                </a:solidFill>
              </a:rPr>
              <a:t>Selon vous, quelles sont les principales valeurs de notre administration ?</a:t>
            </a:r>
          </a:p>
          <a:p>
            <a:pPr marL="339725" indent="-287338" eaLnBrk="1" hangingPunct="1">
              <a:lnSpc>
                <a:spcPct val="110000"/>
              </a:lnSpc>
              <a:buClr>
                <a:srgbClr val="CC3300"/>
              </a:buClr>
              <a:buFont typeface="Wingdings" pitchFamily="2" charset="2"/>
              <a:buChar char="§"/>
            </a:pPr>
            <a:r>
              <a:rPr lang="fr-BE" sz="1200" smtClean="0">
                <a:solidFill>
                  <a:schemeClr val="accent2"/>
                </a:solidFill>
              </a:rPr>
              <a:t>Que pourrait-on proposer comme devise ?</a:t>
            </a:r>
          </a:p>
          <a:p>
            <a:pPr marL="339725" indent="-287338" eaLnBrk="1" hangingPunct="1">
              <a:lnSpc>
                <a:spcPct val="110000"/>
              </a:lnSpc>
              <a:buClr>
                <a:srgbClr val="CC3300"/>
              </a:buClr>
              <a:buFont typeface="Wingdings" pitchFamily="2" charset="2"/>
              <a:buNone/>
            </a:pPr>
            <a:endParaRPr lang="fr-FR" sz="1200" smtClean="0">
              <a:solidFill>
                <a:schemeClr val="accent2"/>
              </a:solidFill>
            </a:endParaRPr>
          </a:p>
        </p:txBody>
      </p:sp>
      <p:sp>
        <p:nvSpPr>
          <p:cNvPr id="17419" name="Oval 19"/>
          <p:cNvSpPr>
            <a:spLocks noChangeArrowheads="1"/>
          </p:cNvSpPr>
          <p:nvPr/>
        </p:nvSpPr>
        <p:spPr bwMode="auto">
          <a:xfrm flipV="1">
            <a:off x="609600" y="2286000"/>
            <a:ext cx="381000" cy="381000"/>
          </a:xfrm>
          <a:prstGeom prst="ellipse">
            <a:avLst/>
          </a:prstGeom>
          <a:solidFill>
            <a:srgbClr val="FF9900"/>
          </a:solidFill>
          <a:ln/>
        </p:spPr>
        <p:style>
          <a:lnRef idx="3">
            <a:schemeClr val="lt1"/>
          </a:lnRef>
          <a:fillRef idx="1">
            <a:schemeClr val="accent6"/>
          </a:fillRef>
          <a:effectRef idx="1">
            <a:schemeClr val="accent6"/>
          </a:effectRef>
          <a:fontRef idx="minor">
            <a:schemeClr val="lt1"/>
          </a:fontRef>
        </p:style>
        <p:txBody>
          <a:bodyPr wrap="none" anchor="ctr"/>
          <a:lstStyle/>
          <a:p>
            <a:pPr>
              <a:defRPr/>
            </a:pPr>
            <a:endParaRPr lang="fr-BE" dirty="0"/>
          </a:p>
        </p:txBody>
      </p:sp>
      <p:sp>
        <p:nvSpPr>
          <p:cNvPr id="16397" name="Text Box 20"/>
          <p:cNvSpPr txBox="1">
            <a:spLocks noChangeArrowheads="1"/>
          </p:cNvSpPr>
          <p:nvPr/>
        </p:nvSpPr>
        <p:spPr bwMode="auto">
          <a:xfrm>
            <a:off x="685800" y="2286000"/>
            <a:ext cx="1905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6398" name="Text Box 21"/>
          <p:cNvSpPr txBox="1">
            <a:spLocks noChangeArrowheads="1"/>
          </p:cNvSpPr>
          <p:nvPr/>
        </p:nvSpPr>
        <p:spPr bwMode="auto">
          <a:xfrm>
            <a:off x="685800" y="2743200"/>
            <a:ext cx="1828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6399" name="Text Box 22"/>
          <p:cNvSpPr txBox="1">
            <a:spLocks noChangeArrowheads="1"/>
          </p:cNvSpPr>
          <p:nvPr/>
        </p:nvSpPr>
        <p:spPr bwMode="auto">
          <a:xfrm>
            <a:off x="685800" y="3276600"/>
            <a:ext cx="1828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6400" name="Text Box 23"/>
          <p:cNvSpPr txBox="1">
            <a:spLocks noChangeArrowheads="1"/>
          </p:cNvSpPr>
          <p:nvPr/>
        </p:nvSpPr>
        <p:spPr bwMode="auto">
          <a:xfrm>
            <a:off x="685800" y="3810000"/>
            <a:ext cx="1828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6401" name="Text Box 24"/>
          <p:cNvSpPr txBox="1">
            <a:spLocks noChangeArrowheads="1"/>
          </p:cNvSpPr>
          <p:nvPr/>
        </p:nvSpPr>
        <p:spPr bwMode="auto">
          <a:xfrm>
            <a:off x="685800" y="4876800"/>
            <a:ext cx="1828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6402" name="Text Box 25"/>
          <p:cNvSpPr txBox="1">
            <a:spLocks noChangeArrowheads="1"/>
          </p:cNvSpPr>
          <p:nvPr/>
        </p:nvSpPr>
        <p:spPr bwMode="auto">
          <a:xfrm>
            <a:off x="685800" y="4343400"/>
            <a:ext cx="1828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t>. ………………………</a:t>
            </a:r>
            <a:endParaRPr lang="fr-FR" sz="1200"/>
          </a:p>
        </p:txBody>
      </p:sp>
      <p:sp>
        <p:nvSpPr>
          <p:cNvPr id="17426" name="AutoShape 31"/>
          <p:cNvSpPr>
            <a:spLocks noChangeArrowheads="1"/>
          </p:cNvSpPr>
          <p:nvPr/>
        </p:nvSpPr>
        <p:spPr bwMode="auto">
          <a:xfrm>
            <a:off x="2286000" y="5181600"/>
            <a:ext cx="4114800" cy="533400"/>
          </a:xfrm>
          <a:prstGeom prst="ribbon">
            <a:avLst>
              <a:gd name="adj1" fmla="val 17917"/>
              <a:gd name="adj2" fmla="val 75000"/>
            </a:avLst>
          </a:prstGeom>
          <a:ln>
            <a:headEnd/>
            <a:tailEnd/>
          </a:ln>
        </p:spPr>
        <p:style>
          <a:lnRef idx="1">
            <a:schemeClr val="accent3"/>
          </a:lnRef>
          <a:fillRef idx="3">
            <a:schemeClr val="accent3"/>
          </a:fillRef>
          <a:effectRef idx="2">
            <a:schemeClr val="accent3"/>
          </a:effectRef>
          <a:fontRef idx="minor">
            <a:schemeClr val="lt1"/>
          </a:fontRef>
        </p:style>
        <p:txBody>
          <a:bodyPr anchor="ctr" anchorCtr="1"/>
          <a:lstStyle/>
          <a:p>
            <a:pPr>
              <a:spcBef>
                <a:spcPct val="50000"/>
              </a:spcBef>
              <a:defRPr/>
            </a:pPr>
            <a:r>
              <a:rPr lang="fr-BE" sz="1200" dirty="0">
                <a:solidFill>
                  <a:schemeClr val="tx1"/>
                </a:solidFill>
              </a:rPr>
              <a:t>…………………………………………………</a:t>
            </a:r>
            <a:endParaRPr lang="fr-FR" sz="1200" dirty="0">
              <a:solidFill>
                <a:schemeClr val="tx1"/>
              </a:solidFill>
            </a:endParaRPr>
          </a:p>
        </p:txBody>
      </p:sp>
      <p:sp>
        <p:nvSpPr>
          <p:cNvPr id="17428" name="Oval 47"/>
          <p:cNvSpPr>
            <a:spLocks noChangeArrowheads="1"/>
          </p:cNvSpPr>
          <p:nvPr/>
        </p:nvSpPr>
        <p:spPr bwMode="auto">
          <a:xfrm flipV="1">
            <a:off x="6629400" y="28956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29" name="Oval 48"/>
          <p:cNvSpPr>
            <a:spLocks noChangeArrowheads="1"/>
          </p:cNvSpPr>
          <p:nvPr/>
        </p:nvSpPr>
        <p:spPr bwMode="auto">
          <a:xfrm flipV="1">
            <a:off x="6629400" y="23622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30" name="Oval 49"/>
          <p:cNvSpPr>
            <a:spLocks noChangeArrowheads="1"/>
          </p:cNvSpPr>
          <p:nvPr/>
        </p:nvSpPr>
        <p:spPr bwMode="auto">
          <a:xfrm flipV="1">
            <a:off x="6629400" y="34290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31" name="Oval 50"/>
          <p:cNvSpPr>
            <a:spLocks noChangeArrowheads="1"/>
          </p:cNvSpPr>
          <p:nvPr/>
        </p:nvSpPr>
        <p:spPr bwMode="auto">
          <a:xfrm flipV="1">
            <a:off x="6629400" y="39624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32" name="Oval 51"/>
          <p:cNvSpPr>
            <a:spLocks noChangeArrowheads="1"/>
          </p:cNvSpPr>
          <p:nvPr/>
        </p:nvSpPr>
        <p:spPr bwMode="auto">
          <a:xfrm flipV="1">
            <a:off x="6629400" y="44958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33" name="Oval 52"/>
          <p:cNvSpPr>
            <a:spLocks noChangeArrowheads="1"/>
          </p:cNvSpPr>
          <p:nvPr/>
        </p:nvSpPr>
        <p:spPr bwMode="auto">
          <a:xfrm flipV="1">
            <a:off x="6629400" y="1905000"/>
            <a:ext cx="381000"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6416" name="Text Box 61"/>
          <p:cNvSpPr txBox="1">
            <a:spLocks noChangeArrowheads="1"/>
          </p:cNvSpPr>
          <p:nvPr/>
        </p:nvSpPr>
        <p:spPr bwMode="auto">
          <a:xfrm rot="-5400000">
            <a:off x="-609600" y="3581400"/>
            <a:ext cx="1905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b="1">
                <a:solidFill>
                  <a:srgbClr val="000066"/>
                </a:solidFill>
              </a:rPr>
              <a:t>Exercice</a:t>
            </a:r>
            <a:endParaRPr lang="fr-FR" sz="1200" b="1">
              <a:solidFill>
                <a:srgbClr val="000066"/>
              </a:solidFill>
            </a:endParaRPr>
          </a:p>
        </p:txBody>
      </p:sp>
      <p:sp>
        <p:nvSpPr>
          <p:cNvPr id="36898" name="Text Box 62"/>
          <p:cNvSpPr txBox="1">
            <a:spLocks noChangeArrowheads="1"/>
          </p:cNvSpPr>
          <p:nvPr/>
        </p:nvSpPr>
        <p:spPr bwMode="auto">
          <a:xfrm rot="5400000">
            <a:off x="7820025" y="2438400"/>
            <a:ext cx="1905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b="1">
                <a:solidFill>
                  <a:srgbClr val="000066"/>
                </a:solidFill>
              </a:rPr>
              <a:t>Exemples de valeurs</a:t>
            </a:r>
            <a:endParaRPr lang="fr-FR" sz="1200" b="1">
              <a:solidFill>
                <a:srgbClr val="000066"/>
              </a:solidFill>
            </a:endParaRPr>
          </a:p>
        </p:txBody>
      </p:sp>
      <p:sp>
        <p:nvSpPr>
          <p:cNvPr id="17442" name="Oval 63"/>
          <p:cNvSpPr>
            <a:spLocks noChangeArrowheads="1"/>
          </p:cNvSpPr>
          <p:nvPr/>
        </p:nvSpPr>
        <p:spPr bwMode="auto">
          <a:xfrm flipV="1">
            <a:off x="6629400" y="49530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44" name="Oval 65"/>
          <p:cNvSpPr>
            <a:spLocks noChangeArrowheads="1"/>
          </p:cNvSpPr>
          <p:nvPr/>
        </p:nvSpPr>
        <p:spPr bwMode="auto">
          <a:xfrm flipV="1">
            <a:off x="6629400" y="54102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7446" name="Oval 67"/>
          <p:cNvSpPr>
            <a:spLocks noChangeArrowheads="1"/>
          </p:cNvSpPr>
          <p:nvPr/>
        </p:nvSpPr>
        <p:spPr bwMode="auto">
          <a:xfrm flipV="1">
            <a:off x="6629400" y="59436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16424"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FD76D98-603D-4E04-B37A-BBD82C58B1CF}" type="slidenum">
              <a:rPr lang="fr-FR" smtClean="0"/>
              <a:pPr eaLnBrk="1" hangingPunct="1"/>
              <a:t>16</a:t>
            </a:fld>
            <a:endParaRPr lang="fr-FR" smtClean="0"/>
          </a:p>
        </p:txBody>
      </p:sp>
      <p:pic>
        <p:nvPicPr>
          <p:cNvPr id="16425" name="Image 7" descr="Description : Description : Description : Description : Description : Description : Description : bw-signature-m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8713" y="3222625"/>
            <a:ext cx="1208087"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Oval 47"/>
          <p:cNvSpPr>
            <a:spLocks noChangeArrowheads="1"/>
          </p:cNvSpPr>
          <p:nvPr/>
        </p:nvSpPr>
        <p:spPr bwMode="auto">
          <a:xfrm flipV="1">
            <a:off x="6629400" y="28956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1" name="Oval 48"/>
          <p:cNvSpPr>
            <a:spLocks noChangeArrowheads="1"/>
          </p:cNvSpPr>
          <p:nvPr/>
        </p:nvSpPr>
        <p:spPr bwMode="auto">
          <a:xfrm flipV="1">
            <a:off x="6629400" y="23622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2" name="Oval 49"/>
          <p:cNvSpPr>
            <a:spLocks noChangeArrowheads="1"/>
          </p:cNvSpPr>
          <p:nvPr/>
        </p:nvSpPr>
        <p:spPr bwMode="auto">
          <a:xfrm flipV="1">
            <a:off x="6629400" y="34290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3" name="Oval 50"/>
          <p:cNvSpPr>
            <a:spLocks noChangeArrowheads="1"/>
          </p:cNvSpPr>
          <p:nvPr/>
        </p:nvSpPr>
        <p:spPr bwMode="auto">
          <a:xfrm flipV="1">
            <a:off x="6629400" y="39624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4" name="Oval 51"/>
          <p:cNvSpPr>
            <a:spLocks noChangeArrowheads="1"/>
          </p:cNvSpPr>
          <p:nvPr/>
        </p:nvSpPr>
        <p:spPr bwMode="auto">
          <a:xfrm flipV="1">
            <a:off x="6629400" y="44958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5" name="Oval 52"/>
          <p:cNvSpPr>
            <a:spLocks noChangeArrowheads="1"/>
          </p:cNvSpPr>
          <p:nvPr/>
        </p:nvSpPr>
        <p:spPr bwMode="auto">
          <a:xfrm flipV="1">
            <a:off x="6629400" y="1905000"/>
            <a:ext cx="381000"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46" name="Text Box 53"/>
          <p:cNvSpPr txBox="1">
            <a:spLocks noChangeArrowheads="1"/>
          </p:cNvSpPr>
          <p:nvPr/>
        </p:nvSpPr>
        <p:spPr bwMode="auto">
          <a:xfrm>
            <a:off x="6629400" y="1905000"/>
            <a:ext cx="1143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1.  L’équité</a:t>
            </a:r>
            <a:endParaRPr lang="fr-FR" sz="1200">
              <a:solidFill>
                <a:srgbClr val="744D26"/>
              </a:solidFill>
            </a:endParaRPr>
          </a:p>
        </p:txBody>
      </p:sp>
      <p:sp>
        <p:nvSpPr>
          <p:cNvPr id="47" name="Text Box 54"/>
          <p:cNvSpPr txBox="1">
            <a:spLocks noChangeArrowheads="1"/>
          </p:cNvSpPr>
          <p:nvPr/>
        </p:nvSpPr>
        <p:spPr bwMode="auto">
          <a:xfrm>
            <a:off x="6629400" y="2362200"/>
            <a:ext cx="130651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2. Le respect</a:t>
            </a:r>
            <a:endParaRPr lang="fr-FR" sz="1200">
              <a:solidFill>
                <a:srgbClr val="744D26"/>
              </a:solidFill>
            </a:endParaRPr>
          </a:p>
        </p:txBody>
      </p:sp>
      <p:sp>
        <p:nvSpPr>
          <p:cNvPr id="48" name="Text Box 56"/>
          <p:cNvSpPr txBox="1">
            <a:spLocks noChangeArrowheads="1"/>
          </p:cNvSpPr>
          <p:nvPr/>
        </p:nvSpPr>
        <p:spPr bwMode="auto">
          <a:xfrm>
            <a:off x="6629400" y="3467100"/>
            <a:ext cx="22955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4. L’innovation et la création</a:t>
            </a:r>
            <a:endParaRPr lang="fr-FR" sz="1200">
              <a:solidFill>
                <a:srgbClr val="744D26"/>
              </a:solidFill>
            </a:endParaRPr>
          </a:p>
        </p:txBody>
      </p:sp>
      <p:sp>
        <p:nvSpPr>
          <p:cNvPr id="49" name="Text Box 57"/>
          <p:cNvSpPr txBox="1">
            <a:spLocks noChangeArrowheads="1"/>
          </p:cNvSpPr>
          <p:nvPr/>
        </p:nvSpPr>
        <p:spPr bwMode="auto">
          <a:xfrm>
            <a:off x="6705600" y="4495800"/>
            <a:ext cx="19589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6. Le professionnalisme</a:t>
            </a:r>
            <a:endParaRPr lang="fr-FR" sz="1200">
              <a:solidFill>
                <a:srgbClr val="744D26"/>
              </a:solidFill>
            </a:endParaRPr>
          </a:p>
        </p:txBody>
      </p:sp>
      <p:sp>
        <p:nvSpPr>
          <p:cNvPr id="50" name="Oval 63"/>
          <p:cNvSpPr>
            <a:spLocks noChangeArrowheads="1"/>
          </p:cNvSpPr>
          <p:nvPr/>
        </p:nvSpPr>
        <p:spPr bwMode="auto">
          <a:xfrm flipV="1">
            <a:off x="6629400" y="49530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51" name="Text Box 64"/>
          <p:cNvSpPr txBox="1">
            <a:spLocks noChangeArrowheads="1"/>
          </p:cNvSpPr>
          <p:nvPr/>
        </p:nvSpPr>
        <p:spPr bwMode="auto">
          <a:xfrm>
            <a:off x="6629400" y="4953000"/>
            <a:ext cx="1714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7. La transparence </a:t>
            </a:r>
            <a:endParaRPr lang="fr-FR" sz="1200">
              <a:solidFill>
                <a:srgbClr val="744D26"/>
              </a:solidFill>
            </a:endParaRPr>
          </a:p>
        </p:txBody>
      </p:sp>
      <p:sp>
        <p:nvSpPr>
          <p:cNvPr id="52" name="Oval 65"/>
          <p:cNvSpPr>
            <a:spLocks noChangeArrowheads="1"/>
          </p:cNvSpPr>
          <p:nvPr/>
        </p:nvSpPr>
        <p:spPr bwMode="auto">
          <a:xfrm flipV="1">
            <a:off x="6629400" y="54102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53" name="Text Box 66"/>
          <p:cNvSpPr txBox="1">
            <a:spLocks noChangeArrowheads="1"/>
          </p:cNvSpPr>
          <p:nvPr/>
        </p:nvSpPr>
        <p:spPr bwMode="auto">
          <a:xfrm>
            <a:off x="6629400" y="5410200"/>
            <a:ext cx="221456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8. L’efficacité et l’efficience</a:t>
            </a:r>
            <a:endParaRPr lang="fr-FR" sz="1200">
              <a:solidFill>
                <a:srgbClr val="744D26"/>
              </a:solidFill>
            </a:endParaRPr>
          </a:p>
        </p:txBody>
      </p:sp>
      <p:sp>
        <p:nvSpPr>
          <p:cNvPr id="54" name="Oval 67"/>
          <p:cNvSpPr>
            <a:spLocks noChangeArrowheads="1"/>
          </p:cNvSpPr>
          <p:nvPr/>
        </p:nvSpPr>
        <p:spPr bwMode="auto">
          <a:xfrm flipV="1">
            <a:off x="6629400" y="5943600"/>
            <a:ext cx="407988" cy="381000"/>
          </a:xfrm>
          <a:prstGeom prst="ellipse">
            <a:avLst/>
          </a:prstGeom>
          <a:solidFill>
            <a:srgbClr val="FF9900"/>
          </a:solidFill>
          <a:ln/>
        </p:spPr>
        <p:style>
          <a:lnRef idx="3">
            <a:schemeClr val="lt1"/>
          </a:lnRef>
          <a:fillRef idx="1">
            <a:schemeClr val="accent2"/>
          </a:fillRef>
          <a:effectRef idx="1">
            <a:schemeClr val="accent2"/>
          </a:effectRef>
          <a:fontRef idx="minor">
            <a:schemeClr val="lt1"/>
          </a:fontRef>
        </p:style>
        <p:txBody>
          <a:bodyPr wrap="none" anchor="ctr"/>
          <a:lstStyle/>
          <a:p>
            <a:pPr>
              <a:defRPr/>
            </a:pPr>
            <a:endParaRPr lang="fr-BE" dirty="0"/>
          </a:p>
        </p:txBody>
      </p:sp>
      <p:sp>
        <p:nvSpPr>
          <p:cNvPr id="55" name="Text Box 68"/>
          <p:cNvSpPr txBox="1">
            <a:spLocks noChangeArrowheads="1"/>
          </p:cNvSpPr>
          <p:nvPr/>
        </p:nvSpPr>
        <p:spPr bwMode="auto">
          <a:xfrm>
            <a:off x="6629400" y="5943600"/>
            <a:ext cx="19907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dirty="0">
                <a:solidFill>
                  <a:srgbClr val="744D26"/>
                </a:solidFill>
              </a:rPr>
              <a:t>9. La confidentialité</a:t>
            </a:r>
            <a:r>
              <a:rPr lang="fr-BE" sz="1200" dirty="0" smtClean="0">
                <a:solidFill>
                  <a:srgbClr val="744D26"/>
                </a:solidFill>
              </a:rPr>
              <a:t>,…</a:t>
            </a:r>
            <a:r>
              <a:rPr lang="fr-BE" sz="1200" dirty="0" err="1" smtClean="0">
                <a:solidFill>
                  <a:srgbClr val="744D26"/>
                </a:solidFill>
              </a:rPr>
              <a:t>etc</a:t>
            </a:r>
            <a:r>
              <a:rPr lang="fr-BE" sz="1200" smtClean="0">
                <a:solidFill>
                  <a:srgbClr val="744D26"/>
                </a:solidFill>
              </a:rPr>
              <a:t>,</a:t>
            </a:r>
            <a:endParaRPr lang="fr-FR" sz="1200">
              <a:solidFill>
                <a:srgbClr val="744D26"/>
              </a:solidFill>
            </a:endParaRPr>
          </a:p>
        </p:txBody>
      </p:sp>
      <p:sp>
        <p:nvSpPr>
          <p:cNvPr id="56" name="Text Box 58"/>
          <p:cNvSpPr txBox="1">
            <a:spLocks noChangeArrowheads="1"/>
          </p:cNvSpPr>
          <p:nvPr/>
        </p:nvSpPr>
        <p:spPr bwMode="auto">
          <a:xfrm>
            <a:off x="6629400" y="3962400"/>
            <a:ext cx="269398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a:solidFill>
                  <a:srgbClr val="744D26"/>
                </a:solidFill>
              </a:rPr>
              <a:t>5. La solidarité et l’esprit d’équipe</a:t>
            </a:r>
            <a:endParaRPr lang="fr-FR" sz="1200">
              <a:solidFill>
                <a:srgbClr val="744D26"/>
              </a:solidFill>
            </a:endParaRPr>
          </a:p>
        </p:txBody>
      </p:sp>
      <p:sp>
        <p:nvSpPr>
          <p:cNvPr id="57" name="Text Box 55"/>
          <p:cNvSpPr txBox="1">
            <a:spLocks noChangeArrowheads="1"/>
          </p:cNvSpPr>
          <p:nvPr/>
        </p:nvSpPr>
        <p:spPr bwMode="auto">
          <a:xfrm>
            <a:off x="6553200" y="2895600"/>
            <a:ext cx="130651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sz="1200" dirty="0">
                <a:solidFill>
                  <a:srgbClr val="744D26"/>
                </a:solidFill>
              </a:rPr>
              <a:t>3. L’éthique</a:t>
            </a:r>
            <a:endParaRPr lang="fr-FR" sz="1200" dirty="0">
              <a:solidFill>
                <a:srgbClr val="744D26"/>
              </a:solidFill>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98"/>
                                        </p:tgtEl>
                                        <p:attrNameLst>
                                          <p:attrName>style.visibility</p:attrName>
                                        </p:attrNameLst>
                                      </p:cBhvr>
                                      <p:to>
                                        <p:strVal val="visible"/>
                                      </p:to>
                                    </p:set>
                                    <p:anim calcmode="lin" valueType="num">
                                      <p:cBhvr additive="base">
                                        <p:cTn id="7" dur="500" fill="hold"/>
                                        <p:tgtEl>
                                          <p:spTgt spid="36898"/>
                                        </p:tgtEl>
                                        <p:attrNameLst>
                                          <p:attrName>ppt_x</p:attrName>
                                        </p:attrNameLst>
                                      </p:cBhvr>
                                      <p:tavLst>
                                        <p:tav tm="0">
                                          <p:val>
                                            <p:strVal val="#ppt_x"/>
                                          </p:val>
                                        </p:tav>
                                        <p:tav tm="100000">
                                          <p:val>
                                            <p:strVal val="#ppt_x"/>
                                          </p:val>
                                        </p:tav>
                                      </p:tavLst>
                                    </p:anim>
                                    <p:anim calcmode="lin" valueType="num">
                                      <p:cBhvr additive="base">
                                        <p:cTn id="8" dur="500" fill="hold"/>
                                        <p:tgtEl>
                                          <p:spTgt spid="3689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433"/>
                                        </p:tgtEl>
                                        <p:attrNameLst>
                                          <p:attrName>style.visibility</p:attrName>
                                        </p:attrNameLst>
                                      </p:cBhvr>
                                      <p:to>
                                        <p:strVal val="visible"/>
                                      </p:to>
                                    </p:set>
                                    <p:anim calcmode="lin" valueType="num">
                                      <p:cBhvr additive="base">
                                        <p:cTn id="11" dur="500" fill="hold"/>
                                        <p:tgtEl>
                                          <p:spTgt spid="17433"/>
                                        </p:tgtEl>
                                        <p:attrNameLst>
                                          <p:attrName>ppt_x</p:attrName>
                                        </p:attrNameLst>
                                      </p:cBhvr>
                                      <p:tavLst>
                                        <p:tav tm="0">
                                          <p:val>
                                            <p:strVal val="#ppt_x"/>
                                          </p:val>
                                        </p:tav>
                                        <p:tav tm="100000">
                                          <p:val>
                                            <p:strVal val="#ppt_x"/>
                                          </p:val>
                                        </p:tav>
                                      </p:tavLst>
                                    </p:anim>
                                    <p:anim calcmode="lin" valueType="num">
                                      <p:cBhvr additive="base">
                                        <p:cTn id="12" dur="500" fill="hold"/>
                                        <p:tgtEl>
                                          <p:spTgt spid="1743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429"/>
                                        </p:tgtEl>
                                        <p:attrNameLst>
                                          <p:attrName>style.visibility</p:attrName>
                                        </p:attrNameLst>
                                      </p:cBhvr>
                                      <p:to>
                                        <p:strVal val="visible"/>
                                      </p:to>
                                    </p:set>
                                    <p:anim calcmode="lin" valueType="num">
                                      <p:cBhvr additive="base">
                                        <p:cTn id="17" dur="500" fill="hold"/>
                                        <p:tgtEl>
                                          <p:spTgt spid="17429"/>
                                        </p:tgtEl>
                                        <p:attrNameLst>
                                          <p:attrName>ppt_x</p:attrName>
                                        </p:attrNameLst>
                                      </p:cBhvr>
                                      <p:tavLst>
                                        <p:tav tm="0">
                                          <p:val>
                                            <p:strVal val="#ppt_x"/>
                                          </p:val>
                                        </p:tav>
                                        <p:tav tm="100000">
                                          <p:val>
                                            <p:strVal val="#ppt_x"/>
                                          </p:val>
                                        </p:tav>
                                      </p:tavLst>
                                    </p:anim>
                                    <p:anim calcmode="lin" valueType="num">
                                      <p:cBhvr additive="base">
                                        <p:cTn id="18" dur="500" fill="hold"/>
                                        <p:tgtEl>
                                          <p:spTgt spid="1742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428"/>
                                        </p:tgtEl>
                                        <p:attrNameLst>
                                          <p:attrName>style.visibility</p:attrName>
                                        </p:attrNameLst>
                                      </p:cBhvr>
                                      <p:to>
                                        <p:strVal val="visible"/>
                                      </p:to>
                                    </p:set>
                                    <p:anim calcmode="lin" valueType="num">
                                      <p:cBhvr additive="base">
                                        <p:cTn id="23" dur="500" fill="hold"/>
                                        <p:tgtEl>
                                          <p:spTgt spid="17428"/>
                                        </p:tgtEl>
                                        <p:attrNameLst>
                                          <p:attrName>ppt_x</p:attrName>
                                        </p:attrNameLst>
                                      </p:cBhvr>
                                      <p:tavLst>
                                        <p:tav tm="0">
                                          <p:val>
                                            <p:strVal val="#ppt_x"/>
                                          </p:val>
                                        </p:tav>
                                        <p:tav tm="100000">
                                          <p:val>
                                            <p:strVal val="#ppt_x"/>
                                          </p:val>
                                        </p:tav>
                                      </p:tavLst>
                                    </p:anim>
                                    <p:anim calcmode="lin" valueType="num">
                                      <p:cBhvr additive="base">
                                        <p:cTn id="24" dur="500" fill="hold"/>
                                        <p:tgtEl>
                                          <p:spTgt spid="17428"/>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430"/>
                                        </p:tgtEl>
                                        <p:attrNameLst>
                                          <p:attrName>style.visibility</p:attrName>
                                        </p:attrNameLst>
                                      </p:cBhvr>
                                      <p:to>
                                        <p:strVal val="visible"/>
                                      </p:to>
                                    </p:set>
                                    <p:anim calcmode="lin" valueType="num">
                                      <p:cBhvr additive="base">
                                        <p:cTn id="29" dur="500" fill="hold"/>
                                        <p:tgtEl>
                                          <p:spTgt spid="17430"/>
                                        </p:tgtEl>
                                        <p:attrNameLst>
                                          <p:attrName>ppt_x</p:attrName>
                                        </p:attrNameLst>
                                      </p:cBhvr>
                                      <p:tavLst>
                                        <p:tav tm="0">
                                          <p:val>
                                            <p:strVal val="#ppt_x"/>
                                          </p:val>
                                        </p:tav>
                                        <p:tav tm="100000">
                                          <p:val>
                                            <p:strVal val="#ppt_x"/>
                                          </p:val>
                                        </p:tav>
                                      </p:tavLst>
                                    </p:anim>
                                    <p:anim calcmode="lin" valueType="num">
                                      <p:cBhvr additive="base">
                                        <p:cTn id="30" dur="500" fill="hold"/>
                                        <p:tgtEl>
                                          <p:spTgt spid="17430"/>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431"/>
                                        </p:tgtEl>
                                        <p:attrNameLst>
                                          <p:attrName>style.visibility</p:attrName>
                                        </p:attrNameLst>
                                      </p:cBhvr>
                                      <p:to>
                                        <p:strVal val="visible"/>
                                      </p:to>
                                    </p:set>
                                    <p:anim calcmode="lin" valueType="num">
                                      <p:cBhvr additive="base">
                                        <p:cTn id="35" dur="500" fill="hold"/>
                                        <p:tgtEl>
                                          <p:spTgt spid="17431"/>
                                        </p:tgtEl>
                                        <p:attrNameLst>
                                          <p:attrName>ppt_x</p:attrName>
                                        </p:attrNameLst>
                                      </p:cBhvr>
                                      <p:tavLst>
                                        <p:tav tm="0">
                                          <p:val>
                                            <p:strVal val="#ppt_x"/>
                                          </p:val>
                                        </p:tav>
                                        <p:tav tm="100000">
                                          <p:val>
                                            <p:strVal val="#ppt_x"/>
                                          </p:val>
                                        </p:tav>
                                      </p:tavLst>
                                    </p:anim>
                                    <p:anim calcmode="lin" valueType="num">
                                      <p:cBhvr additive="base">
                                        <p:cTn id="36" dur="500" fill="hold"/>
                                        <p:tgtEl>
                                          <p:spTgt spid="17431"/>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432"/>
                                        </p:tgtEl>
                                        <p:attrNameLst>
                                          <p:attrName>style.visibility</p:attrName>
                                        </p:attrNameLst>
                                      </p:cBhvr>
                                      <p:to>
                                        <p:strVal val="visible"/>
                                      </p:to>
                                    </p:set>
                                    <p:anim calcmode="lin" valueType="num">
                                      <p:cBhvr additive="base">
                                        <p:cTn id="41" dur="500" fill="hold"/>
                                        <p:tgtEl>
                                          <p:spTgt spid="17432"/>
                                        </p:tgtEl>
                                        <p:attrNameLst>
                                          <p:attrName>ppt_x</p:attrName>
                                        </p:attrNameLst>
                                      </p:cBhvr>
                                      <p:tavLst>
                                        <p:tav tm="0">
                                          <p:val>
                                            <p:strVal val="#ppt_x"/>
                                          </p:val>
                                        </p:tav>
                                        <p:tav tm="100000">
                                          <p:val>
                                            <p:strVal val="#ppt_x"/>
                                          </p:val>
                                        </p:tav>
                                      </p:tavLst>
                                    </p:anim>
                                    <p:anim calcmode="lin" valueType="num">
                                      <p:cBhvr additive="base">
                                        <p:cTn id="42" dur="500" fill="hold"/>
                                        <p:tgtEl>
                                          <p:spTgt spid="17432"/>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7442"/>
                                        </p:tgtEl>
                                        <p:attrNameLst>
                                          <p:attrName>style.visibility</p:attrName>
                                        </p:attrNameLst>
                                      </p:cBhvr>
                                      <p:to>
                                        <p:strVal val="visible"/>
                                      </p:to>
                                    </p:set>
                                    <p:anim calcmode="lin" valueType="num">
                                      <p:cBhvr additive="base">
                                        <p:cTn id="47" dur="500" fill="hold"/>
                                        <p:tgtEl>
                                          <p:spTgt spid="17442"/>
                                        </p:tgtEl>
                                        <p:attrNameLst>
                                          <p:attrName>ppt_x</p:attrName>
                                        </p:attrNameLst>
                                      </p:cBhvr>
                                      <p:tavLst>
                                        <p:tav tm="0">
                                          <p:val>
                                            <p:strVal val="#ppt_x"/>
                                          </p:val>
                                        </p:tav>
                                        <p:tav tm="100000">
                                          <p:val>
                                            <p:strVal val="#ppt_x"/>
                                          </p:val>
                                        </p:tav>
                                      </p:tavLst>
                                    </p:anim>
                                    <p:anim calcmode="lin" valueType="num">
                                      <p:cBhvr additive="base">
                                        <p:cTn id="48" dur="500" fill="hold"/>
                                        <p:tgtEl>
                                          <p:spTgt spid="17442"/>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444"/>
                                        </p:tgtEl>
                                        <p:attrNameLst>
                                          <p:attrName>style.visibility</p:attrName>
                                        </p:attrNameLst>
                                      </p:cBhvr>
                                      <p:to>
                                        <p:strVal val="visible"/>
                                      </p:to>
                                    </p:set>
                                    <p:anim calcmode="lin" valueType="num">
                                      <p:cBhvr additive="base">
                                        <p:cTn id="53" dur="500" fill="hold"/>
                                        <p:tgtEl>
                                          <p:spTgt spid="17444"/>
                                        </p:tgtEl>
                                        <p:attrNameLst>
                                          <p:attrName>ppt_x</p:attrName>
                                        </p:attrNameLst>
                                      </p:cBhvr>
                                      <p:tavLst>
                                        <p:tav tm="0">
                                          <p:val>
                                            <p:strVal val="#ppt_x"/>
                                          </p:val>
                                        </p:tav>
                                        <p:tav tm="100000">
                                          <p:val>
                                            <p:strVal val="#ppt_x"/>
                                          </p:val>
                                        </p:tav>
                                      </p:tavLst>
                                    </p:anim>
                                    <p:anim calcmode="lin" valueType="num">
                                      <p:cBhvr additive="base">
                                        <p:cTn id="54" dur="500" fill="hold"/>
                                        <p:tgtEl>
                                          <p:spTgt spid="17444"/>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7446"/>
                                        </p:tgtEl>
                                        <p:attrNameLst>
                                          <p:attrName>style.visibility</p:attrName>
                                        </p:attrNameLst>
                                      </p:cBhvr>
                                      <p:to>
                                        <p:strVal val="visible"/>
                                      </p:to>
                                    </p:set>
                                    <p:anim calcmode="lin" valueType="num">
                                      <p:cBhvr additive="base">
                                        <p:cTn id="59" dur="500" fill="hold"/>
                                        <p:tgtEl>
                                          <p:spTgt spid="17446"/>
                                        </p:tgtEl>
                                        <p:attrNameLst>
                                          <p:attrName>ppt_x</p:attrName>
                                        </p:attrNameLst>
                                      </p:cBhvr>
                                      <p:tavLst>
                                        <p:tav tm="0">
                                          <p:val>
                                            <p:strVal val="#ppt_x"/>
                                          </p:val>
                                        </p:tav>
                                        <p:tav tm="100000">
                                          <p:val>
                                            <p:strVal val="#ppt_x"/>
                                          </p:val>
                                        </p:tav>
                                      </p:tavLst>
                                    </p:anim>
                                    <p:anim calcmode="lin" valueType="num">
                                      <p:cBhvr additive="base">
                                        <p:cTn id="60" dur="500" fill="hold"/>
                                        <p:tgtEl>
                                          <p:spTgt spid="1744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ppt_x"/>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fill="hold"/>
                                        <p:tgtEl>
                                          <p:spTgt spid="41"/>
                                        </p:tgtEl>
                                        <p:attrNameLst>
                                          <p:attrName>ppt_x</p:attrName>
                                        </p:attrNameLst>
                                      </p:cBhvr>
                                      <p:tavLst>
                                        <p:tav tm="0">
                                          <p:val>
                                            <p:strVal val="#ppt_x"/>
                                          </p:val>
                                        </p:tav>
                                        <p:tav tm="100000">
                                          <p:val>
                                            <p:strVal val="#ppt_x"/>
                                          </p:val>
                                        </p:tav>
                                      </p:tavLst>
                                    </p:anim>
                                    <p:anim calcmode="lin" valueType="num">
                                      <p:cBhvr additive="base">
                                        <p:cTn id="74" dur="500" fill="hold"/>
                                        <p:tgtEl>
                                          <p:spTgt spid="41"/>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 calcmode="lin" valueType="num">
                                      <p:cBhvr additive="base">
                                        <p:cTn id="77" dur="500" fill="hold"/>
                                        <p:tgtEl>
                                          <p:spTgt spid="47"/>
                                        </p:tgtEl>
                                        <p:attrNameLst>
                                          <p:attrName>ppt_x</p:attrName>
                                        </p:attrNameLst>
                                      </p:cBhvr>
                                      <p:tavLst>
                                        <p:tav tm="0">
                                          <p:val>
                                            <p:strVal val="#ppt_x"/>
                                          </p:val>
                                        </p:tav>
                                        <p:tav tm="100000">
                                          <p:val>
                                            <p:strVal val="#ppt_x"/>
                                          </p:val>
                                        </p:tav>
                                      </p:tavLst>
                                    </p:anim>
                                    <p:anim calcmode="lin" valueType="num">
                                      <p:cBhvr additive="base">
                                        <p:cTn id="7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anim calcmode="lin" valueType="num">
                                      <p:cBhvr additive="base">
                                        <p:cTn id="83" dur="500" fill="hold"/>
                                        <p:tgtEl>
                                          <p:spTgt spid="40"/>
                                        </p:tgtEl>
                                        <p:attrNameLst>
                                          <p:attrName>ppt_x</p:attrName>
                                        </p:attrNameLst>
                                      </p:cBhvr>
                                      <p:tavLst>
                                        <p:tav tm="0">
                                          <p:val>
                                            <p:strVal val="#ppt_x"/>
                                          </p:val>
                                        </p:tav>
                                        <p:tav tm="100000">
                                          <p:val>
                                            <p:strVal val="#ppt_x"/>
                                          </p:val>
                                        </p:tav>
                                      </p:tavLst>
                                    </p:anim>
                                    <p:anim calcmode="lin" valueType="num">
                                      <p:cBhvr additive="base">
                                        <p:cTn id="8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42"/>
                                        </p:tgtEl>
                                        <p:attrNameLst>
                                          <p:attrName>style.visibility</p:attrName>
                                        </p:attrNameLst>
                                      </p:cBhvr>
                                      <p:to>
                                        <p:strVal val="visible"/>
                                      </p:to>
                                    </p:set>
                                    <p:anim calcmode="lin" valueType="num">
                                      <p:cBhvr additive="base">
                                        <p:cTn id="89" dur="500" fill="hold"/>
                                        <p:tgtEl>
                                          <p:spTgt spid="42"/>
                                        </p:tgtEl>
                                        <p:attrNameLst>
                                          <p:attrName>ppt_x</p:attrName>
                                        </p:attrNameLst>
                                      </p:cBhvr>
                                      <p:tavLst>
                                        <p:tav tm="0">
                                          <p:val>
                                            <p:strVal val="#ppt_x"/>
                                          </p:val>
                                        </p:tav>
                                        <p:tav tm="100000">
                                          <p:val>
                                            <p:strVal val="#ppt_x"/>
                                          </p:val>
                                        </p:tav>
                                      </p:tavLst>
                                    </p:anim>
                                    <p:anim calcmode="lin" valueType="num">
                                      <p:cBhvr additive="base">
                                        <p:cTn id="90" dur="500" fill="hold"/>
                                        <p:tgtEl>
                                          <p:spTgt spid="42"/>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48"/>
                                        </p:tgtEl>
                                        <p:attrNameLst>
                                          <p:attrName>style.visibility</p:attrName>
                                        </p:attrNameLst>
                                      </p:cBhvr>
                                      <p:to>
                                        <p:strVal val="visible"/>
                                      </p:to>
                                    </p:set>
                                    <p:anim calcmode="lin" valueType="num">
                                      <p:cBhvr additive="base">
                                        <p:cTn id="93" dur="500" fill="hold"/>
                                        <p:tgtEl>
                                          <p:spTgt spid="48"/>
                                        </p:tgtEl>
                                        <p:attrNameLst>
                                          <p:attrName>ppt_x</p:attrName>
                                        </p:attrNameLst>
                                      </p:cBhvr>
                                      <p:tavLst>
                                        <p:tav tm="0">
                                          <p:val>
                                            <p:strVal val="#ppt_x"/>
                                          </p:val>
                                        </p:tav>
                                        <p:tav tm="100000">
                                          <p:val>
                                            <p:strVal val="#ppt_x"/>
                                          </p:val>
                                        </p:tav>
                                      </p:tavLst>
                                    </p:anim>
                                    <p:anim calcmode="lin" valueType="num">
                                      <p:cBhvr additive="base">
                                        <p:cTn id="9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43"/>
                                        </p:tgtEl>
                                        <p:attrNameLst>
                                          <p:attrName>style.visibility</p:attrName>
                                        </p:attrNameLst>
                                      </p:cBhvr>
                                      <p:to>
                                        <p:strVal val="visible"/>
                                      </p:to>
                                    </p:set>
                                    <p:anim calcmode="lin" valueType="num">
                                      <p:cBhvr additive="base">
                                        <p:cTn id="99" dur="500" fill="hold"/>
                                        <p:tgtEl>
                                          <p:spTgt spid="43"/>
                                        </p:tgtEl>
                                        <p:attrNameLst>
                                          <p:attrName>ppt_x</p:attrName>
                                        </p:attrNameLst>
                                      </p:cBhvr>
                                      <p:tavLst>
                                        <p:tav tm="0">
                                          <p:val>
                                            <p:strVal val="#ppt_x"/>
                                          </p:val>
                                        </p:tav>
                                        <p:tav tm="100000">
                                          <p:val>
                                            <p:strVal val="#ppt_x"/>
                                          </p:val>
                                        </p:tav>
                                      </p:tavLst>
                                    </p:anim>
                                    <p:anim calcmode="lin" valueType="num">
                                      <p:cBhvr additive="base">
                                        <p:cTn id="10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44"/>
                                        </p:tgtEl>
                                        <p:attrNameLst>
                                          <p:attrName>style.visibility</p:attrName>
                                        </p:attrNameLst>
                                      </p:cBhvr>
                                      <p:to>
                                        <p:strVal val="visible"/>
                                      </p:to>
                                    </p:set>
                                    <p:anim calcmode="lin" valueType="num">
                                      <p:cBhvr additive="base">
                                        <p:cTn id="105" dur="500" fill="hold"/>
                                        <p:tgtEl>
                                          <p:spTgt spid="44"/>
                                        </p:tgtEl>
                                        <p:attrNameLst>
                                          <p:attrName>ppt_x</p:attrName>
                                        </p:attrNameLst>
                                      </p:cBhvr>
                                      <p:tavLst>
                                        <p:tav tm="0">
                                          <p:val>
                                            <p:strVal val="#ppt_x"/>
                                          </p:val>
                                        </p:tav>
                                        <p:tav tm="100000">
                                          <p:val>
                                            <p:strVal val="#ppt_x"/>
                                          </p:val>
                                        </p:tav>
                                      </p:tavLst>
                                    </p:anim>
                                    <p:anim calcmode="lin" valueType="num">
                                      <p:cBhvr additive="base">
                                        <p:cTn id="106" dur="500" fill="hold"/>
                                        <p:tgtEl>
                                          <p:spTgt spid="44"/>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49"/>
                                        </p:tgtEl>
                                        <p:attrNameLst>
                                          <p:attrName>style.visibility</p:attrName>
                                        </p:attrNameLst>
                                      </p:cBhvr>
                                      <p:to>
                                        <p:strVal val="visible"/>
                                      </p:to>
                                    </p:set>
                                    <p:anim calcmode="lin" valueType="num">
                                      <p:cBhvr additive="base">
                                        <p:cTn id="109" dur="500" fill="hold"/>
                                        <p:tgtEl>
                                          <p:spTgt spid="49"/>
                                        </p:tgtEl>
                                        <p:attrNameLst>
                                          <p:attrName>ppt_x</p:attrName>
                                        </p:attrNameLst>
                                      </p:cBhvr>
                                      <p:tavLst>
                                        <p:tav tm="0">
                                          <p:val>
                                            <p:strVal val="#ppt_x"/>
                                          </p:val>
                                        </p:tav>
                                        <p:tav tm="100000">
                                          <p:val>
                                            <p:strVal val="#ppt_x"/>
                                          </p:val>
                                        </p:tav>
                                      </p:tavLst>
                                    </p:anim>
                                    <p:anim calcmode="lin" valueType="num">
                                      <p:cBhvr additive="base">
                                        <p:cTn id="11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50"/>
                                        </p:tgtEl>
                                        <p:attrNameLst>
                                          <p:attrName>style.visibility</p:attrName>
                                        </p:attrNameLst>
                                      </p:cBhvr>
                                      <p:to>
                                        <p:strVal val="visible"/>
                                      </p:to>
                                    </p:set>
                                    <p:anim calcmode="lin" valueType="num">
                                      <p:cBhvr additive="base">
                                        <p:cTn id="115" dur="500" fill="hold"/>
                                        <p:tgtEl>
                                          <p:spTgt spid="50"/>
                                        </p:tgtEl>
                                        <p:attrNameLst>
                                          <p:attrName>ppt_x</p:attrName>
                                        </p:attrNameLst>
                                      </p:cBhvr>
                                      <p:tavLst>
                                        <p:tav tm="0">
                                          <p:val>
                                            <p:strVal val="#ppt_x"/>
                                          </p:val>
                                        </p:tav>
                                        <p:tav tm="100000">
                                          <p:val>
                                            <p:strVal val="#ppt_x"/>
                                          </p:val>
                                        </p:tav>
                                      </p:tavLst>
                                    </p:anim>
                                    <p:anim calcmode="lin" valueType="num">
                                      <p:cBhvr additive="base">
                                        <p:cTn id="116" dur="500" fill="hold"/>
                                        <p:tgtEl>
                                          <p:spTgt spid="50"/>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additive="base">
                                        <p:cTn id="119" dur="500" fill="hold"/>
                                        <p:tgtEl>
                                          <p:spTgt spid="51"/>
                                        </p:tgtEl>
                                        <p:attrNameLst>
                                          <p:attrName>ppt_x</p:attrName>
                                        </p:attrNameLst>
                                      </p:cBhvr>
                                      <p:tavLst>
                                        <p:tav tm="0">
                                          <p:val>
                                            <p:strVal val="#ppt_x"/>
                                          </p:val>
                                        </p:tav>
                                        <p:tav tm="100000">
                                          <p:val>
                                            <p:strVal val="#ppt_x"/>
                                          </p:val>
                                        </p:tav>
                                      </p:tavLst>
                                    </p:anim>
                                    <p:anim calcmode="lin" valueType="num">
                                      <p:cBhvr additive="base">
                                        <p:cTn id="1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2"/>
                                        </p:tgtEl>
                                        <p:attrNameLst>
                                          <p:attrName>style.visibility</p:attrName>
                                        </p:attrNameLst>
                                      </p:cBhvr>
                                      <p:to>
                                        <p:strVal val="visible"/>
                                      </p:to>
                                    </p:set>
                                    <p:anim calcmode="lin" valueType="num">
                                      <p:cBhvr additive="base">
                                        <p:cTn id="125" dur="500" fill="hold"/>
                                        <p:tgtEl>
                                          <p:spTgt spid="52"/>
                                        </p:tgtEl>
                                        <p:attrNameLst>
                                          <p:attrName>ppt_x</p:attrName>
                                        </p:attrNameLst>
                                      </p:cBhvr>
                                      <p:tavLst>
                                        <p:tav tm="0">
                                          <p:val>
                                            <p:strVal val="#ppt_x"/>
                                          </p:val>
                                        </p:tav>
                                        <p:tav tm="100000">
                                          <p:val>
                                            <p:strVal val="#ppt_x"/>
                                          </p:val>
                                        </p:tav>
                                      </p:tavLst>
                                    </p:anim>
                                    <p:anim calcmode="lin" valueType="num">
                                      <p:cBhvr additive="base">
                                        <p:cTn id="126" dur="500" fill="hold"/>
                                        <p:tgtEl>
                                          <p:spTgt spid="52"/>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53"/>
                                        </p:tgtEl>
                                        <p:attrNameLst>
                                          <p:attrName>style.visibility</p:attrName>
                                        </p:attrNameLst>
                                      </p:cBhvr>
                                      <p:to>
                                        <p:strVal val="visible"/>
                                      </p:to>
                                    </p:set>
                                    <p:anim calcmode="lin" valueType="num">
                                      <p:cBhvr additive="base">
                                        <p:cTn id="129" dur="500" fill="hold"/>
                                        <p:tgtEl>
                                          <p:spTgt spid="53"/>
                                        </p:tgtEl>
                                        <p:attrNameLst>
                                          <p:attrName>ppt_x</p:attrName>
                                        </p:attrNameLst>
                                      </p:cBhvr>
                                      <p:tavLst>
                                        <p:tav tm="0">
                                          <p:val>
                                            <p:strVal val="#ppt_x"/>
                                          </p:val>
                                        </p:tav>
                                        <p:tav tm="100000">
                                          <p:val>
                                            <p:strVal val="#ppt_x"/>
                                          </p:val>
                                        </p:tav>
                                      </p:tavLst>
                                    </p:anim>
                                    <p:anim calcmode="lin" valueType="num">
                                      <p:cBhvr additive="base">
                                        <p:cTn id="130"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54"/>
                                        </p:tgtEl>
                                        <p:attrNameLst>
                                          <p:attrName>style.visibility</p:attrName>
                                        </p:attrNameLst>
                                      </p:cBhvr>
                                      <p:to>
                                        <p:strVal val="visible"/>
                                      </p:to>
                                    </p:set>
                                    <p:anim calcmode="lin" valueType="num">
                                      <p:cBhvr additive="base">
                                        <p:cTn id="135" dur="500" fill="hold"/>
                                        <p:tgtEl>
                                          <p:spTgt spid="54"/>
                                        </p:tgtEl>
                                        <p:attrNameLst>
                                          <p:attrName>ppt_x</p:attrName>
                                        </p:attrNameLst>
                                      </p:cBhvr>
                                      <p:tavLst>
                                        <p:tav tm="0">
                                          <p:val>
                                            <p:strVal val="#ppt_x"/>
                                          </p:val>
                                        </p:tav>
                                        <p:tav tm="100000">
                                          <p:val>
                                            <p:strVal val="#ppt_x"/>
                                          </p:val>
                                        </p:tav>
                                      </p:tavLst>
                                    </p:anim>
                                    <p:anim calcmode="lin" valueType="num">
                                      <p:cBhvr additive="base">
                                        <p:cTn id="136" dur="500" fill="hold"/>
                                        <p:tgtEl>
                                          <p:spTgt spid="54"/>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55"/>
                                        </p:tgtEl>
                                        <p:attrNameLst>
                                          <p:attrName>style.visibility</p:attrName>
                                        </p:attrNameLst>
                                      </p:cBhvr>
                                      <p:to>
                                        <p:strVal val="visible"/>
                                      </p:to>
                                    </p:set>
                                    <p:anim calcmode="lin" valueType="num">
                                      <p:cBhvr additive="base">
                                        <p:cTn id="139" dur="500" fill="hold"/>
                                        <p:tgtEl>
                                          <p:spTgt spid="55"/>
                                        </p:tgtEl>
                                        <p:attrNameLst>
                                          <p:attrName>ppt_x</p:attrName>
                                        </p:attrNameLst>
                                      </p:cBhvr>
                                      <p:tavLst>
                                        <p:tav tm="0">
                                          <p:val>
                                            <p:strVal val="#ppt_x"/>
                                          </p:val>
                                        </p:tav>
                                        <p:tav tm="100000">
                                          <p:val>
                                            <p:strVal val="#ppt_x"/>
                                          </p:val>
                                        </p:tav>
                                      </p:tavLst>
                                    </p:anim>
                                    <p:anim calcmode="lin" valueType="num">
                                      <p:cBhvr additive="base">
                                        <p:cTn id="140" dur="500" fill="hold"/>
                                        <p:tgtEl>
                                          <p:spTgt spid="55"/>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56"/>
                                        </p:tgtEl>
                                        <p:attrNameLst>
                                          <p:attrName>style.visibility</p:attrName>
                                        </p:attrNameLst>
                                      </p:cBhvr>
                                      <p:to>
                                        <p:strVal val="visible"/>
                                      </p:to>
                                    </p:set>
                                    <p:anim calcmode="lin" valueType="num">
                                      <p:cBhvr additive="base">
                                        <p:cTn id="143" dur="500" fill="hold"/>
                                        <p:tgtEl>
                                          <p:spTgt spid="56"/>
                                        </p:tgtEl>
                                        <p:attrNameLst>
                                          <p:attrName>ppt_x</p:attrName>
                                        </p:attrNameLst>
                                      </p:cBhvr>
                                      <p:tavLst>
                                        <p:tav tm="0">
                                          <p:val>
                                            <p:strVal val="#ppt_x"/>
                                          </p:val>
                                        </p:tav>
                                        <p:tav tm="100000">
                                          <p:val>
                                            <p:strVal val="#ppt_x"/>
                                          </p:val>
                                        </p:tav>
                                      </p:tavLst>
                                    </p:anim>
                                    <p:anim calcmode="lin" valueType="num">
                                      <p:cBhvr additive="base">
                                        <p:cTn id="144" dur="500" fill="hold"/>
                                        <p:tgtEl>
                                          <p:spTgt spid="56"/>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0"/>
                                  </p:stCondLst>
                                  <p:childTnLst>
                                    <p:set>
                                      <p:cBhvr>
                                        <p:cTn id="146" dur="1" fill="hold">
                                          <p:stCondLst>
                                            <p:cond delay="0"/>
                                          </p:stCondLst>
                                        </p:cTn>
                                        <p:tgtEl>
                                          <p:spTgt spid="57"/>
                                        </p:tgtEl>
                                        <p:attrNameLst>
                                          <p:attrName>style.visibility</p:attrName>
                                        </p:attrNameLst>
                                      </p:cBhvr>
                                      <p:to>
                                        <p:strVal val="visible"/>
                                      </p:to>
                                    </p:set>
                                    <p:anim calcmode="lin" valueType="num">
                                      <p:cBhvr additive="base">
                                        <p:cTn id="147" dur="500" fill="hold"/>
                                        <p:tgtEl>
                                          <p:spTgt spid="57"/>
                                        </p:tgtEl>
                                        <p:attrNameLst>
                                          <p:attrName>ppt_x</p:attrName>
                                        </p:attrNameLst>
                                      </p:cBhvr>
                                      <p:tavLst>
                                        <p:tav tm="0">
                                          <p:val>
                                            <p:strVal val="#ppt_x"/>
                                          </p:val>
                                        </p:tav>
                                        <p:tav tm="100000">
                                          <p:val>
                                            <p:strVal val="#ppt_x"/>
                                          </p:val>
                                        </p:tav>
                                      </p:tavLst>
                                    </p:anim>
                                    <p:anim calcmode="lin" valueType="num">
                                      <p:cBhvr additive="base">
                                        <p:cTn id="14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8" grpId="0" animBg="1"/>
      <p:bldP spid="17429" grpId="0" animBg="1"/>
      <p:bldP spid="17430" grpId="0" animBg="1"/>
      <p:bldP spid="17431" grpId="0" animBg="1"/>
      <p:bldP spid="17432" grpId="0" animBg="1"/>
      <p:bldP spid="17433" grpId="0" animBg="1"/>
      <p:bldP spid="36898" grpId="0"/>
      <p:bldP spid="17442" grpId="0" animBg="1"/>
      <p:bldP spid="17444" grpId="0" animBg="1"/>
      <p:bldP spid="17446" grpId="0" animBg="1"/>
      <p:bldP spid="40" grpId="0" animBg="1"/>
      <p:bldP spid="41" grpId="0" animBg="1"/>
      <p:bldP spid="42" grpId="0" animBg="1"/>
      <p:bldP spid="43" grpId="0" animBg="1"/>
      <p:bldP spid="44" grpId="0" animBg="1"/>
      <p:bldP spid="45" grpId="0" animBg="1"/>
      <p:bldP spid="46" grpId="0"/>
      <p:bldP spid="47" grpId="0"/>
      <p:bldP spid="48" grpId="0"/>
      <p:bldP spid="49" grpId="0"/>
      <p:bldP spid="50" grpId="0" animBg="1"/>
      <p:bldP spid="51" grpId="0"/>
      <p:bldP spid="52" grpId="0" animBg="1"/>
      <p:bldP spid="53" grpId="0"/>
      <p:bldP spid="54" grpId="0" animBg="1"/>
      <p:bldP spid="55" grpId="0"/>
      <p:bldP spid="56" grpId="0"/>
      <p:bldP spid="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body" idx="1"/>
          </p:nvPr>
        </p:nvSpPr>
        <p:spPr>
          <a:xfrm>
            <a:off x="685800" y="990600"/>
            <a:ext cx="7696200" cy="5257800"/>
          </a:xfrm>
        </p:spPr>
        <p:txBody>
          <a:bodyPr/>
          <a:lstStyle/>
          <a:p>
            <a:pPr marL="190500" indent="-12700" eaLnBrk="1" hangingPunct="1">
              <a:lnSpc>
                <a:spcPct val="110000"/>
              </a:lnSpc>
              <a:buFontTx/>
              <a:buNone/>
            </a:pPr>
            <a:r>
              <a:rPr lang="fr-FR" sz="1200" b="1" smtClean="0">
                <a:solidFill>
                  <a:srgbClr val="333399"/>
                </a:solidFill>
              </a:rPr>
              <a:t>Il s’agit de l’ensemble des règles qui régissent tous les aspects liés au fonctionnement interne de l’administration provinciale. Elles sont coulées dans les documents suivants :</a:t>
            </a:r>
          </a:p>
          <a:p>
            <a:pPr marL="190500" indent="-12700" eaLnBrk="1" hangingPunct="1">
              <a:lnSpc>
                <a:spcPct val="110000"/>
              </a:lnSpc>
              <a:buFontTx/>
              <a:buNone/>
            </a:pPr>
            <a:endParaRPr lang="fr-FR" sz="1200" b="1" smtClean="0">
              <a:solidFill>
                <a:srgbClr val="333399"/>
              </a:solidFill>
            </a:endParaRPr>
          </a:p>
          <a:p>
            <a:pPr marL="190500" indent="-12700" eaLnBrk="1" hangingPunct="1">
              <a:lnSpc>
                <a:spcPct val="110000"/>
              </a:lnSpc>
              <a:buClr>
                <a:srgbClr val="CC0000"/>
              </a:buClr>
              <a:buFont typeface="Wingdings" pitchFamily="2" charset="2"/>
              <a:buChar char="§"/>
            </a:pPr>
            <a:r>
              <a:rPr lang="fr-BE" sz="1200" smtClean="0">
                <a:solidFill>
                  <a:srgbClr val="333399"/>
                </a:solidFill>
              </a:rPr>
              <a:t>  Le Règlement portant le statut administratif du personnel ;</a:t>
            </a:r>
          </a:p>
          <a:p>
            <a:pPr marL="190500" indent="-12700" eaLnBrk="1" hangingPunct="1">
              <a:lnSpc>
                <a:spcPct val="110000"/>
              </a:lnSpc>
              <a:buClr>
                <a:srgbClr val="CC0000"/>
              </a:buClr>
              <a:buFont typeface="Wingdings" pitchFamily="2" charset="2"/>
              <a:buChar char="§"/>
            </a:pPr>
            <a:r>
              <a:rPr lang="fr-BE" sz="1200" smtClean="0">
                <a:solidFill>
                  <a:srgbClr val="333399"/>
                </a:solidFill>
              </a:rPr>
              <a:t>  Le règlements particuliers relatifs (au Personnel affecté aux Domaines, au Personnel ouvrier (EER), aux membres des secrétariats des Députés provinciaux, du Gouverneur, du président du Conseil, aux allocations de diplômes, aux interventions dans les frais de transports, aux conciergeries des bâtiments provinciaux, …etc.); </a:t>
            </a:r>
          </a:p>
          <a:p>
            <a:pPr marL="190500" indent="-12700" eaLnBrk="1" hangingPunct="1">
              <a:lnSpc>
                <a:spcPct val="110000"/>
              </a:lnSpc>
              <a:buClr>
                <a:srgbClr val="CC0000"/>
              </a:buClr>
              <a:buFont typeface="Wingdings" pitchFamily="2" charset="2"/>
              <a:buChar char="§"/>
            </a:pPr>
            <a:r>
              <a:rPr lang="fr-BE" sz="1200" smtClean="0">
                <a:solidFill>
                  <a:srgbClr val="333399"/>
                </a:solidFill>
              </a:rPr>
              <a:t>  La Charte informatique;</a:t>
            </a:r>
          </a:p>
          <a:p>
            <a:pPr marL="190500" indent="-12700" eaLnBrk="1" hangingPunct="1">
              <a:lnSpc>
                <a:spcPct val="110000"/>
              </a:lnSpc>
              <a:buClr>
                <a:srgbClr val="CC0000"/>
              </a:buClr>
              <a:buFont typeface="Wingdings" pitchFamily="2" charset="2"/>
              <a:buChar char="§"/>
            </a:pPr>
            <a:r>
              <a:rPr lang="fr-BE" sz="1200" smtClean="0">
                <a:solidFill>
                  <a:srgbClr val="333399"/>
                </a:solidFill>
              </a:rPr>
              <a:t>  et les Notes de services.</a:t>
            </a:r>
          </a:p>
          <a:p>
            <a:pPr marL="190500" indent="-12700" eaLnBrk="1" hangingPunct="1">
              <a:lnSpc>
                <a:spcPct val="110000"/>
              </a:lnSpc>
              <a:buClr>
                <a:srgbClr val="CC0000"/>
              </a:buClr>
              <a:buFont typeface="Wingdings" pitchFamily="2" charset="2"/>
              <a:buChar char="§"/>
            </a:pPr>
            <a:endParaRPr lang="fr-BE" sz="1200" smtClean="0">
              <a:solidFill>
                <a:srgbClr val="333399"/>
              </a:solidFill>
            </a:endParaRPr>
          </a:p>
          <a:p>
            <a:pPr marL="190500" indent="-12700" eaLnBrk="1" hangingPunct="1">
              <a:lnSpc>
                <a:spcPct val="110000"/>
              </a:lnSpc>
              <a:buClr>
                <a:srgbClr val="CC0000"/>
              </a:buClr>
              <a:buFont typeface="Wingdings" pitchFamily="2" charset="2"/>
              <a:buNone/>
            </a:pPr>
            <a:r>
              <a:rPr lang="fr-BE" sz="1200" b="1" smtClean="0">
                <a:solidFill>
                  <a:srgbClr val="333399"/>
                </a:solidFill>
              </a:rPr>
              <a:t>Vous y trouverez, à titre d’exemples, les réponses à vos questions relatives :</a:t>
            </a:r>
          </a:p>
          <a:p>
            <a:pPr marL="190500" indent="-12700" eaLnBrk="1" hangingPunct="1">
              <a:lnSpc>
                <a:spcPct val="110000"/>
              </a:lnSpc>
              <a:buClr>
                <a:srgbClr val="CC0000"/>
              </a:buClr>
              <a:buFont typeface="Wingdings" pitchFamily="2" charset="2"/>
              <a:buNone/>
            </a:pPr>
            <a:endParaRPr lang="fr-BE" sz="1200" b="1" smtClean="0">
              <a:solidFill>
                <a:srgbClr val="333399"/>
              </a:solidFill>
            </a:endParaRPr>
          </a:p>
          <a:p>
            <a:pPr marL="190500" indent="-12700" eaLnBrk="1" hangingPunct="1">
              <a:lnSpc>
                <a:spcPct val="110000"/>
              </a:lnSpc>
              <a:buClr>
                <a:srgbClr val="CC0000"/>
              </a:buClr>
              <a:buFont typeface="Wingdings" pitchFamily="2" charset="2"/>
              <a:buChar char="§"/>
            </a:pPr>
            <a:r>
              <a:rPr lang="fr-FR" sz="1200" smtClean="0">
                <a:solidFill>
                  <a:srgbClr val="333399"/>
                </a:solidFill>
              </a:rPr>
              <a:t>  aux congés et absences (maladies, convenance personnelle, …) ;</a:t>
            </a:r>
          </a:p>
          <a:p>
            <a:pPr marL="190500" indent="-12700" eaLnBrk="1" hangingPunct="1">
              <a:lnSpc>
                <a:spcPct val="110000"/>
              </a:lnSpc>
              <a:buClr>
                <a:srgbClr val="CC0000"/>
              </a:buClr>
              <a:buFont typeface="Wingdings" pitchFamily="2" charset="2"/>
              <a:buChar char="§"/>
            </a:pPr>
            <a:r>
              <a:rPr lang="fr-BE" sz="1200" smtClean="0">
                <a:solidFill>
                  <a:srgbClr val="333399"/>
                </a:solidFill>
              </a:rPr>
              <a:t> aux horaires de travail ;</a:t>
            </a:r>
            <a:endParaRPr lang="fr-FR" sz="1200" smtClean="0">
              <a:solidFill>
                <a:srgbClr val="333399"/>
              </a:solidFill>
            </a:endParaRPr>
          </a:p>
          <a:p>
            <a:pPr marL="190500" indent="-12700" eaLnBrk="1" hangingPunct="1">
              <a:lnSpc>
                <a:spcPct val="110000"/>
              </a:lnSpc>
              <a:buClr>
                <a:srgbClr val="CC0000"/>
              </a:buClr>
              <a:buFont typeface="Wingdings" pitchFamily="2" charset="2"/>
              <a:buChar char="§"/>
            </a:pPr>
            <a:r>
              <a:rPr lang="fr-FR" sz="1200" smtClean="0">
                <a:solidFill>
                  <a:srgbClr val="333399"/>
                </a:solidFill>
              </a:rPr>
              <a:t> aux aménagement du temps de travail;</a:t>
            </a:r>
          </a:p>
          <a:p>
            <a:pPr marL="190500" indent="-12700" eaLnBrk="1" hangingPunct="1">
              <a:lnSpc>
                <a:spcPct val="110000"/>
              </a:lnSpc>
              <a:buClr>
                <a:srgbClr val="CC0000"/>
              </a:buClr>
              <a:buFont typeface="Wingdings" pitchFamily="2" charset="2"/>
              <a:buChar char="§"/>
            </a:pPr>
            <a:r>
              <a:rPr lang="fr-FR" sz="1200" smtClean="0">
                <a:solidFill>
                  <a:srgbClr val="333399"/>
                </a:solidFill>
              </a:rPr>
              <a:t> à votre statut et aux évolutions de carrières;</a:t>
            </a:r>
          </a:p>
          <a:p>
            <a:pPr marL="190500" indent="-12700" eaLnBrk="1" hangingPunct="1">
              <a:lnSpc>
                <a:spcPct val="110000"/>
              </a:lnSpc>
              <a:buClr>
                <a:srgbClr val="CC0000"/>
              </a:buClr>
              <a:buFont typeface="Wingdings" pitchFamily="2" charset="2"/>
              <a:buChar char="§"/>
            </a:pPr>
            <a:r>
              <a:rPr lang="fr-BE" sz="1200" smtClean="0">
                <a:solidFill>
                  <a:srgbClr val="333399"/>
                </a:solidFill>
              </a:rPr>
              <a:t> au bien-être au travail ;</a:t>
            </a:r>
          </a:p>
          <a:p>
            <a:pPr marL="190500" indent="-12700" eaLnBrk="1" hangingPunct="1">
              <a:lnSpc>
                <a:spcPct val="110000"/>
              </a:lnSpc>
              <a:buClr>
                <a:srgbClr val="CC0000"/>
              </a:buClr>
              <a:buFont typeface="Wingdings" pitchFamily="2" charset="2"/>
              <a:buChar char="§"/>
            </a:pPr>
            <a:r>
              <a:rPr lang="fr-BE" sz="1200" smtClean="0">
                <a:solidFill>
                  <a:srgbClr val="333399"/>
                </a:solidFill>
              </a:rPr>
              <a:t> à la formation et développement des compétences;</a:t>
            </a:r>
          </a:p>
          <a:p>
            <a:pPr marL="190500" indent="-12700" eaLnBrk="1" hangingPunct="1">
              <a:lnSpc>
                <a:spcPct val="110000"/>
              </a:lnSpc>
              <a:buClr>
                <a:srgbClr val="CC0000"/>
              </a:buClr>
              <a:buFont typeface="Wingdings" pitchFamily="2" charset="2"/>
              <a:buChar char="§"/>
            </a:pPr>
            <a:r>
              <a:rPr lang="fr-BE" sz="1200" smtClean="0">
                <a:solidFill>
                  <a:srgbClr val="333399"/>
                </a:solidFill>
              </a:rPr>
              <a:t> au régime disciplinaire</a:t>
            </a:r>
          </a:p>
          <a:p>
            <a:pPr marL="190500" indent="-12700" eaLnBrk="1" hangingPunct="1">
              <a:lnSpc>
                <a:spcPct val="110000"/>
              </a:lnSpc>
              <a:buClr>
                <a:srgbClr val="CC0000"/>
              </a:buClr>
              <a:buFont typeface="Wingdings" pitchFamily="2" charset="2"/>
              <a:buChar char="§"/>
            </a:pPr>
            <a:r>
              <a:rPr lang="fr-BE" sz="1200" smtClean="0">
                <a:solidFill>
                  <a:srgbClr val="333399"/>
                </a:solidFill>
              </a:rPr>
              <a:t> à la rémunération et aux avantages.</a:t>
            </a:r>
          </a:p>
          <a:p>
            <a:pPr marL="190500" indent="-12700" eaLnBrk="1" hangingPunct="1">
              <a:lnSpc>
                <a:spcPct val="110000"/>
              </a:lnSpc>
              <a:buClr>
                <a:srgbClr val="CC0000"/>
              </a:buClr>
              <a:buFont typeface="Wingdings" pitchFamily="2" charset="2"/>
              <a:buChar char="§"/>
            </a:pPr>
            <a:r>
              <a:rPr lang="fr-BE" sz="1200" smtClean="0">
                <a:solidFill>
                  <a:srgbClr val="333399"/>
                </a:solidFill>
              </a:rPr>
              <a:t> … etc.</a:t>
            </a:r>
            <a:endParaRPr lang="fr-BE" sz="1400" b="1" smtClean="0">
              <a:solidFill>
                <a:srgbClr val="333399"/>
              </a:solidFill>
            </a:endParaRPr>
          </a:p>
          <a:p>
            <a:pPr marL="190500" indent="-12700" eaLnBrk="1" hangingPunct="1">
              <a:lnSpc>
                <a:spcPct val="110000"/>
              </a:lnSpc>
              <a:buClr>
                <a:srgbClr val="CC3300"/>
              </a:buClr>
              <a:buFont typeface="Wingdings" pitchFamily="2" charset="2"/>
              <a:buChar char="§"/>
            </a:pPr>
            <a:endParaRPr lang="fr-FR" sz="1200" b="1" smtClean="0">
              <a:solidFill>
                <a:srgbClr val="333399"/>
              </a:solidFill>
            </a:endParaRPr>
          </a:p>
        </p:txBody>
      </p:sp>
      <p:sp>
        <p:nvSpPr>
          <p:cNvPr id="18436" name="AutoShape 4"/>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11. Les règlements internes</a:t>
            </a:r>
            <a:endParaRPr lang="fr-FR" sz="2000" b="1" dirty="0">
              <a:solidFill>
                <a:schemeClr val="bg1"/>
              </a:solidFill>
              <a:effectLst>
                <a:outerShdw blurRad="38100" dist="38100" dir="2700000" algn="tl">
                  <a:srgbClr val="000000">
                    <a:alpha val="43137"/>
                  </a:srgbClr>
                </a:outerShdw>
              </a:effectLst>
            </a:endParaRPr>
          </a:p>
        </p:txBody>
      </p:sp>
      <p:sp>
        <p:nvSpPr>
          <p:cNvPr id="17412"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D8A723-F681-44E7-80FF-1B2B3C3CEAF7}" type="slidenum">
              <a:rPr lang="fr-FR" smtClean="0"/>
              <a:pPr eaLnBrk="1" hangingPunct="1"/>
              <a:t>17</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additive="base">
                                        <p:cTn id="7"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891">
                                            <p:txEl>
                                              <p:pRg st="3" end="3"/>
                                            </p:txEl>
                                          </p:spTgt>
                                        </p:tgtEl>
                                        <p:attrNameLst>
                                          <p:attrName>style.visibility</p:attrName>
                                        </p:attrNameLst>
                                      </p:cBhvr>
                                      <p:to>
                                        <p:strVal val="visible"/>
                                      </p:to>
                                    </p:set>
                                    <p:anim calcmode="lin" valueType="num">
                                      <p:cBhvr additive="base">
                                        <p:cTn id="11"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7891">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7891">
                                            <p:txEl>
                                              <p:pRg st="4" end="4"/>
                                            </p:txEl>
                                          </p:spTgt>
                                        </p:tgtEl>
                                        <p:attrNameLst>
                                          <p:attrName>style.visibility</p:attrName>
                                        </p:attrNameLst>
                                      </p:cBhvr>
                                      <p:to>
                                        <p:strVal val="visible"/>
                                      </p:to>
                                    </p:set>
                                    <p:anim calcmode="lin" valueType="num">
                                      <p:cBhvr additive="base">
                                        <p:cTn id="15"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7891">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7891">
                                            <p:txEl>
                                              <p:pRg st="5" end="5"/>
                                            </p:txEl>
                                          </p:spTgt>
                                        </p:tgtEl>
                                        <p:attrNameLst>
                                          <p:attrName>style.visibility</p:attrName>
                                        </p:attrNameLst>
                                      </p:cBhvr>
                                      <p:to>
                                        <p:strVal val="visible"/>
                                      </p:to>
                                    </p:set>
                                    <p:anim calcmode="lin" valueType="num">
                                      <p:cBhvr additive="base">
                                        <p:cTn id="19" dur="500" fill="hold"/>
                                        <p:tgtEl>
                                          <p:spTgt spid="37891">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7891">
                                            <p:txEl>
                                              <p:pRg st="7" end="7"/>
                                            </p:txEl>
                                          </p:spTgt>
                                        </p:tgtEl>
                                        <p:attrNameLst>
                                          <p:attrName>style.visibility</p:attrName>
                                        </p:attrNameLst>
                                      </p:cBhvr>
                                      <p:to>
                                        <p:strVal val="visible"/>
                                      </p:to>
                                    </p:set>
                                    <p:anim calcmode="lin" valueType="num">
                                      <p:cBhvr additive="base">
                                        <p:cTn id="25" dur="500" fill="hold"/>
                                        <p:tgtEl>
                                          <p:spTgt spid="37891">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7891">
                                            <p:txEl>
                                              <p:pRg st="9" end="9"/>
                                            </p:txEl>
                                          </p:spTgt>
                                        </p:tgtEl>
                                        <p:attrNameLst>
                                          <p:attrName>style.visibility</p:attrName>
                                        </p:attrNameLst>
                                      </p:cBhvr>
                                      <p:to>
                                        <p:strVal val="visible"/>
                                      </p:to>
                                    </p:set>
                                    <p:anim calcmode="lin" valueType="num">
                                      <p:cBhvr additive="base">
                                        <p:cTn id="29" dur="500" fill="hold"/>
                                        <p:tgtEl>
                                          <p:spTgt spid="37891">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7891">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7891">
                                            <p:txEl>
                                              <p:pRg st="10" end="10"/>
                                            </p:txEl>
                                          </p:spTgt>
                                        </p:tgtEl>
                                        <p:attrNameLst>
                                          <p:attrName>style.visibility</p:attrName>
                                        </p:attrNameLst>
                                      </p:cBhvr>
                                      <p:to>
                                        <p:strVal val="visible"/>
                                      </p:to>
                                    </p:set>
                                    <p:anim calcmode="lin" valueType="num">
                                      <p:cBhvr additive="base">
                                        <p:cTn id="33" dur="500" fill="hold"/>
                                        <p:tgtEl>
                                          <p:spTgt spid="37891">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7891">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7891">
                                            <p:txEl>
                                              <p:pRg st="11" end="11"/>
                                            </p:txEl>
                                          </p:spTgt>
                                        </p:tgtEl>
                                        <p:attrNameLst>
                                          <p:attrName>style.visibility</p:attrName>
                                        </p:attrNameLst>
                                      </p:cBhvr>
                                      <p:to>
                                        <p:strVal val="visible"/>
                                      </p:to>
                                    </p:set>
                                    <p:anim calcmode="lin" valueType="num">
                                      <p:cBhvr additive="base">
                                        <p:cTn id="37" dur="500" fill="hold"/>
                                        <p:tgtEl>
                                          <p:spTgt spid="37891">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891">
                                            <p:txEl>
                                              <p:pRg st="11" end="11"/>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7891">
                                            <p:txEl>
                                              <p:pRg st="12" end="12"/>
                                            </p:txEl>
                                          </p:spTgt>
                                        </p:tgtEl>
                                        <p:attrNameLst>
                                          <p:attrName>style.visibility</p:attrName>
                                        </p:attrNameLst>
                                      </p:cBhvr>
                                      <p:to>
                                        <p:strVal val="visible"/>
                                      </p:to>
                                    </p:set>
                                    <p:anim calcmode="lin" valueType="num">
                                      <p:cBhvr additive="base">
                                        <p:cTn id="41" dur="500" fill="hold"/>
                                        <p:tgtEl>
                                          <p:spTgt spid="37891">
                                            <p:txEl>
                                              <p:pRg st="12" end="1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7891">
                                            <p:txEl>
                                              <p:pRg st="12" end="12"/>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7891">
                                            <p:txEl>
                                              <p:pRg st="13" end="13"/>
                                            </p:txEl>
                                          </p:spTgt>
                                        </p:tgtEl>
                                        <p:attrNameLst>
                                          <p:attrName>style.visibility</p:attrName>
                                        </p:attrNameLst>
                                      </p:cBhvr>
                                      <p:to>
                                        <p:strVal val="visible"/>
                                      </p:to>
                                    </p:set>
                                    <p:anim calcmode="lin" valueType="num">
                                      <p:cBhvr additive="base">
                                        <p:cTn id="45" dur="500" fill="hold"/>
                                        <p:tgtEl>
                                          <p:spTgt spid="37891">
                                            <p:txEl>
                                              <p:pRg st="13" end="1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7891">
                                            <p:txEl>
                                              <p:pRg st="13" end="13"/>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7891">
                                            <p:txEl>
                                              <p:pRg st="14" end="14"/>
                                            </p:txEl>
                                          </p:spTgt>
                                        </p:tgtEl>
                                        <p:attrNameLst>
                                          <p:attrName>style.visibility</p:attrName>
                                        </p:attrNameLst>
                                      </p:cBhvr>
                                      <p:to>
                                        <p:strVal val="visible"/>
                                      </p:to>
                                    </p:set>
                                    <p:anim calcmode="lin" valueType="num">
                                      <p:cBhvr additive="base">
                                        <p:cTn id="49" dur="500" fill="hold"/>
                                        <p:tgtEl>
                                          <p:spTgt spid="37891">
                                            <p:txEl>
                                              <p:pRg st="14" end="1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7891">
                                            <p:txEl>
                                              <p:pRg st="14" end="14"/>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7891">
                                            <p:txEl>
                                              <p:pRg st="15" end="15"/>
                                            </p:txEl>
                                          </p:spTgt>
                                        </p:tgtEl>
                                        <p:attrNameLst>
                                          <p:attrName>style.visibility</p:attrName>
                                        </p:attrNameLst>
                                      </p:cBhvr>
                                      <p:to>
                                        <p:strVal val="visible"/>
                                      </p:to>
                                    </p:set>
                                    <p:anim calcmode="lin" valueType="num">
                                      <p:cBhvr additive="base">
                                        <p:cTn id="53" dur="500" fill="hold"/>
                                        <p:tgtEl>
                                          <p:spTgt spid="37891">
                                            <p:txEl>
                                              <p:pRg st="15" end="1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7891">
                                            <p:txEl>
                                              <p:pRg st="15" end="15"/>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7891">
                                            <p:txEl>
                                              <p:pRg st="16" end="16"/>
                                            </p:txEl>
                                          </p:spTgt>
                                        </p:tgtEl>
                                        <p:attrNameLst>
                                          <p:attrName>style.visibility</p:attrName>
                                        </p:attrNameLst>
                                      </p:cBhvr>
                                      <p:to>
                                        <p:strVal val="visible"/>
                                      </p:to>
                                    </p:set>
                                    <p:anim calcmode="lin" valueType="num">
                                      <p:cBhvr additive="base">
                                        <p:cTn id="57" dur="500" fill="hold"/>
                                        <p:tgtEl>
                                          <p:spTgt spid="37891">
                                            <p:txEl>
                                              <p:pRg st="16" end="1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7891">
                                            <p:txEl>
                                              <p:pRg st="16" end="16"/>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7891">
                                            <p:txEl>
                                              <p:pRg st="17" end="17"/>
                                            </p:txEl>
                                          </p:spTgt>
                                        </p:tgtEl>
                                        <p:attrNameLst>
                                          <p:attrName>style.visibility</p:attrName>
                                        </p:attrNameLst>
                                      </p:cBhvr>
                                      <p:to>
                                        <p:strVal val="visible"/>
                                      </p:to>
                                    </p:set>
                                    <p:anim calcmode="lin" valueType="num">
                                      <p:cBhvr additive="base">
                                        <p:cTn id="61" dur="500" fill="hold"/>
                                        <p:tgtEl>
                                          <p:spTgt spid="37891">
                                            <p:txEl>
                                              <p:pRg st="17" end="1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7891">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AutoShape 3"/>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12. Quelques exemples</a:t>
            </a:r>
            <a:endParaRPr lang="fr-FR" sz="2000" b="1" dirty="0">
              <a:solidFill>
                <a:schemeClr val="bg1"/>
              </a:solidFill>
              <a:effectLst>
                <a:outerShdw blurRad="38100" dist="38100" dir="2700000" algn="tl">
                  <a:srgbClr val="000000">
                    <a:alpha val="43137"/>
                  </a:srgbClr>
                </a:outerShdw>
              </a:effectLst>
            </a:endParaRPr>
          </a:p>
        </p:txBody>
      </p:sp>
      <p:sp>
        <p:nvSpPr>
          <p:cNvPr id="38916" name="Rectangle 5"/>
          <p:cNvSpPr>
            <a:spLocks noGrp="1" noChangeArrowheads="1"/>
          </p:cNvSpPr>
          <p:nvPr>
            <p:ph type="body" idx="1"/>
          </p:nvPr>
        </p:nvSpPr>
        <p:spPr>
          <a:xfrm>
            <a:off x="762000" y="762000"/>
            <a:ext cx="7543800" cy="5715000"/>
          </a:xfrm>
          <a:noFill/>
        </p:spPr>
        <p:txBody>
          <a:bodyPr/>
          <a:lstStyle/>
          <a:p>
            <a:pPr marL="190500" indent="-190500" eaLnBrk="1" hangingPunct="1">
              <a:lnSpc>
                <a:spcPct val="90000"/>
              </a:lnSpc>
              <a:buFontTx/>
              <a:buNone/>
            </a:pPr>
            <a:endParaRPr lang="fr-FR" sz="1100" smtClean="0">
              <a:solidFill>
                <a:srgbClr val="333399"/>
              </a:solidFill>
            </a:endParaRPr>
          </a:p>
          <a:p>
            <a:pPr marL="190500" indent="-190500" eaLnBrk="1" hangingPunct="1">
              <a:lnSpc>
                <a:spcPct val="90000"/>
              </a:lnSpc>
              <a:buClr>
                <a:srgbClr val="CC0000"/>
              </a:buClr>
              <a:buFont typeface="Wingdings" pitchFamily="2" charset="2"/>
              <a:buChar char="q"/>
            </a:pPr>
            <a:r>
              <a:rPr lang="fr-FR" sz="1100" b="1" smtClean="0">
                <a:solidFill>
                  <a:srgbClr val="333399"/>
                </a:solidFill>
              </a:rPr>
              <a:t>Quels sont mes droits ?</a:t>
            </a:r>
          </a:p>
          <a:p>
            <a:pPr marL="573088" lvl="1" indent="-268288" eaLnBrk="1" hangingPunct="1">
              <a:lnSpc>
                <a:spcPct val="90000"/>
              </a:lnSpc>
              <a:buClr>
                <a:srgbClr val="CC0000"/>
              </a:buClr>
              <a:buFontTx/>
              <a:buChar char="•"/>
            </a:pPr>
            <a:r>
              <a:rPr lang="fr-BE" sz="1100" smtClean="0">
                <a:solidFill>
                  <a:srgbClr val="333399"/>
                </a:solidFill>
              </a:rPr>
              <a:t>un environnement de travail sain et sûr;</a:t>
            </a:r>
          </a:p>
          <a:p>
            <a:pPr marL="573088" lvl="1" indent="-268288" eaLnBrk="1" hangingPunct="1">
              <a:lnSpc>
                <a:spcPct val="90000"/>
              </a:lnSpc>
              <a:buClr>
                <a:srgbClr val="CC0000"/>
              </a:buClr>
              <a:buFontTx/>
              <a:buChar char="•"/>
            </a:pPr>
            <a:r>
              <a:rPr lang="fr-BE" sz="1100" smtClean="0">
                <a:solidFill>
                  <a:srgbClr val="333399"/>
                </a:solidFill>
              </a:rPr>
              <a:t>une information exhaustive et claire;</a:t>
            </a:r>
          </a:p>
          <a:p>
            <a:pPr marL="573088" lvl="1" indent="-268288" eaLnBrk="1" hangingPunct="1">
              <a:lnSpc>
                <a:spcPct val="90000"/>
              </a:lnSpc>
              <a:buClr>
                <a:srgbClr val="CC0000"/>
              </a:buClr>
              <a:buFontTx/>
              <a:buChar char="•"/>
            </a:pPr>
            <a:r>
              <a:rPr lang="fr-BE" sz="1100" smtClean="0">
                <a:solidFill>
                  <a:srgbClr val="333399"/>
                </a:solidFill>
              </a:rPr>
              <a:t>une  formation continuée;</a:t>
            </a:r>
          </a:p>
          <a:p>
            <a:pPr marL="573088" lvl="1" indent="-268288" eaLnBrk="1" hangingPunct="1">
              <a:lnSpc>
                <a:spcPct val="90000"/>
              </a:lnSpc>
              <a:buClr>
                <a:srgbClr val="CC0000"/>
              </a:buClr>
              <a:buFontTx/>
              <a:buChar char="•"/>
            </a:pPr>
            <a:r>
              <a:rPr lang="fr-BE" sz="1100" smtClean="0">
                <a:solidFill>
                  <a:srgbClr val="333399"/>
                </a:solidFill>
              </a:rPr>
              <a:t>la rémunération (et les avantages éventuels) en rapport avec mon grade et mon niveau de responsabilité;</a:t>
            </a:r>
          </a:p>
          <a:p>
            <a:pPr marL="573088" lvl="1" indent="-268288" eaLnBrk="1" hangingPunct="1">
              <a:lnSpc>
                <a:spcPct val="90000"/>
              </a:lnSpc>
              <a:buClr>
                <a:srgbClr val="CC0000"/>
              </a:buClr>
              <a:buFontTx/>
              <a:buChar char="•"/>
            </a:pPr>
            <a:r>
              <a:rPr lang="fr-BE" sz="1100" smtClean="0">
                <a:solidFill>
                  <a:srgbClr val="333399"/>
                </a:solidFill>
              </a:rPr>
              <a:t>(…etc., à compléter par les agents).</a:t>
            </a:r>
            <a:endParaRPr lang="fr-FR" sz="1100" smtClean="0">
              <a:solidFill>
                <a:srgbClr val="333399"/>
              </a:solidFill>
            </a:endParaRPr>
          </a:p>
          <a:p>
            <a:pPr marL="190500" indent="-190500" eaLnBrk="1" hangingPunct="1">
              <a:lnSpc>
                <a:spcPct val="90000"/>
              </a:lnSpc>
              <a:buClr>
                <a:srgbClr val="CC0000"/>
              </a:buClr>
              <a:buFont typeface="Wingdings" pitchFamily="2" charset="2"/>
              <a:buChar char="q"/>
            </a:pPr>
            <a:endParaRPr lang="fr-FR" sz="1100" smtClean="0">
              <a:solidFill>
                <a:srgbClr val="333399"/>
              </a:solidFill>
            </a:endParaRPr>
          </a:p>
          <a:p>
            <a:pPr marL="190500" indent="-190500" eaLnBrk="1" hangingPunct="1">
              <a:lnSpc>
                <a:spcPct val="90000"/>
              </a:lnSpc>
              <a:buClr>
                <a:srgbClr val="CC0000"/>
              </a:buClr>
              <a:buFont typeface="Wingdings" pitchFamily="2" charset="2"/>
              <a:buChar char="q"/>
            </a:pPr>
            <a:r>
              <a:rPr lang="fr-FR" sz="1100" b="1" smtClean="0">
                <a:solidFill>
                  <a:srgbClr val="333399"/>
                </a:solidFill>
              </a:rPr>
              <a:t>Quels sont mes devoirs ?</a:t>
            </a:r>
          </a:p>
          <a:p>
            <a:pPr marL="573088" lvl="1" indent="-268288" eaLnBrk="1" hangingPunct="1">
              <a:lnSpc>
                <a:spcPct val="90000"/>
              </a:lnSpc>
              <a:buClr>
                <a:srgbClr val="CC0000"/>
              </a:buClr>
              <a:buFontTx/>
              <a:buChar char="•"/>
            </a:pPr>
            <a:r>
              <a:rPr lang="fr-BE" sz="1100" smtClean="0">
                <a:solidFill>
                  <a:srgbClr val="333399"/>
                </a:solidFill>
              </a:rPr>
              <a:t>réaliser les missions et tâches convenues;</a:t>
            </a:r>
          </a:p>
          <a:p>
            <a:pPr marL="573088" lvl="1" indent="-268288" eaLnBrk="1" hangingPunct="1">
              <a:lnSpc>
                <a:spcPct val="90000"/>
              </a:lnSpc>
              <a:buClr>
                <a:srgbClr val="CC0000"/>
              </a:buClr>
              <a:buFontTx/>
              <a:buChar char="•"/>
            </a:pPr>
            <a:r>
              <a:rPr lang="fr-BE" sz="1100" smtClean="0">
                <a:solidFill>
                  <a:srgbClr val="333399"/>
                </a:solidFill>
              </a:rPr>
              <a:t>respecter les procédures et règlement en vigueur (horaires, procédures de travail, sécurité, hygiène, …);</a:t>
            </a:r>
          </a:p>
          <a:p>
            <a:pPr marL="573088" lvl="1" indent="-268288" eaLnBrk="1" hangingPunct="1">
              <a:lnSpc>
                <a:spcPct val="90000"/>
              </a:lnSpc>
              <a:buClr>
                <a:srgbClr val="CC0000"/>
              </a:buClr>
              <a:buFontTx/>
              <a:buChar char="•"/>
            </a:pPr>
            <a:r>
              <a:rPr lang="fr-BE" sz="1100" smtClean="0">
                <a:solidFill>
                  <a:srgbClr val="333399"/>
                </a:solidFill>
              </a:rPr>
              <a:t>agir en toute circonstance avec respect et courtoisie; </a:t>
            </a:r>
            <a:endParaRPr lang="fr-FR" sz="1100" smtClean="0">
              <a:solidFill>
                <a:srgbClr val="333399"/>
              </a:solidFill>
            </a:endParaRPr>
          </a:p>
          <a:p>
            <a:pPr marL="190500" indent="-190500" eaLnBrk="1" hangingPunct="1">
              <a:lnSpc>
                <a:spcPct val="90000"/>
              </a:lnSpc>
              <a:buClr>
                <a:srgbClr val="CC0000"/>
              </a:buClr>
              <a:buFont typeface="Wingdings" pitchFamily="2" charset="2"/>
              <a:buChar char="q"/>
            </a:pPr>
            <a:endParaRPr lang="fr-BE" sz="1100" smtClean="0">
              <a:solidFill>
                <a:srgbClr val="333399"/>
              </a:solidFill>
            </a:endParaRPr>
          </a:p>
          <a:p>
            <a:pPr marL="190500" indent="-190500" eaLnBrk="1" hangingPunct="1">
              <a:lnSpc>
                <a:spcPct val="90000"/>
              </a:lnSpc>
              <a:buClr>
                <a:srgbClr val="CC0000"/>
              </a:buClr>
              <a:buFont typeface="Wingdings" pitchFamily="2" charset="2"/>
              <a:buChar char="q"/>
            </a:pPr>
            <a:r>
              <a:rPr lang="fr-BE" sz="1100" b="1" smtClean="0">
                <a:solidFill>
                  <a:srgbClr val="333399"/>
                </a:solidFill>
              </a:rPr>
              <a:t>Que dois-je faire en cas de congé pour cause de maladie</a:t>
            </a:r>
            <a:r>
              <a:rPr lang="fr-BE" sz="1100" smtClean="0">
                <a:solidFill>
                  <a:srgbClr val="333399"/>
                </a:solidFill>
              </a:rPr>
              <a:t> ?</a:t>
            </a:r>
            <a:endParaRPr lang="fr-FR" sz="1100" b="1" smtClean="0">
              <a:solidFill>
                <a:srgbClr val="333399"/>
              </a:solidFill>
            </a:endParaRPr>
          </a:p>
          <a:p>
            <a:pPr marL="573088" lvl="1" indent="-268288" eaLnBrk="1" hangingPunct="1">
              <a:lnSpc>
                <a:spcPct val="90000"/>
              </a:lnSpc>
              <a:buClr>
                <a:srgbClr val="CC0000"/>
              </a:buClr>
              <a:buFontTx/>
              <a:buChar char="•"/>
            </a:pPr>
            <a:r>
              <a:rPr lang="fr-FR" sz="1100" smtClean="0">
                <a:solidFill>
                  <a:srgbClr val="333399"/>
                </a:solidFill>
              </a:rPr>
              <a:t>En cas d’absence d'un jour :  avertir son supérieur hiérarchique (ou son secrétariat) au plus tard avant 9h30. </a:t>
            </a:r>
          </a:p>
          <a:p>
            <a:pPr marL="573088" lvl="1" indent="-268288" eaLnBrk="1" hangingPunct="1">
              <a:lnSpc>
                <a:spcPct val="90000"/>
              </a:lnSpc>
              <a:buClr>
                <a:srgbClr val="CC0000"/>
              </a:buClr>
              <a:buFontTx/>
              <a:buChar char="•"/>
            </a:pPr>
            <a:r>
              <a:rPr lang="fr-FR" sz="1100" smtClean="0">
                <a:solidFill>
                  <a:srgbClr val="333399"/>
                </a:solidFill>
              </a:rPr>
              <a:t>Si je dois m’absenter plusieurs jours : avertir son supérieur hiérarchique (ou son secrétariat) au plus tard avant 9h30 et faire compléter dans le courant de la 1</a:t>
            </a:r>
            <a:r>
              <a:rPr lang="fr-FR" sz="1100" baseline="30000" smtClean="0">
                <a:solidFill>
                  <a:srgbClr val="333399"/>
                </a:solidFill>
              </a:rPr>
              <a:t>ère</a:t>
            </a:r>
            <a:r>
              <a:rPr lang="fr-FR" sz="1100" smtClean="0">
                <a:solidFill>
                  <a:srgbClr val="333399"/>
                </a:solidFill>
              </a:rPr>
              <a:t> journée d'absence par un médecin de son choix le certificat (Modèle A) et l’envoyer le jour même au médecin contrôleur. Avertir son SH de la durée de son absence. </a:t>
            </a:r>
          </a:p>
          <a:p>
            <a:pPr marL="190500" indent="-190500" eaLnBrk="1" hangingPunct="1">
              <a:lnSpc>
                <a:spcPct val="90000"/>
              </a:lnSpc>
              <a:buClr>
                <a:srgbClr val="CC0000"/>
              </a:buClr>
              <a:buFont typeface="Wingdings" pitchFamily="2" charset="2"/>
              <a:buChar char="q"/>
            </a:pPr>
            <a:endParaRPr lang="fr-BE" sz="1100" smtClean="0">
              <a:solidFill>
                <a:srgbClr val="333399"/>
              </a:solidFill>
            </a:endParaRPr>
          </a:p>
          <a:p>
            <a:pPr marL="190500" indent="-190500" eaLnBrk="1" hangingPunct="1">
              <a:lnSpc>
                <a:spcPct val="90000"/>
              </a:lnSpc>
              <a:buClr>
                <a:srgbClr val="CC0000"/>
              </a:buClr>
              <a:buFont typeface="Wingdings" pitchFamily="2" charset="2"/>
              <a:buChar char="q"/>
            </a:pPr>
            <a:r>
              <a:rPr lang="fr-BE" sz="1100" b="1" smtClean="0">
                <a:solidFill>
                  <a:srgbClr val="333399"/>
                </a:solidFill>
              </a:rPr>
              <a:t>Quelles sont mes horaires de travail (ex d’un horaire standard) ?</a:t>
            </a:r>
            <a:endParaRPr lang="fr-BE" sz="1100" smtClean="0">
              <a:solidFill>
                <a:srgbClr val="333399"/>
              </a:solidFill>
            </a:endParaRPr>
          </a:p>
          <a:p>
            <a:pPr marL="573088" lvl="1" indent="-268288" eaLnBrk="1" hangingPunct="1">
              <a:lnSpc>
                <a:spcPct val="90000"/>
              </a:lnSpc>
              <a:buClr>
                <a:srgbClr val="CC0000"/>
              </a:buClr>
              <a:buFontTx/>
              <a:buChar char="•"/>
            </a:pPr>
            <a:r>
              <a:rPr lang="fr-FR" sz="1100" smtClean="0">
                <a:solidFill>
                  <a:srgbClr val="333399"/>
                </a:solidFill>
              </a:rPr>
              <a:t>moyenne mensuelle de 7h36 par jour;</a:t>
            </a:r>
          </a:p>
          <a:p>
            <a:pPr marL="573088" lvl="1" indent="-268288" eaLnBrk="1" hangingPunct="1">
              <a:lnSpc>
                <a:spcPct val="90000"/>
              </a:lnSpc>
              <a:buClr>
                <a:srgbClr val="CC0000"/>
              </a:buClr>
              <a:buFontTx/>
              <a:buChar char="•"/>
            </a:pPr>
            <a:r>
              <a:rPr lang="fr-BE" sz="1100" smtClean="0">
                <a:solidFill>
                  <a:srgbClr val="333399"/>
                </a:solidFill>
              </a:rPr>
              <a:t>possibilité de récupération de l’excédent; </a:t>
            </a:r>
            <a:endParaRPr lang="fr-FR" sz="1100" smtClean="0">
              <a:solidFill>
                <a:srgbClr val="333399"/>
              </a:solidFill>
            </a:endParaRPr>
          </a:p>
          <a:p>
            <a:pPr marL="573088" lvl="1" indent="-268288" eaLnBrk="1" hangingPunct="1">
              <a:lnSpc>
                <a:spcPct val="90000"/>
              </a:lnSpc>
              <a:buClr>
                <a:srgbClr val="CC0000"/>
              </a:buClr>
              <a:buFontTx/>
              <a:buChar char="•"/>
            </a:pPr>
            <a:r>
              <a:rPr lang="fr-FR" sz="1100" smtClean="0">
                <a:solidFill>
                  <a:srgbClr val="333399"/>
                </a:solidFill>
              </a:rPr>
              <a:t>une plage variable : matin : entre 8h00 et 9h00, midi : entre 12h00 et 14h00, soir : entre 16h00 et 18h00;</a:t>
            </a:r>
          </a:p>
          <a:p>
            <a:pPr marL="573088" lvl="1" indent="-268288" eaLnBrk="1" hangingPunct="1">
              <a:lnSpc>
                <a:spcPct val="90000"/>
              </a:lnSpc>
              <a:buClr>
                <a:srgbClr val="CC0000"/>
              </a:buClr>
              <a:buFontTx/>
              <a:buChar char="•"/>
            </a:pPr>
            <a:r>
              <a:rPr lang="fr-FR" sz="1100" smtClean="0">
                <a:solidFill>
                  <a:srgbClr val="333399"/>
                </a:solidFill>
              </a:rPr>
              <a:t>une plage fixe : présence obligatoire entre 9h00 et 12h00 et entre 14h00 et 16h00.</a:t>
            </a:r>
          </a:p>
          <a:p>
            <a:pPr marL="573088" lvl="1" indent="-268288" eaLnBrk="1" hangingPunct="1">
              <a:lnSpc>
                <a:spcPct val="90000"/>
              </a:lnSpc>
              <a:buClr>
                <a:srgbClr val="CC0000"/>
              </a:buClr>
              <a:buFontTx/>
              <a:buChar char="•"/>
            </a:pPr>
            <a:r>
              <a:rPr lang="fr-FR" sz="1100" smtClean="0">
                <a:solidFill>
                  <a:srgbClr val="333399"/>
                </a:solidFill>
              </a:rPr>
              <a:t>la pause de midi est obligatoire et ne peut être inférieure à 30 minutes.</a:t>
            </a:r>
          </a:p>
          <a:p>
            <a:pPr marL="573088" lvl="1" indent="-268288" eaLnBrk="1" hangingPunct="1">
              <a:lnSpc>
                <a:spcPct val="90000"/>
              </a:lnSpc>
              <a:buClr>
                <a:srgbClr val="CC0000"/>
              </a:buClr>
              <a:buFontTx/>
              <a:buChar char="•"/>
            </a:pPr>
            <a:endParaRPr lang="fr-BE" sz="1100" smtClean="0">
              <a:solidFill>
                <a:srgbClr val="333399"/>
              </a:solidFill>
            </a:endParaRPr>
          </a:p>
          <a:p>
            <a:pPr marL="190500" indent="-190500" eaLnBrk="1" hangingPunct="1">
              <a:lnSpc>
                <a:spcPct val="90000"/>
              </a:lnSpc>
              <a:buClr>
                <a:srgbClr val="CC0000"/>
              </a:buClr>
              <a:buFont typeface="Wingdings" pitchFamily="2" charset="2"/>
              <a:buChar char="q"/>
            </a:pPr>
            <a:r>
              <a:rPr lang="fr-BE" sz="1100" b="1" smtClean="0">
                <a:solidFill>
                  <a:srgbClr val="333399"/>
                </a:solidFill>
              </a:rPr>
              <a:t>Infos supplémentaires:</a:t>
            </a:r>
          </a:p>
          <a:p>
            <a:pPr marL="573088" lvl="1" indent="-268288" eaLnBrk="1" hangingPunct="1">
              <a:lnSpc>
                <a:spcPct val="90000"/>
              </a:lnSpc>
              <a:buClr>
                <a:srgbClr val="CC0000"/>
              </a:buClr>
              <a:buFontTx/>
              <a:buChar char="•"/>
            </a:pPr>
            <a:r>
              <a:rPr lang="fr-BE" sz="1100" smtClean="0">
                <a:solidFill>
                  <a:srgbClr val="333399"/>
                </a:solidFill>
              </a:rPr>
              <a:t>Service RH au 010/23.60.41ou 60.20.</a:t>
            </a:r>
            <a:endParaRPr lang="fr-FR" sz="1100" smtClean="0">
              <a:solidFill>
                <a:srgbClr val="333399"/>
              </a:solidFill>
            </a:endParaRPr>
          </a:p>
          <a:p>
            <a:pPr marL="190500" indent="-190500" eaLnBrk="1" hangingPunct="1">
              <a:lnSpc>
                <a:spcPct val="90000"/>
              </a:lnSpc>
              <a:buClr>
                <a:srgbClr val="CC3300"/>
              </a:buClr>
              <a:buFont typeface="Wingdings" pitchFamily="2" charset="2"/>
              <a:buChar char="q"/>
            </a:pPr>
            <a:endParaRPr lang="fr-FR" sz="1100" smtClean="0">
              <a:solidFill>
                <a:srgbClr val="333399"/>
              </a:solidFill>
            </a:endParaRPr>
          </a:p>
        </p:txBody>
      </p:sp>
      <p:sp>
        <p:nvSpPr>
          <p:cNvPr id="18436"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C25DAA-7191-4DAA-A742-8BD74FAAF076}" type="slidenum">
              <a:rPr lang="fr-FR" smtClean="0"/>
              <a:pPr eaLnBrk="1" hangingPunct="1"/>
              <a:t>18</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916">
                                            <p:txEl>
                                              <p:pRg st="1" end="1"/>
                                            </p:txEl>
                                          </p:spTgt>
                                        </p:tgtEl>
                                        <p:attrNameLst>
                                          <p:attrName>style.visibility</p:attrName>
                                        </p:attrNameLst>
                                      </p:cBhvr>
                                      <p:to>
                                        <p:strVal val="visible"/>
                                      </p:to>
                                    </p:set>
                                    <p:anim calcmode="lin" valueType="num">
                                      <p:cBhvr additive="base">
                                        <p:cTn id="7" dur="500" fill="hold"/>
                                        <p:tgtEl>
                                          <p:spTgt spid="3891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6">
                                            <p:txEl>
                                              <p:pRg st="2" end="2"/>
                                            </p:txEl>
                                          </p:spTgt>
                                        </p:tgtEl>
                                        <p:attrNameLst>
                                          <p:attrName>style.visibility</p:attrName>
                                        </p:attrNameLst>
                                      </p:cBhvr>
                                      <p:to>
                                        <p:strVal val="visible"/>
                                      </p:to>
                                    </p:set>
                                    <p:anim calcmode="lin" valueType="num">
                                      <p:cBhvr additive="base">
                                        <p:cTn id="11" dur="500" fill="hold"/>
                                        <p:tgtEl>
                                          <p:spTgt spid="3891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91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916">
                                            <p:txEl>
                                              <p:pRg st="3" end="3"/>
                                            </p:txEl>
                                          </p:spTgt>
                                        </p:tgtEl>
                                        <p:attrNameLst>
                                          <p:attrName>style.visibility</p:attrName>
                                        </p:attrNameLst>
                                      </p:cBhvr>
                                      <p:to>
                                        <p:strVal val="visible"/>
                                      </p:to>
                                    </p:set>
                                    <p:anim calcmode="lin" valueType="num">
                                      <p:cBhvr additive="base">
                                        <p:cTn id="15" dur="500" fill="hold"/>
                                        <p:tgtEl>
                                          <p:spTgt spid="3891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891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8916">
                                            <p:txEl>
                                              <p:pRg st="4" end="4"/>
                                            </p:txEl>
                                          </p:spTgt>
                                        </p:tgtEl>
                                        <p:attrNameLst>
                                          <p:attrName>style.visibility</p:attrName>
                                        </p:attrNameLst>
                                      </p:cBhvr>
                                      <p:to>
                                        <p:strVal val="visible"/>
                                      </p:to>
                                    </p:set>
                                    <p:anim calcmode="lin" valueType="num">
                                      <p:cBhvr additive="base">
                                        <p:cTn id="19" dur="500" fill="hold"/>
                                        <p:tgtEl>
                                          <p:spTgt spid="3891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6">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8916">
                                            <p:txEl>
                                              <p:pRg st="5" end="5"/>
                                            </p:txEl>
                                          </p:spTgt>
                                        </p:tgtEl>
                                        <p:attrNameLst>
                                          <p:attrName>style.visibility</p:attrName>
                                        </p:attrNameLst>
                                      </p:cBhvr>
                                      <p:to>
                                        <p:strVal val="visible"/>
                                      </p:to>
                                    </p:set>
                                    <p:anim calcmode="lin" valueType="num">
                                      <p:cBhvr additive="base">
                                        <p:cTn id="23" dur="500" fill="hold"/>
                                        <p:tgtEl>
                                          <p:spTgt spid="3891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891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8916">
                                            <p:txEl>
                                              <p:pRg st="6" end="6"/>
                                            </p:txEl>
                                          </p:spTgt>
                                        </p:tgtEl>
                                        <p:attrNameLst>
                                          <p:attrName>style.visibility</p:attrName>
                                        </p:attrNameLst>
                                      </p:cBhvr>
                                      <p:to>
                                        <p:strVal val="visible"/>
                                      </p:to>
                                    </p:set>
                                    <p:anim calcmode="lin" valueType="num">
                                      <p:cBhvr additive="base">
                                        <p:cTn id="27" dur="500" fill="hold"/>
                                        <p:tgtEl>
                                          <p:spTgt spid="3891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891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38916">
                                            <p:txEl>
                                              <p:pRg st="8" end="8"/>
                                            </p:txEl>
                                          </p:spTgt>
                                        </p:tgtEl>
                                        <p:attrNameLst>
                                          <p:attrName>style.visibility</p:attrName>
                                        </p:attrNameLst>
                                      </p:cBhvr>
                                      <p:to>
                                        <p:strVal val="visible"/>
                                      </p:to>
                                    </p:set>
                                    <p:anim calcmode="lin" valueType="num">
                                      <p:cBhvr additive="base">
                                        <p:cTn id="33" dur="500" fill="hold"/>
                                        <p:tgtEl>
                                          <p:spTgt spid="38916">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8916">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8916">
                                            <p:txEl>
                                              <p:pRg st="9" end="9"/>
                                            </p:txEl>
                                          </p:spTgt>
                                        </p:tgtEl>
                                        <p:attrNameLst>
                                          <p:attrName>style.visibility</p:attrName>
                                        </p:attrNameLst>
                                      </p:cBhvr>
                                      <p:to>
                                        <p:strVal val="visible"/>
                                      </p:to>
                                    </p:set>
                                    <p:anim calcmode="lin" valueType="num">
                                      <p:cBhvr additive="base">
                                        <p:cTn id="37" dur="500" fill="hold"/>
                                        <p:tgtEl>
                                          <p:spTgt spid="38916">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6">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8916">
                                            <p:txEl>
                                              <p:pRg st="10" end="10"/>
                                            </p:txEl>
                                          </p:spTgt>
                                        </p:tgtEl>
                                        <p:attrNameLst>
                                          <p:attrName>style.visibility</p:attrName>
                                        </p:attrNameLst>
                                      </p:cBhvr>
                                      <p:to>
                                        <p:strVal val="visible"/>
                                      </p:to>
                                    </p:set>
                                    <p:anim calcmode="lin" valueType="num">
                                      <p:cBhvr additive="base">
                                        <p:cTn id="41" dur="500" fill="hold"/>
                                        <p:tgtEl>
                                          <p:spTgt spid="38916">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8916">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8916">
                                            <p:txEl>
                                              <p:pRg st="11" end="11"/>
                                            </p:txEl>
                                          </p:spTgt>
                                        </p:tgtEl>
                                        <p:attrNameLst>
                                          <p:attrName>style.visibility</p:attrName>
                                        </p:attrNameLst>
                                      </p:cBhvr>
                                      <p:to>
                                        <p:strVal val="visible"/>
                                      </p:to>
                                    </p:set>
                                    <p:anim calcmode="lin" valueType="num">
                                      <p:cBhvr additive="base">
                                        <p:cTn id="45" dur="500" fill="hold"/>
                                        <p:tgtEl>
                                          <p:spTgt spid="38916">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891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38916">
                                            <p:txEl>
                                              <p:pRg st="13" end="13"/>
                                            </p:txEl>
                                          </p:spTgt>
                                        </p:tgtEl>
                                        <p:attrNameLst>
                                          <p:attrName>style.visibility</p:attrName>
                                        </p:attrNameLst>
                                      </p:cBhvr>
                                      <p:to>
                                        <p:strVal val="visible"/>
                                      </p:to>
                                    </p:set>
                                    <p:anim calcmode="lin" valueType="num">
                                      <p:cBhvr additive="base">
                                        <p:cTn id="51" dur="500" fill="hold"/>
                                        <p:tgtEl>
                                          <p:spTgt spid="38916">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8916">
                                            <p:txEl>
                                              <p:pRg st="13" end="13"/>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8916">
                                            <p:txEl>
                                              <p:pRg st="14" end="14"/>
                                            </p:txEl>
                                          </p:spTgt>
                                        </p:tgtEl>
                                        <p:attrNameLst>
                                          <p:attrName>style.visibility</p:attrName>
                                        </p:attrNameLst>
                                      </p:cBhvr>
                                      <p:to>
                                        <p:strVal val="visible"/>
                                      </p:to>
                                    </p:set>
                                    <p:anim calcmode="lin" valueType="num">
                                      <p:cBhvr additive="base">
                                        <p:cTn id="55" dur="500" fill="hold"/>
                                        <p:tgtEl>
                                          <p:spTgt spid="38916">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8916">
                                            <p:txEl>
                                              <p:pRg st="14" end="14"/>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8916">
                                            <p:txEl>
                                              <p:pRg st="15" end="15"/>
                                            </p:txEl>
                                          </p:spTgt>
                                        </p:tgtEl>
                                        <p:attrNameLst>
                                          <p:attrName>style.visibility</p:attrName>
                                        </p:attrNameLst>
                                      </p:cBhvr>
                                      <p:to>
                                        <p:strVal val="visible"/>
                                      </p:to>
                                    </p:set>
                                    <p:anim calcmode="lin" valueType="num">
                                      <p:cBhvr additive="base">
                                        <p:cTn id="59" dur="500" fill="hold"/>
                                        <p:tgtEl>
                                          <p:spTgt spid="38916">
                                            <p:txEl>
                                              <p:pRg st="15" end="15"/>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8916">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nodeType="clickEffect">
                                  <p:stCondLst>
                                    <p:cond delay="0"/>
                                  </p:stCondLst>
                                  <p:childTnLst>
                                    <p:set>
                                      <p:cBhvr>
                                        <p:cTn id="64" dur="1" fill="hold">
                                          <p:stCondLst>
                                            <p:cond delay="0"/>
                                          </p:stCondLst>
                                        </p:cTn>
                                        <p:tgtEl>
                                          <p:spTgt spid="38916">
                                            <p:txEl>
                                              <p:pRg st="17" end="17"/>
                                            </p:txEl>
                                          </p:spTgt>
                                        </p:tgtEl>
                                        <p:attrNameLst>
                                          <p:attrName>style.visibility</p:attrName>
                                        </p:attrNameLst>
                                      </p:cBhvr>
                                      <p:to>
                                        <p:strVal val="visible"/>
                                      </p:to>
                                    </p:set>
                                    <p:anim calcmode="lin" valueType="num">
                                      <p:cBhvr additive="base">
                                        <p:cTn id="65" dur="500" fill="hold"/>
                                        <p:tgtEl>
                                          <p:spTgt spid="38916">
                                            <p:txEl>
                                              <p:pRg st="17" end="1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8916">
                                            <p:txEl>
                                              <p:pRg st="17" end="17"/>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8916">
                                            <p:txEl>
                                              <p:pRg st="18" end="18"/>
                                            </p:txEl>
                                          </p:spTgt>
                                        </p:tgtEl>
                                        <p:attrNameLst>
                                          <p:attrName>style.visibility</p:attrName>
                                        </p:attrNameLst>
                                      </p:cBhvr>
                                      <p:to>
                                        <p:strVal val="visible"/>
                                      </p:to>
                                    </p:set>
                                    <p:anim calcmode="lin" valueType="num">
                                      <p:cBhvr additive="base">
                                        <p:cTn id="69" dur="500" fill="hold"/>
                                        <p:tgtEl>
                                          <p:spTgt spid="38916">
                                            <p:txEl>
                                              <p:pRg st="18" end="18"/>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8916">
                                            <p:txEl>
                                              <p:pRg st="18" end="18"/>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38916">
                                            <p:txEl>
                                              <p:pRg st="19" end="19"/>
                                            </p:txEl>
                                          </p:spTgt>
                                        </p:tgtEl>
                                        <p:attrNameLst>
                                          <p:attrName>style.visibility</p:attrName>
                                        </p:attrNameLst>
                                      </p:cBhvr>
                                      <p:to>
                                        <p:strVal val="visible"/>
                                      </p:to>
                                    </p:set>
                                    <p:anim calcmode="lin" valueType="num">
                                      <p:cBhvr additive="base">
                                        <p:cTn id="73" dur="500" fill="hold"/>
                                        <p:tgtEl>
                                          <p:spTgt spid="38916">
                                            <p:txEl>
                                              <p:pRg st="19" end="1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8916">
                                            <p:txEl>
                                              <p:pRg st="19" end="19"/>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38916">
                                            <p:txEl>
                                              <p:pRg st="20" end="20"/>
                                            </p:txEl>
                                          </p:spTgt>
                                        </p:tgtEl>
                                        <p:attrNameLst>
                                          <p:attrName>style.visibility</p:attrName>
                                        </p:attrNameLst>
                                      </p:cBhvr>
                                      <p:to>
                                        <p:strVal val="visible"/>
                                      </p:to>
                                    </p:set>
                                    <p:anim calcmode="lin" valueType="num">
                                      <p:cBhvr additive="base">
                                        <p:cTn id="77" dur="500" fill="hold"/>
                                        <p:tgtEl>
                                          <p:spTgt spid="38916">
                                            <p:txEl>
                                              <p:pRg st="20" end="2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8916">
                                            <p:txEl>
                                              <p:pRg st="20" end="20"/>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38916">
                                            <p:txEl>
                                              <p:pRg st="21" end="21"/>
                                            </p:txEl>
                                          </p:spTgt>
                                        </p:tgtEl>
                                        <p:attrNameLst>
                                          <p:attrName>style.visibility</p:attrName>
                                        </p:attrNameLst>
                                      </p:cBhvr>
                                      <p:to>
                                        <p:strVal val="visible"/>
                                      </p:to>
                                    </p:set>
                                    <p:anim calcmode="lin" valueType="num">
                                      <p:cBhvr additive="base">
                                        <p:cTn id="81" dur="500" fill="hold"/>
                                        <p:tgtEl>
                                          <p:spTgt spid="38916">
                                            <p:txEl>
                                              <p:pRg st="21" end="2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8916">
                                            <p:txEl>
                                              <p:pRg st="21" end="21"/>
                                            </p:txEl>
                                          </p:spTgt>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38916">
                                            <p:txEl>
                                              <p:pRg st="22" end="22"/>
                                            </p:txEl>
                                          </p:spTgt>
                                        </p:tgtEl>
                                        <p:attrNameLst>
                                          <p:attrName>style.visibility</p:attrName>
                                        </p:attrNameLst>
                                      </p:cBhvr>
                                      <p:to>
                                        <p:strVal val="visible"/>
                                      </p:to>
                                    </p:set>
                                    <p:anim calcmode="lin" valueType="num">
                                      <p:cBhvr additive="base">
                                        <p:cTn id="85" dur="500" fill="hold"/>
                                        <p:tgtEl>
                                          <p:spTgt spid="38916">
                                            <p:txEl>
                                              <p:pRg st="22" end="2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8916">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nodeType="clickEffect">
                                  <p:stCondLst>
                                    <p:cond delay="0"/>
                                  </p:stCondLst>
                                  <p:childTnLst>
                                    <p:set>
                                      <p:cBhvr>
                                        <p:cTn id="90" dur="1" fill="hold">
                                          <p:stCondLst>
                                            <p:cond delay="0"/>
                                          </p:stCondLst>
                                        </p:cTn>
                                        <p:tgtEl>
                                          <p:spTgt spid="38916">
                                            <p:txEl>
                                              <p:pRg st="24" end="24"/>
                                            </p:txEl>
                                          </p:spTgt>
                                        </p:tgtEl>
                                        <p:attrNameLst>
                                          <p:attrName>style.visibility</p:attrName>
                                        </p:attrNameLst>
                                      </p:cBhvr>
                                      <p:to>
                                        <p:strVal val="visible"/>
                                      </p:to>
                                    </p:set>
                                    <p:anim calcmode="lin" valueType="num">
                                      <p:cBhvr additive="base">
                                        <p:cTn id="91" dur="500" fill="hold"/>
                                        <p:tgtEl>
                                          <p:spTgt spid="38916">
                                            <p:txEl>
                                              <p:pRg st="24" end="2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8916">
                                            <p:txEl>
                                              <p:pRg st="24" end="24"/>
                                            </p:txEl>
                                          </p:spTgt>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38916">
                                            <p:txEl>
                                              <p:pRg st="25" end="25"/>
                                            </p:txEl>
                                          </p:spTgt>
                                        </p:tgtEl>
                                        <p:attrNameLst>
                                          <p:attrName>style.visibility</p:attrName>
                                        </p:attrNameLst>
                                      </p:cBhvr>
                                      <p:to>
                                        <p:strVal val="visible"/>
                                      </p:to>
                                    </p:set>
                                    <p:anim calcmode="lin" valueType="num">
                                      <p:cBhvr additive="base">
                                        <p:cTn id="95" dur="500" fill="hold"/>
                                        <p:tgtEl>
                                          <p:spTgt spid="38916">
                                            <p:txEl>
                                              <p:pRg st="25" end="25"/>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38916">
                                            <p:txEl>
                                              <p:pRg st="25" end="2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AutoShape 2"/>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13. Bien-être au travail</a:t>
            </a:r>
            <a:endParaRPr lang="fr-FR" sz="2000" b="1" dirty="0">
              <a:solidFill>
                <a:schemeClr val="bg1"/>
              </a:solidFill>
              <a:effectLst>
                <a:outerShdw blurRad="38100" dist="38100" dir="2700000" algn="tl">
                  <a:srgbClr val="000000">
                    <a:alpha val="43137"/>
                  </a:srgbClr>
                </a:outerShdw>
              </a:effectLst>
            </a:endParaRPr>
          </a:p>
        </p:txBody>
      </p:sp>
      <p:sp>
        <p:nvSpPr>
          <p:cNvPr id="39940" name="Rectangle 5"/>
          <p:cNvSpPr>
            <a:spLocks noGrp="1" noChangeArrowheads="1"/>
          </p:cNvSpPr>
          <p:nvPr>
            <p:ph type="body" idx="1"/>
          </p:nvPr>
        </p:nvSpPr>
        <p:spPr>
          <a:xfrm>
            <a:off x="381000" y="685800"/>
            <a:ext cx="8229600" cy="5943600"/>
          </a:xfrm>
          <a:noFill/>
        </p:spPr>
        <p:txBody>
          <a:bodyPr/>
          <a:lstStyle/>
          <a:p>
            <a:pPr marL="190500" indent="96838" eaLnBrk="1" hangingPunct="1">
              <a:lnSpc>
                <a:spcPct val="90000"/>
              </a:lnSpc>
              <a:buFontTx/>
              <a:buNone/>
            </a:pPr>
            <a:endParaRPr lang="fr-FR" sz="1000" smtClean="0">
              <a:solidFill>
                <a:srgbClr val="333399"/>
              </a:solidFill>
            </a:endParaRPr>
          </a:p>
          <a:p>
            <a:pPr marL="190500" indent="96838" eaLnBrk="1" hangingPunct="1">
              <a:lnSpc>
                <a:spcPct val="90000"/>
              </a:lnSpc>
              <a:buClr>
                <a:srgbClr val="CC0000"/>
              </a:buClr>
              <a:buFont typeface="Wingdings" pitchFamily="2" charset="2"/>
              <a:buChar char="q"/>
            </a:pPr>
            <a:r>
              <a:rPr lang="fr-FR" sz="1000" b="1" smtClean="0">
                <a:solidFill>
                  <a:srgbClr val="333399"/>
                </a:solidFill>
              </a:rPr>
              <a:t> L’administration veille à mettre en place une série de mesures pour améliorer les conditions de travail et le  bien-être de ses agents et pour leur permettre d’exécuter leur mission dans un environnement sain et sûr. Ces mesures concernent :</a:t>
            </a:r>
          </a:p>
          <a:p>
            <a:pPr marL="190500" indent="96838" eaLnBrk="1" hangingPunct="1">
              <a:lnSpc>
                <a:spcPct val="90000"/>
              </a:lnSpc>
              <a:buFontTx/>
              <a:buNone/>
            </a:pPr>
            <a:endParaRPr lang="fr-FR" sz="1000" smtClean="0">
              <a:solidFill>
                <a:srgbClr val="333399"/>
              </a:solidFill>
            </a:endParaRPr>
          </a:p>
          <a:p>
            <a:pPr marL="669925" lvl="1" indent="-268288" eaLnBrk="1" hangingPunct="1">
              <a:lnSpc>
                <a:spcPct val="90000"/>
              </a:lnSpc>
              <a:buClr>
                <a:srgbClr val="CC0000"/>
              </a:buClr>
              <a:buFontTx/>
              <a:buChar char="•"/>
            </a:pPr>
            <a:r>
              <a:rPr lang="fr-FR" sz="1000" smtClean="0">
                <a:solidFill>
                  <a:srgbClr val="333399"/>
                </a:solidFill>
              </a:rPr>
              <a:t>la sécurité au travail;</a:t>
            </a:r>
          </a:p>
          <a:p>
            <a:pPr marL="669925" lvl="1" indent="-268288" eaLnBrk="1" hangingPunct="1">
              <a:lnSpc>
                <a:spcPct val="90000"/>
              </a:lnSpc>
              <a:buClr>
                <a:srgbClr val="CC0000"/>
              </a:buClr>
              <a:buFontTx/>
              <a:buChar char="•"/>
            </a:pPr>
            <a:r>
              <a:rPr lang="fr-FR" sz="1000" smtClean="0">
                <a:solidFill>
                  <a:srgbClr val="333399"/>
                </a:solidFill>
              </a:rPr>
              <a:t>la protection de la santé du travailleur;</a:t>
            </a:r>
          </a:p>
          <a:p>
            <a:pPr marL="669925" lvl="1" indent="-268288" eaLnBrk="1" hangingPunct="1">
              <a:lnSpc>
                <a:spcPct val="90000"/>
              </a:lnSpc>
              <a:buClr>
                <a:srgbClr val="CC0000"/>
              </a:buClr>
              <a:buFontTx/>
              <a:buChar char="•"/>
            </a:pPr>
            <a:r>
              <a:rPr lang="fr-FR" sz="1000" smtClean="0">
                <a:solidFill>
                  <a:srgbClr val="333399"/>
                </a:solidFill>
              </a:rPr>
              <a:t>la charge psychosociale occasionnée par le travail;</a:t>
            </a:r>
          </a:p>
          <a:p>
            <a:pPr marL="669925" lvl="1" indent="-268288" eaLnBrk="1" hangingPunct="1">
              <a:lnSpc>
                <a:spcPct val="90000"/>
              </a:lnSpc>
              <a:buClr>
                <a:srgbClr val="CC0000"/>
              </a:buClr>
              <a:buFontTx/>
              <a:buChar char="•"/>
            </a:pPr>
            <a:r>
              <a:rPr lang="fr-FR" sz="1000" smtClean="0">
                <a:solidFill>
                  <a:srgbClr val="333399"/>
                </a:solidFill>
              </a:rPr>
              <a:t>l’ergonomie;</a:t>
            </a:r>
          </a:p>
          <a:p>
            <a:pPr marL="669925" lvl="1" indent="-268288" eaLnBrk="1" hangingPunct="1">
              <a:lnSpc>
                <a:spcPct val="90000"/>
              </a:lnSpc>
              <a:buClr>
                <a:srgbClr val="CC0000"/>
              </a:buClr>
              <a:buFontTx/>
              <a:buChar char="•"/>
            </a:pPr>
            <a:r>
              <a:rPr lang="fr-FR" sz="1000" smtClean="0">
                <a:solidFill>
                  <a:srgbClr val="333399"/>
                </a:solidFill>
              </a:rPr>
              <a:t>l’hygiène au travail;</a:t>
            </a:r>
          </a:p>
          <a:p>
            <a:pPr marL="669925" lvl="1" indent="-268288" eaLnBrk="1" hangingPunct="1">
              <a:lnSpc>
                <a:spcPct val="90000"/>
              </a:lnSpc>
              <a:buClr>
                <a:srgbClr val="CC0000"/>
              </a:buClr>
              <a:buFontTx/>
              <a:buChar char="•"/>
            </a:pPr>
            <a:r>
              <a:rPr lang="fr-FR" sz="1000" smtClean="0">
                <a:solidFill>
                  <a:srgbClr val="333399"/>
                </a:solidFill>
              </a:rPr>
              <a:t>l’embellissement des lieux de travail.</a:t>
            </a:r>
          </a:p>
          <a:p>
            <a:pPr marL="669925" lvl="1" indent="-268288" eaLnBrk="1" hangingPunct="1">
              <a:lnSpc>
                <a:spcPct val="90000"/>
              </a:lnSpc>
              <a:buClr>
                <a:srgbClr val="CC0000"/>
              </a:buClr>
              <a:buFontTx/>
              <a:buChar char="•"/>
            </a:pPr>
            <a:endParaRPr lang="fr-FR" sz="1000" smtClean="0">
              <a:solidFill>
                <a:srgbClr val="333399"/>
              </a:solidFill>
            </a:endParaRPr>
          </a:p>
          <a:p>
            <a:pPr marL="190500" indent="96838" eaLnBrk="1" hangingPunct="1">
              <a:lnSpc>
                <a:spcPct val="80000"/>
              </a:lnSpc>
              <a:buClr>
                <a:srgbClr val="CC0000"/>
              </a:buClr>
              <a:buFont typeface="Wingdings" pitchFamily="2" charset="2"/>
              <a:buChar char="q"/>
            </a:pPr>
            <a:r>
              <a:rPr lang="fr-BE" sz="1000" b="1" smtClean="0">
                <a:solidFill>
                  <a:srgbClr val="333399"/>
                </a:solidFill>
              </a:rPr>
              <a:t> Rôle de l’administration :</a:t>
            </a:r>
          </a:p>
          <a:p>
            <a:pPr marL="669925" lvl="1" indent="-268288" eaLnBrk="1" hangingPunct="1">
              <a:lnSpc>
                <a:spcPct val="80000"/>
              </a:lnSpc>
              <a:buClr>
                <a:srgbClr val="CC0000"/>
              </a:buClr>
              <a:buFontTx/>
              <a:buChar char="•"/>
            </a:pPr>
            <a:r>
              <a:rPr lang="fr-FR" sz="1000" smtClean="0">
                <a:solidFill>
                  <a:srgbClr val="333399"/>
                </a:solidFill>
              </a:rPr>
              <a:t>mener une politique du bien-être au travail </a:t>
            </a:r>
            <a:r>
              <a:rPr lang="fr-FR" sz="1000" smtClean="0">
                <a:solidFill>
                  <a:srgbClr val="333399"/>
                </a:solidFill>
                <a:sym typeface="Wingdings" pitchFamily="2" charset="2"/>
              </a:rPr>
              <a:t> </a:t>
            </a:r>
            <a:r>
              <a:rPr lang="fr-FR" sz="1000" smtClean="0">
                <a:solidFill>
                  <a:srgbClr val="333399"/>
                </a:solidFill>
              </a:rPr>
              <a:t> mettre en place une politique de prévention basée sur un « système dynamique de gestion des risques »;</a:t>
            </a:r>
          </a:p>
          <a:p>
            <a:pPr marL="669925" lvl="1" indent="-268288" eaLnBrk="1" hangingPunct="1">
              <a:lnSpc>
                <a:spcPct val="80000"/>
              </a:lnSpc>
              <a:buClr>
                <a:srgbClr val="CC0000"/>
              </a:buClr>
              <a:buFontTx/>
              <a:buChar char="•"/>
            </a:pPr>
            <a:r>
              <a:rPr lang="fr-FR" sz="1000" smtClean="0">
                <a:solidFill>
                  <a:srgbClr val="333399"/>
                </a:solidFill>
              </a:rPr>
              <a:t>analyser les risques liés aux activités; </a:t>
            </a:r>
          </a:p>
          <a:p>
            <a:pPr marL="669925" lvl="1" indent="-268288" eaLnBrk="1" hangingPunct="1">
              <a:lnSpc>
                <a:spcPct val="80000"/>
              </a:lnSpc>
              <a:buClr>
                <a:srgbClr val="CC0000"/>
              </a:buClr>
              <a:buFontTx/>
              <a:buChar char="•"/>
            </a:pPr>
            <a:r>
              <a:rPr lang="fr-FR" sz="1000" smtClean="0">
                <a:solidFill>
                  <a:srgbClr val="333399"/>
                </a:solidFill>
              </a:rPr>
              <a:t>déterminer les mesures de prévention;</a:t>
            </a:r>
          </a:p>
          <a:p>
            <a:pPr marL="669925" lvl="1" indent="-268288" eaLnBrk="1" hangingPunct="1">
              <a:lnSpc>
                <a:spcPct val="80000"/>
              </a:lnSpc>
              <a:buClr>
                <a:srgbClr val="CC0000"/>
              </a:buClr>
              <a:buFontTx/>
              <a:buChar char="•"/>
            </a:pPr>
            <a:r>
              <a:rPr lang="fr-FR" sz="1000" smtClean="0">
                <a:solidFill>
                  <a:srgbClr val="333399"/>
                </a:solidFill>
              </a:rPr>
              <a:t>Évaluer annuellement le programme.</a:t>
            </a:r>
          </a:p>
          <a:p>
            <a:pPr marL="190500" indent="96838" eaLnBrk="1" hangingPunct="1">
              <a:lnSpc>
                <a:spcPct val="80000"/>
              </a:lnSpc>
              <a:buClr>
                <a:srgbClr val="CC0000"/>
              </a:buClr>
              <a:buFont typeface="Wingdings" pitchFamily="2" charset="2"/>
              <a:buChar char="q"/>
            </a:pPr>
            <a:endParaRPr lang="fr-FR" sz="1000" smtClean="0">
              <a:solidFill>
                <a:srgbClr val="333399"/>
              </a:solidFill>
            </a:endParaRPr>
          </a:p>
          <a:p>
            <a:pPr marL="190500" indent="96838" eaLnBrk="1" hangingPunct="1">
              <a:lnSpc>
                <a:spcPct val="80000"/>
              </a:lnSpc>
              <a:buClr>
                <a:srgbClr val="CC0000"/>
              </a:buClr>
              <a:buFont typeface="Wingdings" pitchFamily="2" charset="2"/>
              <a:buChar char="q"/>
            </a:pPr>
            <a:r>
              <a:rPr lang="fr-FR" sz="1000" smtClean="0">
                <a:solidFill>
                  <a:srgbClr val="333399"/>
                </a:solidFill>
              </a:rPr>
              <a:t> </a:t>
            </a:r>
            <a:r>
              <a:rPr lang="fr-FR" sz="1000" b="1" smtClean="0">
                <a:solidFill>
                  <a:srgbClr val="333399"/>
                </a:solidFill>
              </a:rPr>
              <a:t>Rôle de la hiérarchie :</a:t>
            </a:r>
          </a:p>
          <a:p>
            <a:pPr marL="669925" lvl="1" indent="-268288" eaLnBrk="1" hangingPunct="1">
              <a:lnSpc>
                <a:spcPct val="80000"/>
              </a:lnSpc>
              <a:buClr>
                <a:srgbClr val="CC0000"/>
              </a:buClr>
              <a:buFontTx/>
              <a:buChar char="•"/>
            </a:pPr>
            <a:r>
              <a:rPr lang="fr-FR" sz="1000" smtClean="0">
                <a:solidFill>
                  <a:srgbClr val="333399"/>
                </a:solidFill>
              </a:rPr>
              <a:t>mettre en œuvre la politique de prévention de l’administration;</a:t>
            </a:r>
          </a:p>
          <a:p>
            <a:pPr marL="669925" lvl="1" indent="-268288" eaLnBrk="1" hangingPunct="1">
              <a:lnSpc>
                <a:spcPct val="80000"/>
              </a:lnSpc>
              <a:buClr>
                <a:srgbClr val="CC0000"/>
              </a:buClr>
              <a:buFontTx/>
              <a:buChar char="•"/>
            </a:pPr>
            <a:r>
              <a:rPr lang="fr-FR" sz="1000" smtClean="0">
                <a:solidFill>
                  <a:srgbClr val="333399"/>
                </a:solidFill>
              </a:rPr>
              <a:t>contrôler les équipements de travail, les équipements de Première Intervention et les substances utilisées;</a:t>
            </a:r>
          </a:p>
          <a:p>
            <a:pPr marL="669925" lvl="1" indent="-268288" eaLnBrk="1" hangingPunct="1">
              <a:lnSpc>
                <a:spcPct val="80000"/>
              </a:lnSpc>
              <a:buClr>
                <a:srgbClr val="CC0000"/>
              </a:buClr>
              <a:buFontTx/>
              <a:buChar char="•"/>
            </a:pPr>
            <a:r>
              <a:rPr lang="fr-FR" sz="1000" smtClean="0">
                <a:solidFill>
                  <a:srgbClr val="333399"/>
                </a:solidFill>
              </a:rPr>
              <a:t>contrôler la répartition des tâches en fonction du profil des travailleurs;</a:t>
            </a:r>
          </a:p>
          <a:p>
            <a:pPr marL="669925" lvl="1" indent="-268288" eaLnBrk="1" hangingPunct="1">
              <a:lnSpc>
                <a:spcPct val="80000"/>
              </a:lnSpc>
              <a:buClr>
                <a:srgbClr val="CC0000"/>
              </a:buClr>
              <a:buFontTx/>
              <a:buChar char="•"/>
            </a:pPr>
            <a:r>
              <a:rPr lang="fr-FR" sz="1000" smtClean="0">
                <a:solidFill>
                  <a:srgbClr val="333399"/>
                </a:solidFill>
              </a:rPr>
              <a:t>surveiller le respect des instructions;</a:t>
            </a:r>
          </a:p>
          <a:p>
            <a:pPr marL="669925" lvl="1" indent="-268288" eaLnBrk="1" hangingPunct="1">
              <a:lnSpc>
                <a:spcPct val="80000"/>
              </a:lnSpc>
              <a:buClr>
                <a:srgbClr val="CC0000"/>
              </a:buClr>
              <a:buFontTx/>
              <a:buChar char="•"/>
            </a:pPr>
            <a:r>
              <a:rPr lang="fr-FR" sz="1000" smtClean="0">
                <a:solidFill>
                  <a:srgbClr val="333399"/>
                </a:solidFill>
              </a:rPr>
              <a:t>s’assurer que les travailleurs comprennent les informations qui leur sont données;</a:t>
            </a:r>
          </a:p>
          <a:p>
            <a:pPr marL="669925" lvl="1" indent="-268288" eaLnBrk="1" hangingPunct="1">
              <a:lnSpc>
                <a:spcPct val="80000"/>
              </a:lnSpc>
              <a:buClr>
                <a:srgbClr val="CC0000"/>
              </a:buClr>
              <a:buFontTx/>
              <a:buChar char="•"/>
            </a:pPr>
            <a:r>
              <a:rPr lang="fr-FR" sz="1000" smtClean="0">
                <a:solidFill>
                  <a:srgbClr val="333399"/>
                </a:solidFill>
              </a:rPr>
              <a:t>examiner les accidents qui se produisent sur les lieux du travail et proposer des mesures pour qu’ils ne se reproduisent pas.</a:t>
            </a:r>
            <a:br>
              <a:rPr lang="fr-FR" sz="1000" smtClean="0">
                <a:solidFill>
                  <a:srgbClr val="333399"/>
                </a:solidFill>
              </a:rPr>
            </a:br>
            <a:r>
              <a:rPr lang="fr-FR" sz="1000" smtClean="0">
                <a:solidFill>
                  <a:srgbClr val="333399"/>
                </a:solidFill>
              </a:rPr>
              <a:t/>
            </a:r>
            <a:br>
              <a:rPr lang="fr-FR" sz="1000" smtClean="0">
                <a:solidFill>
                  <a:srgbClr val="333399"/>
                </a:solidFill>
              </a:rPr>
            </a:br>
            <a:r>
              <a:rPr lang="fr-FR" sz="1000" smtClean="0">
                <a:solidFill>
                  <a:srgbClr val="333399"/>
                </a:solidFill>
              </a:rPr>
              <a:t> </a:t>
            </a:r>
          </a:p>
          <a:p>
            <a:pPr marL="190500" indent="96838" eaLnBrk="1" hangingPunct="1">
              <a:lnSpc>
                <a:spcPct val="80000"/>
              </a:lnSpc>
              <a:buClr>
                <a:srgbClr val="CC0000"/>
              </a:buClr>
              <a:buFont typeface="Wingdings" pitchFamily="2" charset="2"/>
              <a:buChar char="q"/>
            </a:pPr>
            <a:r>
              <a:rPr lang="fr-FR" sz="1000" smtClean="0">
                <a:solidFill>
                  <a:srgbClr val="333399"/>
                </a:solidFill>
              </a:rPr>
              <a:t> </a:t>
            </a:r>
            <a:r>
              <a:rPr lang="fr-FR" sz="1000" b="1" smtClean="0">
                <a:solidFill>
                  <a:srgbClr val="333399"/>
                </a:solidFill>
              </a:rPr>
              <a:t>Rôle de l’agent : </a:t>
            </a:r>
          </a:p>
          <a:p>
            <a:pPr marL="669925" lvl="1" indent="-268288" eaLnBrk="1" hangingPunct="1">
              <a:lnSpc>
                <a:spcPct val="80000"/>
              </a:lnSpc>
              <a:buClr>
                <a:srgbClr val="CC0000"/>
              </a:buClr>
              <a:buFontTx/>
              <a:buChar char="•"/>
            </a:pPr>
            <a:r>
              <a:rPr lang="fr-FR" sz="1000" smtClean="0">
                <a:solidFill>
                  <a:srgbClr val="333399"/>
                </a:solidFill>
              </a:rPr>
              <a:t>doit prendre soin de sa propre sécurité (en fonction notamment de leur formation et des instructions qui lui ont été données);</a:t>
            </a:r>
          </a:p>
          <a:p>
            <a:pPr marL="669925" lvl="1" indent="-268288" eaLnBrk="1" hangingPunct="1">
              <a:lnSpc>
                <a:spcPct val="80000"/>
              </a:lnSpc>
              <a:buClr>
                <a:srgbClr val="CC0000"/>
              </a:buClr>
              <a:buFontTx/>
              <a:buChar char="•"/>
            </a:pPr>
            <a:r>
              <a:rPr lang="fr-FR" sz="1000" smtClean="0">
                <a:solidFill>
                  <a:srgbClr val="333399"/>
                </a:solidFill>
              </a:rPr>
              <a:t>doit utiliser correctement les équipements de travail;</a:t>
            </a:r>
          </a:p>
          <a:p>
            <a:pPr marL="669925" lvl="1" indent="-268288" eaLnBrk="1" hangingPunct="1">
              <a:lnSpc>
                <a:spcPct val="80000"/>
              </a:lnSpc>
              <a:buClr>
                <a:srgbClr val="CC0000"/>
              </a:buClr>
              <a:buFontTx/>
              <a:buChar char="•"/>
            </a:pPr>
            <a:r>
              <a:rPr lang="fr-FR" sz="1000" smtClean="0">
                <a:solidFill>
                  <a:srgbClr val="333399"/>
                </a:solidFill>
              </a:rPr>
              <a:t>coopère avec l’employeur, la ligne hiérarchique et le SIPP.</a:t>
            </a:r>
          </a:p>
          <a:p>
            <a:pPr marL="669925" lvl="1" indent="-268288" eaLnBrk="1" hangingPunct="1">
              <a:lnSpc>
                <a:spcPct val="80000"/>
              </a:lnSpc>
              <a:buClr>
                <a:srgbClr val="CC0000"/>
              </a:buClr>
              <a:buFontTx/>
              <a:buChar char="•"/>
            </a:pPr>
            <a:endParaRPr lang="fr-BE" sz="1000" smtClean="0">
              <a:solidFill>
                <a:srgbClr val="333399"/>
              </a:solidFill>
            </a:endParaRPr>
          </a:p>
          <a:p>
            <a:pPr marL="190500" indent="96838" eaLnBrk="1" hangingPunct="1">
              <a:lnSpc>
                <a:spcPct val="90000"/>
              </a:lnSpc>
              <a:buClr>
                <a:srgbClr val="CC0000"/>
              </a:buClr>
              <a:buFont typeface="Wingdings" pitchFamily="2" charset="2"/>
              <a:buChar char="q"/>
            </a:pPr>
            <a:r>
              <a:rPr lang="fr-BE" sz="1000" b="1" smtClean="0">
                <a:solidFill>
                  <a:srgbClr val="333399"/>
                </a:solidFill>
              </a:rPr>
              <a:t> Infos supplémentaires :</a:t>
            </a:r>
          </a:p>
          <a:p>
            <a:pPr marL="669925" lvl="1" indent="-268288" eaLnBrk="1" hangingPunct="1">
              <a:lnSpc>
                <a:spcPct val="90000"/>
              </a:lnSpc>
              <a:buClr>
                <a:srgbClr val="CC0000"/>
              </a:buClr>
              <a:buFontTx/>
              <a:buChar char="•"/>
            </a:pPr>
            <a:r>
              <a:rPr lang="fr-FR" sz="1000" smtClean="0">
                <a:solidFill>
                  <a:srgbClr val="333399"/>
                </a:solidFill>
              </a:rPr>
              <a:t>le Service interne de prévention et de protection (SIPP) : 010/23.62.87</a:t>
            </a:r>
          </a:p>
          <a:p>
            <a:pPr marL="669925" lvl="1" indent="-268288" eaLnBrk="1" hangingPunct="1">
              <a:lnSpc>
                <a:spcPct val="90000"/>
              </a:lnSpc>
              <a:buClr>
                <a:srgbClr val="CC0000"/>
              </a:buClr>
              <a:buFontTx/>
              <a:buChar char="•"/>
            </a:pPr>
            <a:r>
              <a:rPr lang="fr-FR" sz="1000" smtClean="0">
                <a:solidFill>
                  <a:srgbClr val="333399"/>
                </a:solidFill>
              </a:rPr>
              <a:t>Le Médecin du travail (SPMT - Docteur Vercoille) :  010/62.01.17</a:t>
            </a:r>
            <a:endParaRPr lang="fr-BE" sz="1000" smtClean="0">
              <a:solidFill>
                <a:srgbClr val="333399"/>
              </a:solidFill>
            </a:endParaRPr>
          </a:p>
          <a:p>
            <a:pPr marL="669925" lvl="1" indent="-268288" eaLnBrk="1" hangingPunct="1">
              <a:lnSpc>
                <a:spcPct val="90000"/>
              </a:lnSpc>
              <a:buClr>
                <a:srgbClr val="CC0000"/>
              </a:buClr>
              <a:buFontTx/>
              <a:buChar char="•"/>
            </a:pPr>
            <a:r>
              <a:rPr lang="fr-BE" sz="1000" smtClean="0">
                <a:solidFill>
                  <a:srgbClr val="333399"/>
                </a:solidFill>
              </a:rPr>
              <a:t>Service RH (Charlotte Bausier) : 010/23.60.41 ou 60.20</a:t>
            </a:r>
          </a:p>
          <a:p>
            <a:pPr marL="669925" lvl="1" indent="-268288" eaLnBrk="1" hangingPunct="1">
              <a:lnSpc>
                <a:spcPct val="90000"/>
              </a:lnSpc>
              <a:buClr>
                <a:srgbClr val="CC0000"/>
              </a:buClr>
              <a:buFontTx/>
              <a:buChar char="•"/>
            </a:pPr>
            <a:r>
              <a:rPr lang="fr-BE" sz="1000" smtClean="0">
                <a:solidFill>
                  <a:srgbClr val="333399"/>
                </a:solidFill>
              </a:rPr>
              <a:t>Personnes de confiance : Madame Ruyskart Nathalie (010/23.62.32) et Monsieur Obsommer Philippe ( 010/23.61.13).</a:t>
            </a:r>
            <a:endParaRPr lang="fr-FR" sz="1000" smtClean="0">
              <a:solidFill>
                <a:srgbClr val="333399"/>
              </a:solidFill>
            </a:endParaRPr>
          </a:p>
          <a:p>
            <a:pPr marL="669925" lvl="1" indent="-268288" eaLnBrk="1" hangingPunct="1">
              <a:lnSpc>
                <a:spcPct val="90000"/>
              </a:lnSpc>
              <a:buClr>
                <a:srgbClr val="CC0000"/>
              </a:buClr>
              <a:buFontTx/>
              <a:buChar char="•"/>
            </a:pPr>
            <a:endParaRPr lang="fr-FR" sz="1000" smtClean="0">
              <a:solidFill>
                <a:srgbClr val="333399"/>
              </a:solidFill>
            </a:endParaRPr>
          </a:p>
          <a:p>
            <a:pPr marL="190500" indent="96838" eaLnBrk="1" hangingPunct="1">
              <a:lnSpc>
                <a:spcPct val="90000"/>
              </a:lnSpc>
              <a:buClr>
                <a:srgbClr val="CC3300"/>
              </a:buClr>
              <a:buFont typeface="Wingdings" pitchFamily="2" charset="2"/>
              <a:buChar char="q"/>
            </a:pPr>
            <a:endParaRPr lang="fr-FR" sz="1000" smtClean="0">
              <a:solidFill>
                <a:srgbClr val="333399"/>
              </a:solidFill>
            </a:endParaRPr>
          </a:p>
        </p:txBody>
      </p:sp>
      <p:sp>
        <p:nvSpPr>
          <p:cNvPr id="19460"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4A76FD-CEE4-4BF7-8681-AA96ED78C855}" type="slidenum">
              <a:rPr lang="fr-FR" smtClean="0"/>
              <a:pPr eaLnBrk="1" hangingPunct="1"/>
              <a:t>19</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9940">
                                            <p:txEl>
                                              <p:pRg st="1" end="1"/>
                                            </p:txEl>
                                          </p:spTgt>
                                        </p:tgtEl>
                                        <p:attrNameLst>
                                          <p:attrName>style.visibility</p:attrName>
                                        </p:attrNameLst>
                                      </p:cBhvr>
                                      <p:to>
                                        <p:strVal val="visible"/>
                                      </p:to>
                                    </p:set>
                                    <p:anim calcmode="lin" valueType="num">
                                      <p:cBhvr additive="base">
                                        <p:cTn id="7" dur="500" fill="hold"/>
                                        <p:tgtEl>
                                          <p:spTgt spid="3994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40">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940">
                                            <p:txEl>
                                              <p:pRg st="3" end="3"/>
                                            </p:txEl>
                                          </p:spTgt>
                                        </p:tgtEl>
                                        <p:attrNameLst>
                                          <p:attrName>style.visibility</p:attrName>
                                        </p:attrNameLst>
                                      </p:cBhvr>
                                      <p:to>
                                        <p:strVal val="visible"/>
                                      </p:to>
                                    </p:set>
                                    <p:anim calcmode="lin" valueType="num">
                                      <p:cBhvr additive="base">
                                        <p:cTn id="11" dur="500" fill="hold"/>
                                        <p:tgtEl>
                                          <p:spTgt spid="39940">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940">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9940">
                                            <p:txEl>
                                              <p:pRg st="4" end="4"/>
                                            </p:txEl>
                                          </p:spTgt>
                                        </p:tgtEl>
                                        <p:attrNameLst>
                                          <p:attrName>style.visibility</p:attrName>
                                        </p:attrNameLst>
                                      </p:cBhvr>
                                      <p:to>
                                        <p:strVal val="visible"/>
                                      </p:to>
                                    </p:set>
                                    <p:anim calcmode="lin" valueType="num">
                                      <p:cBhvr additive="base">
                                        <p:cTn id="15" dur="500" fill="hold"/>
                                        <p:tgtEl>
                                          <p:spTgt spid="39940">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9940">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9940">
                                            <p:txEl>
                                              <p:pRg st="5" end="5"/>
                                            </p:txEl>
                                          </p:spTgt>
                                        </p:tgtEl>
                                        <p:attrNameLst>
                                          <p:attrName>style.visibility</p:attrName>
                                        </p:attrNameLst>
                                      </p:cBhvr>
                                      <p:to>
                                        <p:strVal val="visible"/>
                                      </p:to>
                                    </p:set>
                                    <p:anim calcmode="lin" valueType="num">
                                      <p:cBhvr additive="base">
                                        <p:cTn id="19" dur="500" fill="hold"/>
                                        <p:tgtEl>
                                          <p:spTgt spid="39940">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40">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9940">
                                            <p:txEl>
                                              <p:pRg st="6" end="6"/>
                                            </p:txEl>
                                          </p:spTgt>
                                        </p:tgtEl>
                                        <p:attrNameLst>
                                          <p:attrName>style.visibility</p:attrName>
                                        </p:attrNameLst>
                                      </p:cBhvr>
                                      <p:to>
                                        <p:strVal val="visible"/>
                                      </p:to>
                                    </p:set>
                                    <p:anim calcmode="lin" valueType="num">
                                      <p:cBhvr additive="base">
                                        <p:cTn id="23" dur="500" fill="hold"/>
                                        <p:tgtEl>
                                          <p:spTgt spid="39940">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9940">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9940">
                                            <p:txEl>
                                              <p:pRg st="7" end="7"/>
                                            </p:txEl>
                                          </p:spTgt>
                                        </p:tgtEl>
                                        <p:attrNameLst>
                                          <p:attrName>style.visibility</p:attrName>
                                        </p:attrNameLst>
                                      </p:cBhvr>
                                      <p:to>
                                        <p:strVal val="visible"/>
                                      </p:to>
                                    </p:set>
                                    <p:anim calcmode="lin" valueType="num">
                                      <p:cBhvr additive="base">
                                        <p:cTn id="27" dur="500" fill="hold"/>
                                        <p:tgtEl>
                                          <p:spTgt spid="39940">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9940">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9940">
                                            <p:txEl>
                                              <p:pRg st="8" end="8"/>
                                            </p:txEl>
                                          </p:spTgt>
                                        </p:tgtEl>
                                        <p:attrNameLst>
                                          <p:attrName>style.visibility</p:attrName>
                                        </p:attrNameLst>
                                      </p:cBhvr>
                                      <p:to>
                                        <p:strVal val="visible"/>
                                      </p:to>
                                    </p:set>
                                    <p:anim calcmode="lin" valueType="num">
                                      <p:cBhvr additive="base">
                                        <p:cTn id="31" dur="500" fill="hold"/>
                                        <p:tgtEl>
                                          <p:spTgt spid="39940">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4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9940">
                                            <p:txEl>
                                              <p:pRg st="10" end="10"/>
                                            </p:txEl>
                                          </p:spTgt>
                                        </p:tgtEl>
                                        <p:attrNameLst>
                                          <p:attrName>style.visibility</p:attrName>
                                        </p:attrNameLst>
                                      </p:cBhvr>
                                      <p:to>
                                        <p:strVal val="visible"/>
                                      </p:to>
                                    </p:set>
                                    <p:anim calcmode="lin" valueType="num">
                                      <p:cBhvr additive="base">
                                        <p:cTn id="37" dur="500" fill="hold"/>
                                        <p:tgtEl>
                                          <p:spTgt spid="39940">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940">
                                            <p:txEl>
                                              <p:pRg st="10" end="1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9940">
                                            <p:txEl>
                                              <p:pRg st="11" end="11"/>
                                            </p:txEl>
                                          </p:spTgt>
                                        </p:tgtEl>
                                        <p:attrNameLst>
                                          <p:attrName>style.visibility</p:attrName>
                                        </p:attrNameLst>
                                      </p:cBhvr>
                                      <p:to>
                                        <p:strVal val="visible"/>
                                      </p:to>
                                    </p:set>
                                    <p:anim calcmode="lin" valueType="num">
                                      <p:cBhvr additive="base">
                                        <p:cTn id="41" dur="500" fill="hold"/>
                                        <p:tgtEl>
                                          <p:spTgt spid="39940">
                                            <p:txEl>
                                              <p:pRg st="11" end="1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9940">
                                            <p:txEl>
                                              <p:pRg st="11" end="1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9940">
                                            <p:txEl>
                                              <p:pRg st="12" end="12"/>
                                            </p:txEl>
                                          </p:spTgt>
                                        </p:tgtEl>
                                        <p:attrNameLst>
                                          <p:attrName>style.visibility</p:attrName>
                                        </p:attrNameLst>
                                      </p:cBhvr>
                                      <p:to>
                                        <p:strVal val="visible"/>
                                      </p:to>
                                    </p:set>
                                    <p:anim calcmode="lin" valueType="num">
                                      <p:cBhvr additive="base">
                                        <p:cTn id="45" dur="500" fill="hold"/>
                                        <p:tgtEl>
                                          <p:spTgt spid="39940">
                                            <p:txEl>
                                              <p:pRg st="12" end="1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9940">
                                            <p:txEl>
                                              <p:pRg st="12" end="1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9940">
                                            <p:txEl>
                                              <p:pRg st="13" end="13"/>
                                            </p:txEl>
                                          </p:spTgt>
                                        </p:tgtEl>
                                        <p:attrNameLst>
                                          <p:attrName>style.visibility</p:attrName>
                                        </p:attrNameLst>
                                      </p:cBhvr>
                                      <p:to>
                                        <p:strVal val="visible"/>
                                      </p:to>
                                    </p:set>
                                    <p:anim calcmode="lin" valueType="num">
                                      <p:cBhvr additive="base">
                                        <p:cTn id="49" dur="500" fill="hold"/>
                                        <p:tgtEl>
                                          <p:spTgt spid="39940">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940">
                                            <p:txEl>
                                              <p:pRg st="13" end="1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9940">
                                            <p:txEl>
                                              <p:pRg st="14" end="14"/>
                                            </p:txEl>
                                          </p:spTgt>
                                        </p:tgtEl>
                                        <p:attrNameLst>
                                          <p:attrName>style.visibility</p:attrName>
                                        </p:attrNameLst>
                                      </p:cBhvr>
                                      <p:to>
                                        <p:strVal val="visible"/>
                                      </p:to>
                                    </p:set>
                                    <p:anim calcmode="lin" valueType="num">
                                      <p:cBhvr additive="base">
                                        <p:cTn id="53" dur="500" fill="hold"/>
                                        <p:tgtEl>
                                          <p:spTgt spid="39940">
                                            <p:txEl>
                                              <p:pRg st="14" end="1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9940">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nodeType="clickEffect">
                                  <p:stCondLst>
                                    <p:cond delay="0"/>
                                  </p:stCondLst>
                                  <p:childTnLst>
                                    <p:set>
                                      <p:cBhvr>
                                        <p:cTn id="58" dur="1" fill="hold">
                                          <p:stCondLst>
                                            <p:cond delay="0"/>
                                          </p:stCondLst>
                                        </p:cTn>
                                        <p:tgtEl>
                                          <p:spTgt spid="39940">
                                            <p:txEl>
                                              <p:pRg st="16" end="16"/>
                                            </p:txEl>
                                          </p:spTgt>
                                        </p:tgtEl>
                                        <p:attrNameLst>
                                          <p:attrName>style.visibility</p:attrName>
                                        </p:attrNameLst>
                                      </p:cBhvr>
                                      <p:to>
                                        <p:strVal val="visible"/>
                                      </p:to>
                                    </p:set>
                                    <p:anim calcmode="lin" valueType="num">
                                      <p:cBhvr additive="base">
                                        <p:cTn id="59" dur="500" fill="hold"/>
                                        <p:tgtEl>
                                          <p:spTgt spid="39940">
                                            <p:txEl>
                                              <p:pRg st="16" end="1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9940">
                                            <p:txEl>
                                              <p:pRg st="16" end="16"/>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9940">
                                            <p:txEl>
                                              <p:pRg st="17" end="17"/>
                                            </p:txEl>
                                          </p:spTgt>
                                        </p:tgtEl>
                                        <p:attrNameLst>
                                          <p:attrName>style.visibility</p:attrName>
                                        </p:attrNameLst>
                                      </p:cBhvr>
                                      <p:to>
                                        <p:strVal val="visible"/>
                                      </p:to>
                                    </p:set>
                                    <p:anim calcmode="lin" valueType="num">
                                      <p:cBhvr additive="base">
                                        <p:cTn id="63" dur="500" fill="hold"/>
                                        <p:tgtEl>
                                          <p:spTgt spid="39940">
                                            <p:txEl>
                                              <p:pRg st="17" end="17"/>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9940">
                                            <p:txEl>
                                              <p:pRg st="17" end="17"/>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9940">
                                            <p:txEl>
                                              <p:pRg st="18" end="18"/>
                                            </p:txEl>
                                          </p:spTgt>
                                        </p:tgtEl>
                                        <p:attrNameLst>
                                          <p:attrName>style.visibility</p:attrName>
                                        </p:attrNameLst>
                                      </p:cBhvr>
                                      <p:to>
                                        <p:strVal val="visible"/>
                                      </p:to>
                                    </p:set>
                                    <p:anim calcmode="lin" valueType="num">
                                      <p:cBhvr additive="base">
                                        <p:cTn id="67" dur="500" fill="hold"/>
                                        <p:tgtEl>
                                          <p:spTgt spid="39940">
                                            <p:txEl>
                                              <p:pRg st="18" end="1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9940">
                                            <p:txEl>
                                              <p:pRg st="18" end="18"/>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9940">
                                            <p:txEl>
                                              <p:pRg st="19" end="19"/>
                                            </p:txEl>
                                          </p:spTgt>
                                        </p:tgtEl>
                                        <p:attrNameLst>
                                          <p:attrName>style.visibility</p:attrName>
                                        </p:attrNameLst>
                                      </p:cBhvr>
                                      <p:to>
                                        <p:strVal val="visible"/>
                                      </p:to>
                                    </p:set>
                                    <p:anim calcmode="lin" valueType="num">
                                      <p:cBhvr additive="base">
                                        <p:cTn id="71" dur="500" fill="hold"/>
                                        <p:tgtEl>
                                          <p:spTgt spid="39940">
                                            <p:txEl>
                                              <p:pRg st="19" end="1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9940">
                                            <p:txEl>
                                              <p:pRg st="19" end="19"/>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9940">
                                            <p:txEl>
                                              <p:pRg st="20" end="20"/>
                                            </p:txEl>
                                          </p:spTgt>
                                        </p:tgtEl>
                                        <p:attrNameLst>
                                          <p:attrName>style.visibility</p:attrName>
                                        </p:attrNameLst>
                                      </p:cBhvr>
                                      <p:to>
                                        <p:strVal val="visible"/>
                                      </p:to>
                                    </p:set>
                                    <p:anim calcmode="lin" valueType="num">
                                      <p:cBhvr additive="base">
                                        <p:cTn id="75" dur="500" fill="hold"/>
                                        <p:tgtEl>
                                          <p:spTgt spid="39940">
                                            <p:txEl>
                                              <p:pRg st="20" end="2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9940">
                                            <p:txEl>
                                              <p:pRg st="20" end="20"/>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9940">
                                            <p:txEl>
                                              <p:pRg st="21" end="21"/>
                                            </p:txEl>
                                          </p:spTgt>
                                        </p:tgtEl>
                                        <p:attrNameLst>
                                          <p:attrName>style.visibility</p:attrName>
                                        </p:attrNameLst>
                                      </p:cBhvr>
                                      <p:to>
                                        <p:strVal val="visible"/>
                                      </p:to>
                                    </p:set>
                                    <p:anim calcmode="lin" valueType="num">
                                      <p:cBhvr additive="base">
                                        <p:cTn id="79" dur="500" fill="hold"/>
                                        <p:tgtEl>
                                          <p:spTgt spid="39940">
                                            <p:txEl>
                                              <p:pRg st="21" end="2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9940">
                                            <p:txEl>
                                              <p:pRg st="21" end="21"/>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39940">
                                            <p:txEl>
                                              <p:pRg st="22" end="22"/>
                                            </p:txEl>
                                          </p:spTgt>
                                        </p:tgtEl>
                                        <p:attrNameLst>
                                          <p:attrName>style.visibility</p:attrName>
                                        </p:attrNameLst>
                                      </p:cBhvr>
                                      <p:to>
                                        <p:strVal val="visible"/>
                                      </p:to>
                                    </p:set>
                                    <p:anim calcmode="lin" valueType="num">
                                      <p:cBhvr additive="base">
                                        <p:cTn id="83" dur="500" fill="hold"/>
                                        <p:tgtEl>
                                          <p:spTgt spid="39940">
                                            <p:txEl>
                                              <p:pRg st="22" end="22"/>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39940">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4" fill="hold" nodeType="clickEffect">
                                  <p:stCondLst>
                                    <p:cond delay="0"/>
                                  </p:stCondLst>
                                  <p:childTnLst>
                                    <p:set>
                                      <p:cBhvr>
                                        <p:cTn id="88" dur="1" fill="hold">
                                          <p:stCondLst>
                                            <p:cond delay="0"/>
                                          </p:stCondLst>
                                        </p:cTn>
                                        <p:tgtEl>
                                          <p:spTgt spid="39940">
                                            <p:txEl>
                                              <p:pRg st="23" end="23"/>
                                            </p:txEl>
                                          </p:spTgt>
                                        </p:tgtEl>
                                        <p:attrNameLst>
                                          <p:attrName>style.visibility</p:attrName>
                                        </p:attrNameLst>
                                      </p:cBhvr>
                                      <p:to>
                                        <p:strVal val="visible"/>
                                      </p:to>
                                    </p:set>
                                    <p:anim calcmode="lin" valueType="num">
                                      <p:cBhvr additive="base">
                                        <p:cTn id="89" dur="500" fill="hold"/>
                                        <p:tgtEl>
                                          <p:spTgt spid="39940">
                                            <p:txEl>
                                              <p:pRg st="23" end="23"/>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9940">
                                            <p:txEl>
                                              <p:pRg st="23" end="23"/>
                                            </p:txEl>
                                          </p:spTgt>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39940">
                                            <p:txEl>
                                              <p:pRg st="24" end="24"/>
                                            </p:txEl>
                                          </p:spTgt>
                                        </p:tgtEl>
                                        <p:attrNameLst>
                                          <p:attrName>style.visibility</p:attrName>
                                        </p:attrNameLst>
                                      </p:cBhvr>
                                      <p:to>
                                        <p:strVal val="visible"/>
                                      </p:to>
                                    </p:set>
                                    <p:anim calcmode="lin" valueType="num">
                                      <p:cBhvr additive="base">
                                        <p:cTn id="93" dur="500" fill="hold"/>
                                        <p:tgtEl>
                                          <p:spTgt spid="39940">
                                            <p:txEl>
                                              <p:pRg st="24" end="24"/>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9940">
                                            <p:txEl>
                                              <p:pRg st="24" end="24"/>
                                            </p:txEl>
                                          </p:spTgt>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39940">
                                            <p:txEl>
                                              <p:pRg st="25" end="25"/>
                                            </p:txEl>
                                          </p:spTgt>
                                        </p:tgtEl>
                                        <p:attrNameLst>
                                          <p:attrName>style.visibility</p:attrName>
                                        </p:attrNameLst>
                                      </p:cBhvr>
                                      <p:to>
                                        <p:strVal val="visible"/>
                                      </p:to>
                                    </p:set>
                                    <p:anim calcmode="lin" valueType="num">
                                      <p:cBhvr additive="base">
                                        <p:cTn id="97" dur="500" fill="hold"/>
                                        <p:tgtEl>
                                          <p:spTgt spid="39940">
                                            <p:txEl>
                                              <p:pRg st="25" end="2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9940">
                                            <p:txEl>
                                              <p:pRg st="25" end="25"/>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39940">
                                            <p:txEl>
                                              <p:pRg st="26" end="26"/>
                                            </p:txEl>
                                          </p:spTgt>
                                        </p:tgtEl>
                                        <p:attrNameLst>
                                          <p:attrName>style.visibility</p:attrName>
                                        </p:attrNameLst>
                                      </p:cBhvr>
                                      <p:to>
                                        <p:strVal val="visible"/>
                                      </p:to>
                                    </p:set>
                                    <p:anim calcmode="lin" valueType="num">
                                      <p:cBhvr additive="base">
                                        <p:cTn id="101" dur="500" fill="hold"/>
                                        <p:tgtEl>
                                          <p:spTgt spid="39940">
                                            <p:txEl>
                                              <p:pRg st="26" end="26"/>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39940">
                                            <p:txEl>
                                              <p:pRg st="26" end="26"/>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 presetClass="entr" presetSubtype="4" fill="hold" nodeType="clickEffect">
                                  <p:stCondLst>
                                    <p:cond delay="0"/>
                                  </p:stCondLst>
                                  <p:childTnLst>
                                    <p:set>
                                      <p:cBhvr>
                                        <p:cTn id="106" dur="1" fill="hold">
                                          <p:stCondLst>
                                            <p:cond delay="0"/>
                                          </p:stCondLst>
                                        </p:cTn>
                                        <p:tgtEl>
                                          <p:spTgt spid="39940">
                                            <p:txEl>
                                              <p:pRg st="28" end="28"/>
                                            </p:txEl>
                                          </p:spTgt>
                                        </p:tgtEl>
                                        <p:attrNameLst>
                                          <p:attrName>style.visibility</p:attrName>
                                        </p:attrNameLst>
                                      </p:cBhvr>
                                      <p:to>
                                        <p:strVal val="visible"/>
                                      </p:to>
                                    </p:set>
                                    <p:anim calcmode="lin" valueType="num">
                                      <p:cBhvr additive="base">
                                        <p:cTn id="107" dur="500" fill="hold"/>
                                        <p:tgtEl>
                                          <p:spTgt spid="39940">
                                            <p:txEl>
                                              <p:pRg st="28" end="28"/>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39940">
                                            <p:txEl>
                                              <p:pRg st="28" end="28"/>
                                            </p:txEl>
                                          </p:spTgt>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39940">
                                            <p:txEl>
                                              <p:pRg st="29" end="29"/>
                                            </p:txEl>
                                          </p:spTgt>
                                        </p:tgtEl>
                                        <p:attrNameLst>
                                          <p:attrName>style.visibility</p:attrName>
                                        </p:attrNameLst>
                                      </p:cBhvr>
                                      <p:to>
                                        <p:strVal val="visible"/>
                                      </p:to>
                                    </p:set>
                                    <p:anim calcmode="lin" valueType="num">
                                      <p:cBhvr additive="base">
                                        <p:cTn id="111" dur="500" fill="hold"/>
                                        <p:tgtEl>
                                          <p:spTgt spid="39940">
                                            <p:txEl>
                                              <p:pRg st="29" end="29"/>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39940">
                                            <p:txEl>
                                              <p:pRg st="29" end="29"/>
                                            </p:txEl>
                                          </p:spTgt>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39940">
                                            <p:txEl>
                                              <p:pRg st="30" end="30"/>
                                            </p:txEl>
                                          </p:spTgt>
                                        </p:tgtEl>
                                        <p:attrNameLst>
                                          <p:attrName>style.visibility</p:attrName>
                                        </p:attrNameLst>
                                      </p:cBhvr>
                                      <p:to>
                                        <p:strVal val="visible"/>
                                      </p:to>
                                    </p:set>
                                    <p:anim calcmode="lin" valueType="num">
                                      <p:cBhvr additive="base">
                                        <p:cTn id="115" dur="500" fill="hold"/>
                                        <p:tgtEl>
                                          <p:spTgt spid="39940">
                                            <p:txEl>
                                              <p:pRg st="30" end="3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9940">
                                            <p:txEl>
                                              <p:pRg st="30" end="30"/>
                                            </p:txEl>
                                          </p:spTgt>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39940">
                                            <p:txEl>
                                              <p:pRg st="31" end="31"/>
                                            </p:txEl>
                                          </p:spTgt>
                                        </p:tgtEl>
                                        <p:attrNameLst>
                                          <p:attrName>style.visibility</p:attrName>
                                        </p:attrNameLst>
                                      </p:cBhvr>
                                      <p:to>
                                        <p:strVal val="visible"/>
                                      </p:to>
                                    </p:set>
                                    <p:anim calcmode="lin" valueType="num">
                                      <p:cBhvr additive="base">
                                        <p:cTn id="119" dur="500" fill="hold"/>
                                        <p:tgtEl>
                                          <p:spTgt spid="39940">
                                            <p:txEl>
                                              <p:pRg st="31" end="31"/>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9940">
                                            <p:txEl>
                                              <p:pRg st="31" end="31"/>
                                            </p:txEl>
                                          </p:spTgt>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0"/>
                                  </p:stCondLst>
                                  <p:childTnLst>
                                    <p:set>
                                      <p:cBhvr>
                                        <p:cTn id="122" dur="1" fill="hold">
                                          <p:stCondLst>
                                            <p:cond delay="0"/>
                                          </p:stCondLst>
                                        </p:cTn>
                                        <p:tgtEl>
                                          <p:spTgt spid="39940">
                                            <p:txEl>
                                              <p:pRg st="32" end="32"/>
                                            </p:txEl>
                                          </p:spTgt>
                                        </p:tgtEl>
                                        <p:attrNameLst>
                                          <p:attrName>style.visibility</p:attrName>
                                        </p:attrNameLst>
                                      </p:cBhvr>
                                      <p:to>
                                        <p:strVal val="visible"/>
                                      </p:to>
                                    </p:set>
                                    <p:anim calcmode="lin" valueType="num">
                                      <p:cBhvr additive="base">
                                        <p:cTn id="123" dur="500" fill="hold"/>
                                        <p:tgtEl>
                                          <p:spTgt spid="39940">
                                            <p:txEl>
                                              <p:pRg st="32" end="32"/>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39940">
                                            <p:txEl>
                                              <p:pRg st="32" end="3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title"/>
          </p:nvPr>
        </p:nvSpPr>
        <p:spPr>
          <a:xfrm>
            <a:off x="609600" y="427038"/>
            <a:ext cx="7772400" cy="411162"/>
          </a:xfrm>
          <a:prstGeom prst="roundRect">
            <a:avLst>
              <a:gd name="adj" fmla="val 16667"/>
            </a:avLst>
          </a:prstGeom>
          <a:solidFill>
            <a:srgbClr val="4BACC6"/>
          </a:solidFill>
          <a:effectLst>
            <a:prstShdw prst="shdw17" dist="17961" dir="2700000">
              <a:srgbClr val="7A1F00"/>
            </a:prstShdw>
          </a:effectLst>
          <a:extLst>
            <a:ext uri="{91240B29-F687-4F45-9708-019B960494DF}">
              <a14:hiddenLine xmlns:a14="http://schemas.microsoft.com/office/drawing/2010/main" w="9525">
                <a:solidFill>
                  <a:schemeClr val="tx1"/>
                </a:solidFill>
                <a:round/>
                <a:headEnd/>
                <a:tailEnd/>
              </a14:hiddenLine>
            </a:ext>
          </a:extLst>
        </p:spPr>
        <p:txBody>
          <a:bodyPr/>
          <a:lstStyle/>
          <a:p>
            <a:pPr algn="l" eaLnBrk="1" hangingPunct="1"/>
            <a:r>
              <a:rPr lang="fr-BE" sz="2000" b="1" smtClean="0">
                <a:solidFill>
                  <a:schemeClr val="bg1"/>
                </a:solidFill>
              </a:rPr>
              <a:t>Table des matières</a:t>
            </a:r>
            <a:endParaRPr lang="fr-FR" sz="2000" b="1" smtClean="0">
              <a:solidFill>
                <a:schemeClr val="bg1"/>
              </a:solidFill>
            </a:endParaRPr>
          </a:p>
        </p:txBody>
      </p:sp>
      <p:sp>
        <p:nvSpPr>
          <p:cNvPr id="3076" name="Rectangle 3"/>
          <p:cNvSpPr>
            <a:spLocks noGrp="1" noChangeArrowheads="1"/>
          </p:cNvSpPr>
          <p:nvPr>
            <p:ph type="body" idx="1"/>
          </p:nvPr>
        </p:nvSpPr>
        <p:spPr>
          <a:xfrm>
            <a:off x="685800" y="990600"/>
            <a:ext cx="7620000" cy="4953000"/>
          </a:xfrm>
          <a:solidFill>
            <a:srgbClr val="FFAA2D"/>
          </a:solidFill>
          <a:ln w="12700">
            <a:solidFill>
              <a:schemeClr val="bg1"/>
            </a:solidFill>
            <a:miter lim="800000"/>
            <a:headEnd type="none" w="med" len="med"/>
            <a:tailEnd type="none" w="med" len="med"/>
          </a:ln>
        </p:spPr>
        <p:txBody>
          <a:bodyPr/>
          <a:lstStyle/>
          <a:p>
            <a:pPr marL="609600" indent="-431800" eaLnBrk="1" hangingPunct="1">
              <a:lnSpc>
                <a:spcPct val="140000"/>
              </a:lnSpc>
              <a:buClr>
                <a:srgbClr val="CC3300"/>
              </a:buClr>
              <a:buSzPct val="110000"/>
              <a:buFontTx/>
              <a:buNone/>
              <a:defRPr/>
            </a:pPr>
            <a:r>
              <a:rPr lang="fr-BE" sz="1400" b="1" dirty="0" smtClean="0">
                <a:solidFill>
                  <a:srgbClr val="C00000"/>
                </a:solidFill>
              </a:rPr>
              <a:t>1</a:t>
            </a:r>
            <a:r>
              <a:rPr lang="fr-BE" sz="1400" b="1" baseline="30000" dirty="0" smtClean="0">
                <a:solidFill>
                  <a:srgbClr val="C00000"/>
                </a:solidFill>
              </a:rPr>
              <a:t>ère</a:t>
            </a:r>
            <a:r>
              <a:rPr lang="fr-BE" sz="1400" b="1" dirty="0" smtClean="0">
                <a:solidFill>
                  <a:srgbClr val="C00000"/>
                </a:solidFill>
              </a:rPr>
              <a:t> PARTIE : Accueil et accompagnement des nouveaux collègues</a:t>
            </a:r>
          </a:p>
          <a:p>
            <a:pPr marL="609600" indent="-431800" eaLnBrk="1" hangingPunct="1">
              <a:lnSpc>
                <a:spcPct val="140000"/>
              </a:lnSpc>
              <a:buClr>
                <a:srgbClr val="CC3300"/>
              </a:buClr>
              <a:buSzPct val="110000"/>
              <a:buFontTx/>
              <a:buNone/>
              <a:defRPr/>
            </a:pPr>
            <a:endParaRPr lang="fr-BE" sz="400" b="1" dirty="0" smtClean="0">
              <a:solidFill>
                <a:schemeClr val="tx2">
                  <a:lumMod val="95000"/>
                  <a:lumOff val="5000"/>
                </a:schemeClr>
              </a:solidFill>
            </a:endParaRP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La ‘‘Formation à l’accueil’’ – quel intérêt ?</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Quiz</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La PBW c’est ….. (Intervention de Mme Annick Noël, Directrice générale)</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Premiers pas, premiers contacts</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L’accompagnement de la nouvelle recrue – Pourquoi ?</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L’accompagnement de la nouvelle recrue – Comment ?</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Genèse de la Province du Brabant wallon</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Organigramme de l’administration</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Gestion des talents</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Valeurs transversales</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Les règlements internes</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Quelques exemples</a:t>
            </a:r>
          </a:p>
          <a:p>
            <a:pPr marL="609600" indent="-431800" eaLnBrk="1" hangingPunct="1">
              <a:lnSpc>
                <a:spcPct val="140000"/>
              </a:lnSpc>
              <a:buClr>
                <a:srgbClr val="CC3300"/>
              </a:buClr>
              <a:buSzPct val="110000"/>
              <a:buFontTx/>
              <a:buAutoNum type="arabicPeriod"/>
              <a:defRPr/>
            </a:pPr>
            <a:r>
              <a:rPr lang="fr-BE" sz="1200" b="1" dirty="0" smtClean="0">
                <a:solidFill>
                  <a:schemeClr val="accent1">
                    <a:lumMod val="10000"/>
                  </a:schemeClr>
                </a:solidFill>
              </a:rPr>
              <a:t>Bien-être au travail  </a:t>
            </a:r>
          </a:p>
        </p:txBody>
      </p:sp>
      <p:sp>
        <p:nvSpPr>
          <p:cNvPr id="8" name="Rectangle 4"/>
          <p:cNvSpPr>
            <a:spLocks noChangeArrowheads="1"/>
          </p:cNvSpPr>
          <p:nvPr/>
        </p:nvSpPr>
        <p:spPr bwMode="auto">
          <a:xfrm>
            <a:off x="3962400" y="3962400"/>
            <a:ext cx="4838700" cy="2286000"/>
          </a:xfrm>
          <a:prstGeom prst="flowChartPunchedCard">
            <a:avLst/>
          </a:prstGeom>
          <a:ln>
            <a:solidFill>
              <a:schemeClr val="bg1"/>
            </a:solidFill>
            <a:headEnd/>
            <a:tailEnd/>
          </a:ln>
        </p:spPr>
        <p:style>
          <a:lnRef idx="2">
            <a:schemeClr val="dk1"/>
          </a:lnRef>
          <a:fillRef idx="1">
            <a:schemeClr val="lt1"/>
          </a:fillRef>
          <a:effectRef idx="0">
            <a:schemeClr val="dk1"/>
          </a:effectRef>
          <a:fontRef idx="minor">
            <a:schemeClr val="dk1"/>
          </a:fontRef>
        </p:style>
        <p:txBody>
          <a:bodyPr anchor="ctr" anchorCtr="1"/>
          <a:lstStyle/>
          <a:p>
            <a:pPr marL="447675" indent="-447675">
              <a:lnSpc>
                <a:spcPct val="170000"/>
              </a:lnSpc>
              <a:tabLst>
                <a:tab pos="573088" algn="l"/>
              </a:tabLst>
              <a:defRPr/>
            </a:pPr>
            <a:r>
              <a:rPr lang="fr-BE" sz="1400" b="1" dirty="0">
                <a:solidFill>
                  <a:srgbClr val="C00000"/>
                </a:solidFill>
              </a:rPr>
              <a:t>2</a:t>
            </a:r>
            <a:r>
              <a:rPr lang="fr-BE" sz="1400" b="1" baseline="30000" dirty="0">
                <a:solidFill>
                  <a:srgbClr val="C00000"/>
                </a:solidFill>
              </a:rPr>
              <a:t>ème</a:t>
            </a:r>
            <a:r>
              <a:rPr lang="fr-BE" sz="1400" b="1" dirty="0">
                <a:solidFill>
                  <a:srgbClr val="C00000"/>
                </a:solidFill>
              </a:rPr>
              <a:t> PARTIE : « Formation à l’accueil »</a:t>
            </a:r>
          </a:p>
          <a:p>
            <a:pPr marL="447675" indent="-447675">
              <a:lnSpc>
                <a:spcPct val="170000"/>
              </a:lnSpc>
              <a:buClr>
                <a:srgbClr val="CC3300"/>
              </a:buClr>
              <a:buFont typeface="+mj-lt"/>
              <a:buAutoNum type="arabicPeriod" startAt="14"/>
              <a:tabLst>
                <a:tab pos="573088" algn="l"/>
              </a:tabLst>
              <a:defRPr/>
            </a:pPr>
            <a:r>
              <a:rPr lang="fr-BE" sz="1200" b="1" dirty="0">
                <a:solidFill>
                  <a:schemeClr val="tx1">
                    <a:lumMod val="95000"/>
                    <a:lumOff val="5000"/>
                  </a:schemeClr>
                </a:solidFill>
              </a:rPr>
              <a:t>Vous êtes le sourire de la </a:t>
            </a:r>
            <a:r>
              <a:rPr lang="fr-BE" sz="1200" b="1" dirty="0" smtClean="0">
                <a:solidFill>
                  <a:schemeClr val="tx1">
                    <a:lumMod val="95000"/>
                    <a:lumOff val="5000"/>
                  </a:schemeClr>
                </a:solidFill>
              </a:rPr>
              <a:t>……Province</a:t>
            </a:r>
            <a:endParaRPr lang="fr-BE" sz="1200" b="1" dirty="0">
              <a:solidFill>
                <a:schemeClr val="tx1">
                  <a:lumMod val="95000"/>
                  <a:lumOff val="5000"/>
                </a:schemeClr>
              </a:solidFill>
            </a:endParaRPr>
          </a:p>
          <a:p>
            <a:pPr marL="447675" indent="-447675">
              <a:lnSpc>
                <a:spcPct val="170000"/>
              </a:lnSpc>
              <a:buClr>
                <a:srgbClr val="CC3300"/>
              </a:buClr>
              <a:buFont typeface="Wingdings" pitchFamily="2" charset="2"/>
              <a:buAutoNum type="arabicPeriod" startAt="14"/>
              <a:tabLst>
                <a:tab pos="573088" algn="l"/>
              </a:tabLst>
              <a:defRPr/>
            </a:pPr>
            <a:r>
              <a:rPr lang="fr-BE" sz="1200" b="1" dirty="0">
                <a:solidFill>
                  <a:schemeClr val="tx1">
                    <a:lumMod val="95000"/>
                    <a:lumOff val="5000"/>
                  </a:schemeClr>
                </a:solidFill>
              </a:rPr>
              <a:t>Échanges sur les thèmes abordés (exercice collectif)</a:t>
            </a:r>
          </a:p>
          <a:p>
            <a:pPr marL="447675" indent="-447675">
              <a:lnSpc>
                <a:spcPct val="170000"/>
              </a:lnSpc>
              <a:buClr>
                <a:srgbClr val="CC3300"/>
              </a:buClr>
              <a:buFont typeface="Wingdings" pitchFamily="2" charset="2"/>
              <a:buAutoNum type="arabicPeriod" startAt="14"/>
              <a:tabLst>
                <a:tab pos="573088" algn="l"/>
              </a:tabLst>
              <a:defRPr/>
            </a:pPr>
            <a:r>
              <a:rPr lang="fr-BE" sz="1200" b="1" dirty="0">
                <a:solidFill>
                  <a:schemeClr val="tx1">
                    <a:lumMod val="95000"/>
                    <a:lumOff val="5000"/>
                  </a:schemeClr>
                </a:solidFill>
              </a:rPr>
              <a:t>Réflexes à adopter vs comportements à bannir</a:t>
            </a:r>
          </a:p>
          <a:p>
            <a:pPr marL="447675" indent="-447675">
              <a:lnSpc>
                <a:spcPct val="170000"/>
              </a:lnSpc>
              <a:buClr>
                <a:srgbClr val="CC3300"/>
              </a:buClr>
              <a:buFont typeface="Wingdings" pitchFamily="2" charset="2"/>
              <a:buAutoNum type="arabicPeriod" startAt="14"/>
              <a:tabLst>
                <a:tab pos="573088" algn="l"/>
              </a:tabLst>
              <a:defRPr/>
            </a:pPr>
            <a:r>
              <a:rPr lang="fr-BE" sz="1200" b="1" dirty="0">
                <a:solidFill>
                  <a:schemeClr val="tx1">
                    <a:lumMod val="95000"/>
                    <a:lumOff val="5000"/>
                  </a:schemeClr>
                </a:solidFill>
              </a:rPr>
              <a:t>Liste des personnes ressources</a:t>
            </a:r>
          </a:p>
          <a:p>
            <a:pPr marL="447675" indent="-447675">
              <a:lnSpc>
                <a:spcPct val="170000"/>
              </a:lnSpc>
              <a:buClr>
                <a:srgbClr val="CC3300"/>
              </a:buClr>
              <a:buFont typeface="Wingdings" pitchFamily="2" charset="2"/>
              <a:buAutoNum type="arabicPeriod" startAt="14"/>
              <a:tabLst>
                <a:tab pos="573088" algn="l"/>
              </a:tabLst>
              <a:defRPr/>
            </a:pPr>
            <a:r>
              <a:rPr lang="fr-BE" sz="1200" b="1" dirty="0">
                <a:solidFill>
                  <a:schemeClr val="tx1">
                    <a:lumMod val="95000"/>
                    <a:lumOff val="5000"/>
                  </a:schemeClr>
                </a:solidFill>
              </a:rPr>
              <a:t>Feedback &amp; clôture de la séance</a:t>
            </a:r>
            <a:endParaRPr lang="fr-FR" sz="1200" b="1" dirty="0">
              <a:solidFill>
                <a:schemeClr val="tx1">
                  <a:lumMod val="95000"/>
                  <a:lumOff val="5000"/>
                </a:schemeClr>
              </a:solidFill>
            </a:endParaRPr>
          </a:p>
        </p:txBody>
      </p:sp>
      <p:sp>
        <p:nvSpPr>
          <p:cNvPr id="3077"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1516FC2-66F1-4EFD-972E-AC2077B8C6C9}" type="slidenum">
              <a:rPr lang="fr-FR" smtClean="0"/>
              <a:pPr eaLnBrk="1" hangingPunct="1"/>
              <a:t>2</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6">
                                            <p:txEl>
                                              <p:pRg st="2" end="2"/>
                                            </p:txEl>
                                          </p:spTgt>
                                        </p:tgtEl>
                                        <p:attrNameLst>
                                          <p:attrName>style.visibility</p:attrName>
                                        </p:attrNameLst>
                                      </p:cBhvr>
                                      <p:to>
                                        <p:strVal val="visible"/>
                                      </p:to>
                                    </p:set>
                                    <p:anim calcmode="lin" valueType="num">
                                      <p:cBhvr additive="base">
                                        <p:cTn id="7" dur="500" fill="hold"/>
                                        <p:tgtEl>
                                          <p:spTgt spid="307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6">
                                            <p:txEl>
                                              <p:pRg st="4" end="4"/>
                                            </p:txEl>
                                          </p:spTgt>
                                        </p:tgtEl>
                                        <p:attrNameLst>
                                          <p:attrName>style.visibility</p:attrName>
                                        </p:attrNameLst>
                                      </p:cBhvr>
                                      <p:to>
                                        <p:strVal val="visible"/>
                                      </p:to>
                                    </p:set>
                                    <p:anim calcmode="lin" valueType="num">
                                      <p:cBhvr additive="base">
                                        <p:cTn id="11" dur="500" fill="hold"/>
                                        <p:tgtEl>
                                          <p:spTgt spid="3076">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6">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6">
                                            <p:txEl>
                                              <p:pRg st="3" end="3"/>
                                            </p:txEl>
                                          </p:spTgt>
                                        </p:tgtEl>
                                        <p:attrNameLst>
                                          <p:attrName>style.visibility</p:attrName>
                                        </p:attrNameLst>
                                      </p:cBhvr>
                                      <p:to>
                                        <p:strVal val="visible"/>
                                      </p:to>
                                    </p:set>
                                    <p:anim calcmode="lin" valueType="num">
                                      <p:cBhvr additive="base">
                                        <p:cTn id="15" dur="500" fill="hold"/>
                                        <p:tgtEl>
                                          <p:spTgt spid="307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76">
                                            <p:txEl>
                                              <p:pRg st="5" end="5"/>
                                            </p:txEl>
                                          </p:spTgt>
                                        </p:tgtEl>
                                        <p:attrNameLst>
                                          <p:attrName>style.visibility</p:attrName>
                                        </p:attrNameLst>
                                      </p:cBhvr>
                                      <p:to>
                                        <p:strVal val="visible"/>
                                      </p:to>
                                    </p:set>
                                    <p:anim calcmode="lin" valueType="num">
                                      <p:cBhvr additive="base">
                                        <p:cTn id="19" dur="500" fill="hold"/>
                                        <p:tgtEl>
                                          <p:spTgt spid="307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6">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76">
                                            <p:txEl>
                                              <p:pRg st="6" end="6"/>
                                            </p:txEl>
                                          </p:spTgt>
                                        </p:tgtEl>
                                        <p:attrNameLst>
                                          <p:attrName>style.visibility</p:attrName>
                                        </p:attrNameLst>
                                      </p:cBhvr>
                                      <p:to>
                                        <p:strVal val="visible"/>
                                      </p:to>
                                    </p:set>
                                    <p:anim calcmode="lin" valueType="num">
                                      <p:cBhvr additive="base">
                                        <p:cTn id="23" dur="500" fill="hold"/>
                                        <p:tgtEl>
                                          <p:spTgt spid="3076">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6">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76">
                                            <p:txEl>
                                              <p:pRg st="7" end="7"/>
                                            </p:txEl>
                                          </p:spTgt>
                                        </p:tgtEl>
                                        <p:attrNameLst>
                                          <p:attrName>style.visibility</p:attrName>
                                        </p:attrNameLst>
                                      </p:cBhvr>
                                      <p:to>
                                        <p:strVal val="visible"/>
                                      </p:to>
                                    </p:set>
                                    <p:anim calcmode="lin" valueType="num">
                                      <p:cBhvr additive="base">
                                        <p:cTn id="27" dur="500" fill="hold"/>
                                        <p:tgtEl>
                                          <p:spTgt spid="3076">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6">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76">
                                            <p:txEl>
                                              <p:pRg st="8" end="8"/>
                                            </p:txEl>
                                          </p:spTgt>
                                        </p:tgtEl>
                                        <p:attrNameLst>
                                          <p:attrName>style.visibility</p:attrName>
                                        </p:attrNameLst>
                                      </p:cBhvr>
                                      <p:to>
                                        <p:strVal val="visible"/>
                                      </p:to>
                                    </p:set>
                                    <p:anim calcmode="lin" valueType="num">
                                      <p:cBhvr additive="base">
                                        <p:cTn id="31" dur="500" fill="hold"/>
                                        <p:tgtEl>
                                          <p:spTgt spid="3076">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6">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076">
                                            <p:txEl>
                                              <p:pRg st="9" end="9"/>
                                            </p:txEl>
                                          </p:spTgt>
                                        </p:tgtEl>
                                        <p:attrNameLst>
                                          <p:attrName>style.visibility</p:attrName>
                                        </p:attrNameLst>
                                      </p:cBhvr>
                                      <p:to>
                                        <p:strVal val="visible"/>
                                      </p:to>
                                    </p:set>
                                    <p:anim calcmode="lin" valueType="num">
                                      <p:cBhvr additive="base">
                                        <p:cTn id="35" dur="500" fill="hold"/>
                                        <p:tgtEl>
                                          <p:spTgt spid="3076">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6">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076">
                                            <p:txEl>
                                              <p:pRg st="10" end="10"/>
                                            </p:txEl>
                                          </p:spTgt>
                                        </p:tgtEl>
                                        <p:attrNameLst>
                                          <p:attrName>style.visibility</p:attrName>
                                        </p:attrNameLst>
                                      </p:cBhvr>
                                      <p:to>
                                        <p:strVal val="visible"/>
                                      </p:to>
                                    </p:set>
                                    <p:anim calcmode="lin" valueType="num">
                                      <p:cBhvr additive="base">
                                        <p:cTn id="39" dur="500" fill="hold"/>
                                        <p:tgtEl>
                                          <p:spTgt spid="3076">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076">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76">
                                            <p:txEl>
                                              <p:pRg st="11" end="11"/>
                                            </p:txEl>
                                          </p:spTgt>
                                        </p:tgtEl>
                                        <p:attrNameLst>
                                          <p:attrName>style.visibility</p:attrName>
                                        </p:attrNameLst>
                                      </p:cBhvr>
                                      <p:to>
                                        <p:strVal val="visible"/>
                                      </p:to>
                                    </p:set>
                                    <p:anim calcmode="lin" valueType="num">
                                      <p:cBhvr additive="base">
                                        <p:cTn id="43" dur="500" fill="hold"/>
                                        <p:tgtEl>
                                          <p:spTgt spid="3076">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6">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076">
                                            <p:txEl>
                                              <p:pRg st="12" end="12"/>
                                            </p:txEl>
                                          </p:spTgt>
                                        </p:tgtEl>
                                        <p:attrNameLst>
                                          <p:attrName>style.visibility</p:attrName>
                                        </p:attrNameLst>
                                      </p:cBhvr>
                                      <p:to>
                                        <p:strVal val="visible"/>
                                      </p:to>
                                    </p:set>
                                    <p:anim calcmode="lin" valueType="num">
                                      <p:cBhvr additive="base">
                                        <p:cTn id="47" dur="500" fill="hold"/>
                                        <p:tgtEl>
                                          <p:spTgt spid="3076">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076">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076">
                                            <p:txEl>
                                              <p:pRg st="13" end="13"/>
                                            </p:txEl>
                                          </p:spTgt>
                                        </p:tgtEl>
                                        <p:attrNameLst>
                                          <p:attrName>style.visibility</p:attrName>
                                        </p:attrNameLst>
                                      </p:cBhvr>
                                      <p:to>
                                        <p:strVal val="visible"/>
                                      </p:to>
                                    </p:set>
                                    <p:anim calcmode="lin" valueType="num">
                                      <p:cBhvr additive="base">
                                        <p:cTn id="51" dur="500" fill="hold"/>
                                        <p:tgtEl>
                                          <p:spTgt spid="3076">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076">
                                            <p:txEl>
                                              <p:pRg st="13" end="13"/>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076">
                                            <p:txEl>
                                              <p:pRg st="14" end="14"/>
                                            </p:txEl>
                                          </p:spTgt>
                                        </p:tgtEl>
                                        <p:attrNameLst>
                                          <p:attrName>style.visibility</p:attrName>
                                        </p:attrNameLst>
                                      </p:cBhvr>
                                      <p:to>
                                        <p:strVal val="visible"/>
                                      </p:to>
                                    </p:set>
                                    <p:anim calcmode="lin" valueType="num">
                                      <p:cBhvr additive="base">
                                        <p:cTn id="55" dur="500" fill="hold"/>
                                        <p:tgtEl>
                                          <p:spTgt spid="3076">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076">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60495">
            <a:off x="2801938" y="668338"/>
            <a:ext cx="4424362" cy="20129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579" name="AutoShape 2"/>
          <p:cNvSpPr>
            <a:spLocks noChangeArrowheads="1"/>
          </p:cNvSpPr>
          <p:nvPr/>
        </p:nvSpPr>
        <p:spPr bwMode="auto">
          <a:xfrm rot="1664285">
            <a:off x="1524000" y="1752600"/>
            <a:ext cx="4953000" cy="3455988"/>
          </a:xfrm>
          <a:prstGeom prst="rtTriangle">
            <a:avLst/>
          </a:prstGeom>
          <a:solidFill>
            <a:srgbClr val="F79646"/>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fr-BE" dirty="0"/>
          </a:p>
        </p:txBody>
      </p:sp>
      <p:sp>
        <p:nvSpPr>
          <p:cNvPr id="52227" name="AutoShape 3"/>
          <p:cNvSpPr>
            <a:spLocks noGrp="1" noChangeArrowheads="1"/>
          </p:cNvSpPr>
          <p:nvPr>
            <p:ph type="body" idx="1"/>
          </p:nvPr>
        </p:nvSpPr>
        <p:spPr>
          <a:xfrm>
            <a:off x="2133600" y="1981200"/>
            <a:ext cx="5486400" cy="2590800"/>
          </a:xfrm>
          <a:prstGeom prst="flowChartManualInput">
            <a:avLst/>
          </a:prstGeom>
          <a:solidFill>
            <a:srgbClr val="4BACC6"/>
          </a:solidFill>
          <a:effectLst>
            <a:prstShdw prst="shdw17" dist="17961" dir="2700000">
              <a:srgbClr val="99CCFF">
                <a:gamma/>
                <a:shade val="60000"/>
                <a:invGamma/>
              </a:srgbClr>
            </a:prstShdw>
          </a:effectLst>
          <a:extLst/>
        </p:spPr>
        <p:txBody>
          <a:bodyPr anchor="ctr" anchorCtr="1"/>
          <a:lstStyle/>
          <a:p>
            <a:pPr marL="609600" indent="-609600" algn="ctr" eaLnBrk="1" hangingPunct="1">
              <a:lnSpc>
                <a:spcPct val="200000"/>
              </a:lnSpc>
              <a:buClr>
                <a:srgbClr val="CC3300"/>
              </a:buClr>
              <a:buSzPct val="110000"/>
              <a:buFontTx/>
              <a:buNone/>
              <a:defRPr/>
            </a:pPr>
            <a:r>
              <a:rPr lang="fr-BE" sz="2000" b="1" dirty="0" smtClean="0">
                <a:solidFill>
                  <a:schemeClr val="bg1"/>
                </a:solidFill>
                <a:effectLst>
                  <a:outerShdw blurRad="38100" dist="38100" dir="2700000" algn="tl">
                    <a:srgbClr val="000000">
                      <a:alpha val="43137"/>
                    </a:srgbClr>
                  </a:outerShdw>
                </a:effectLst>
              </a:rPr>
              <a:t>2</a:t>
            </a:r>
            <a:r>
              <a:rPr lang="fr-BE" sz="2000" b="1" baseline="30000" dirty="0" smtClean="0">
                <a:solidFill>
                  <a:schemeClr val="bg1"/>
                </a:solidFill>
                <a:effectLst>
                  <a:outerShdw blurRad="38100" dist="38100" dir="2700000" algn="tl">
                    <a:srgbClr val="000000">
                      <a:alpha val="43137"/>
                    </a:srgbClr>
                  </a:outerShdw>
                </a:effectLst>
              </a:rPr>
              <a:t>ème</a:t>
            </a:r>
            <a:r>
              <a:rPr lang="fr-BE" sz="2000" b="1" dirty="0" smtClean="0">
                <a:solidFill>
                  <a:schemeClr val="bg1"/>
                </a:solidFill>
                <a:effectLst>
                  <a:outerShdw blurRad="38100" dist="38100" dir="2700000" algn="tl">
                    <a:srgbClr val="000000">
                      <a:alpha val="43137"/>
                    </a:srgbClr>
                  </a:outerShdw>
                </a:effectLst>
              </a:rPr>
              <a:t> PARTIE : </a:t>
            </a:r>
          </a:p>
          <a:p>
            <a:pPr marL="609600" indent="-609600" algn="ctr" eaLnBrk="1" hangingPunct="1">
              <a:lnSpc>
                <a:spcPct val="200000"/>
              </a:lnSpc>
              <a:buClr>
                <a:srgbClr val="CC3300"/>
              </a:buClr>
              <a:buSzPct val="110000"/>
              <a:buFontTx/>
              <a:buNone/>
              <a:defRPr/>
            </a:pPr>
            <a:r>
              <a:rPr lang="fr-BE" sz="1800" b="1" dirty="0" smtClean="0">
                <a:solidFill>
                  <a:schemeClr val="bg1"/>
                </a:solidFill>
                <a:effectLst>
                  <a:outerShdw blurRad="38100" dist="38100" dir="2700000" algn="tl">
                    <a:srgbClr val="000000">
                      <a:alpha val="43137"/>
                    </a:srgbClr>
                  </a:outerShdw>
                </a:effectLst>
              </a:rPr>
              <a:t>« </a:t>
            </a:r>
            <a:r>
              <a:rPr lang="fr-BE" sz="2000" b="1" dirty="0" smtClean="0">
                <a:solidFill>
                  <a:schemeClr val="bg1"/>
                </a:solidFill>
                <a:effectLst>
                  <a:outerShdw blurRad="38100" dist="38100" dir="2700000" algn="tl">
                    <a:srgbClr val="000000">
                      <a:alpha val="43137"/>
                    </a:srgbClr>
                  </a:outerShdw>
                </a:effectLst>
              </a:rPr>
              <a:t>Formation à l’accueil »</a:t>
            </a:r>
          </a:p>
          <a:p>
            <a:pPr marL="609600" indent="-609600" algn="ctr" eaLnBrk="1" hangingPunct="1">
              <a:lnSpc>
                <a:spcPct val="200000"/>
              </a:lnSpc>
              <a:buClr>
                <a:srgbClr val="CC3300"/>
              </a:buClr>
              <a:buSzPct val="110000"/>
              <a:buFontTx/>
              <a:buNone/>
              <a:defRPr/>
            </a:pPr>
            <a:endParaRPr lang="fr-BE" sz="2000" b="1" dirty="0" smtClean="0">
              <a:solidFill>
                <a:schemeClr val="bg1"/>
              </a:solidFill>
              <a:effectLst>
                <a:outerShdw blurRad="38100" dist="38100" dir="2700000" algn="tl">
                  <a:srgbClr val="000000">
                    <a:alpha val="43137"/>
                  </a:srgbClr>
                </a:outerShdw>
              </a:effectLst>
            </a:endParaRPr>
          </a:p>
        </p:txBody>
      </p:sp>
      <p:sp>
        <p:nvSpPr>
          <p:cNvPr id="20487"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F379219-39AD-4708-8AF1-3645D64CB563}" type="slidenum">
              <a:rPr lang="fr-FR" smtClean="0"/>
              <a:pPr eaLnBrk="1" hangingPunct="1"/>
              <a:t>20</a:t>
            </a:fld>
            <a:endParaRPr lang="fr-FR" smtClean="0"/>
          </a:p>
        </p:txBody>
      </p:sp>
    </p:spTree>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31"/>
          <p:cNvSpPr>
            <a:spLocks noChangeArrowheads="1"/>
          </p:cNvSpPr>
          <p:nvPr/>
        </p:nvSpPr>
        <p:spPr bwMode="auto">
          <a:xfrm>
            <a:off x="6629400" y="1219200"/>
            <a:ext cx="2438400" cy="3505200"/>
          </a:xfrm>
          <a:prstGeom prst="parallelogram">
            <a:avLst>
              <a:gd name="adj" fmla="val 7074"/>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BE"/>
          </a:p>
        </p:txBody>
      </p:sp>
      <p:sp>
        <p:nvSpPr>
          <p:cNvPr id="25604" name="AutoShape 3"/>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14. Vous êtes le sourire de …… la Province </a:t>
            </a:r>
            <a:endParaRPr lang="fr-FR" sz="2000" b="1" dirty="0">
              <a:solidFill>
                <a:schemeClr val="bg1"/>
              </a:solidFill>
              <a:effectLst>
                <a:outerShdw blurRad="38100" dist="38100" dir="2700000" algn="tl">
                  <a:srgbClr val="000000">
                    <a:alpha val="43137"/>
                  </a:srgbClr>
                </a:outerShdw>
              </a:effectLst>
            </a:endParaRPr>
          </a:p>
        </p:txBody>
      </p:sp>
      <p:pic>
        <p:nvPicPr>
          <p:cNvPr id="21508" name="Picture 10" descr="MC90008901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981200"/>
            <a:ext cx="46196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AutoShape 15"/>
          <p:cNvSpPr>
            <a:spLocks noChangeArrowheads="1"/>
          </p:cNvSpPr>
          <p:nvPr/>
        </p:nvSpPr>
        <p:spPr bwMode="auto">
          <a:xfrm>
            <a:off x="5915025" y="4927600"/>
            <a:ext cx="1511300" cy="614363"/>
          </a:xfrm>
          <a:prstGeom prst="wedgeEllipseCallout">
            <a:avLst>
              <a:gd name="adj1" fmla="val -125574"/>
              <a:gd name="adj2" fmla="val -99019"/>
            </a:avLst>
          </a:prstGeom>
          <a:noFill/>
          <a:ln w="19050">
            <a:solidFill>
              <a:srgbClr val="C00000"/>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a:spcBef>
                <a:spcPct val="50000"/>
              </a:spcBef>
            </a:pPr>
            <a:r>
              <a:rPr lang="fr-BE" sz="1100" b="1">
                <a:solidFill>
                  <a:srgbClr val="000066"/>
                </a:solidFill>
              </a:rPr>
              <a:t>C’est la touche vintage</a:t>
            </a:r>
            <a:endParaRPr lang="fr-FR" sz="1100" b="1">
              <a:solidFill>
                <a:srgbClr val="000066"/>
              </a:solidFill>
            </a:endParaRPr>
          </a:p>
        </p:txBody>
      </p:sp>
      <p:sp>
        <p:nvSpPr>
          <p:cNvPr id="21510" name="AutoShape 16"/>
          <p:cNvSpPr>
            <a:spLocks noChangeArrowheads="1"/>
          </p:cNvSpPr>
          <p:nvPr/>
        </p:nvSpPr>
        <p:spPr bwMode="auto">
          <a:xfrm>
            <a:off x="152400" y="2819400"/>
            <a:ext cx="1447800" cy="990600"/>
          </a:xfrm>
          <a:prstGeom prst="cloudCallout">
            <a:avLst>
              <a:gd name="adj1" fmla="val 59259"/>
              <a:gd name="adj2" fmla="val 74685"/>
            </a:avLst>
          </a:prstGeom>
          <a:noFill/>
          <a:ln w="19050">
            <a:solidFill>
              <a:srgbClr val="C00000"/>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a:lnSpc>
                <a:spcPct val="120000"/>
              </a:lnSpc>
              <a:spcBef>
                <a:spcPct val="50000"/>
              </a:spcBef>
            </a:pPr>
            <a:r>
              <a:rPr lang="fr-BE" sz="1100" b="1">
                <a:solidFill>
                  <a:srgbClr val="000066"/>
                </a:solidFill>
              </a:rPr>
              <a:t>Pas envie, j’aime pas les vidéos </a:t>
            </a:r>
            <a:endParaRPr lang="fr-FR" sz="1100" b="1">
              <a:solidFill>
                <a:srgbClr val="000066"/>
              </a:solidFill>
            </a:endParaRPr>
          </a:p>
        </p:txBody>
      </p:sp>
      <p:pic>
        <p:nvPicPr>
          <p:cNvPr id="21511" name="Picture 116" descr="dglxasse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478463" y="1219200"/>
            <a:ext cx="2522537"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Text Box 130"/>
          <p:cNvSpPr txBox="1">
            <a:spLocks noChangeArrowheads="1"/>
          </p:cNvSpPr>
          <p:nvPr/>
        </p:nvSpPr>
        <p:spPr bwMode="auto">
          <a:xfrm rot="1985089">
            <a:off x="5765800" y="1893888"/>
            <a:ext cx="15875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30000"/>
              </a:lnSpc>
              <a:spcBef>
                <a:spcPct val="50000"/>
              </a:spcBef>
            </a:pPr>
            <a:r>
              <a:rPr lang="fr-BE" sz="1400" b="1">
                <a:solidFill>
                  <a:srgbClr val="000066"/>
                </a:solidFill>
              </a:rPr>
              <a:t>Merci de noter les principaux thèmes abordés  dans la vidéo. </a:t>
            </a:r>
            <a:endParaRPr lang="fr-FR" sz="1400" b="1">
              <a:solidFill>
                <a:srgbClr val="000066"/>
              </a:solidFill>
            </a:endParaRPr>
          </a:p>
        </p:txBody>
      </p:sp>
      <p:sp>
        <p:nvSpPr>
          <p:cNvPr id="21513"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AAEDA81-5C91-4348-9D07-CB4D6D32B3DA}" type="slidenum">
              <a:rPr lang="fr-FR" smtClean="0"/>
              <a:pPr eaLnBrk="1" hangingPunct="1"/>
              <a:t>21</a:t>
            </a:fld>
            <a:endParaRPr lang="fr-FR" smtClean="0"/>
          </a:p>
        </p:txBody>
      </p:sp>
      <p:sp>
        <p:nvSpPr>
          <p:cNvPr id="21514" name="AutoShape 15"/>
          <p:cNvSpPr>
            <a:spLocks noChangeArrowheads="1"/>
          </p:cNvSpPr>
          <p:nvPr/>
        </p:nvSpPr>
        <p:spPr bwMode="auto">
          <a:xfrm>
            <a:off x="152400" y="4927600"/>
            <a:ext cx="1409700" cy="838200"/>
          </a:xfrm>
          <a:prstGeom prst="wedgeEllipseCallout">
            <a:avLst>
              <a:gd name="adj1" fmla="val 166356"/>
              <a:gd name="adj2" fmla="val -44269"/>
            </a:avLst>
          </a:prstGeom>
          <a:noFill/>
          <a:ln w="19050">
            <a:solidFill>
              <a:srgbClr val="C00000"/>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a:spcBef>
                <a:spcPct val="50000"/>
              </a:spcBef>
            </a:pPr>
            <a:r>
              <a:rPr lang="fr-BE" sz="1100" b="1">
                <a:solidFill>
                  <a:srgbClr val="000066"/>
                </a:solidFill>
              </a:rPr>
              <a:t>C’est quoi ces appareils?</a:t>
            </a:r>
            <a:endParaRPr lang="fr-FR" sz="1100" b="1">
              <a:solidFill>
                <a:srgbClr val="000066"/>
              </a:solidFill>
            </a:endParaRPr>
          </a:p>
        </p:txBody>
      </p:sp>
      <p:sp>
        <p:nvSpPr>
          <p:cNvPr id="2" name="Rectangle 1"/>
          <p:cNvSpPr/>
          <p:nvPr/>
        </p:nvSpPr>
        <p:spPr>
          <a:xfrm rot="21390635">
            <a:off x="2428875" y="2190750"/>
            <a:ext cx="1230313" cy="1008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21516" name="Image 7" descr="Description : Description : Description : Description : Description : Description : Description : bw-signature-mai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00647">
            <a:off x="2486025" y="2301875"/>
            <a:ext cx="10858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3"/>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15. Commentaires et échanges – Les principaux thèmes</a:t>
            </a:r>
            <a:endParaRPr lang="fr-FR" sz="2000" b="1" dirty="0">
              <a:solidFill>
                <a:schemeClr val="bg1"/>
              </a:solidFill>
              <a:effectLst>
                <a:outerShdw blurRad="38100" dist="38100" dir="2700000" algn="tl">
                  <a:srgbClr val="000000">
                    <a:alpha val="43137"/>
                  </a:srgbClr>
                </a:outerShdw>
              </a:effectLst>
            </a:endParaRPr>
          </a:p>
        </p:txBody>
      </p:sp>
      <p:sp>
        <p:nvSpPr>
          <p:cNvPr id="22531" name="Rectangle 4"/>
          <p:cNvSpPr>
            <a:spLocks noGrp="1" noChangeArrowheads="1"/>
          </p:cNvSpPr>
          <p:nvPr>
            <p:ph type="body" idx="1"/>
          </p:nvPr>
        </p:nvSpPr>
        <p:spPr>
          <a:xfrm>
            <a:off x="990600" y="990600"/>
            <a:ext cx="7391400" cy="5334000"/>
          </a:xfrm>
        </p:spPr>
        <p:txBody>
          <a:bodyPr/>
          <a:lstStyle/>
          <a:p>
            <a:pPr marL="609600" indent="-609600" eaLnBrk="1" hangingPunct="1">
              <a:lnSpc>
                <a:spcPct val="200000"/>
              </a:lnSpc>
              <a:buFontTx/>
              <a:buNone/>
            </a:pPr>
            <a:endParaRPr lang="fr-BE" sz="1600" b="1" dirty="0" smtClean="0">
              <a:solidFill>
                <a:srgbClr val="000066"/>
              </a:solidFill>
            </a:endParaRPr>
          </a:p>
          <a:p>
            <a:pPr marL="609600" indent="-609600" eaLnBrk="1" hangingPunct="1">
              <a:lnSpc>
                <a:spcPct val="200000"/>
              </a:lnSpc>
              <a:buClr>
                <a:srgbClr val="A50021"/>
              </a:buClr>
              <a:buFontTx/>
              <a:buAutoNum type="arabicParenR"/>
            </a:pPr>
            <a:r>
              <a:rPr lang="fr-BE" sz="1600" b="1" dirty="0" smtClean="0">
                <a:solidFill>
                  <a:srgbClr val="000066"/>
                </a:solidFill>
              </a:rPr>
              <a:t>……………………………………………………</a:t>
            </a:r>
          </a:p>
          <a:p>
            <a:pPr marL="609600" indent="-609600" eaLnBrk="1" hangingPunct="1">
              <a:lnSpc>
                <a:spcPct val="200000"/>
              </a:lnSpc>
              <a:buClr>
                <a:srgbClr val="A50021"/>
              </a:buClr>
              <a:buFontTx/>
              <a:buAutoNum type="arabicParenR"/>
            </a:pPr>
            <a:endParaRPr lang="fr-BE" sz="1600" b="1" dirty="0" smtClean="0">
              <a:solidFill>
                <a:srgbClr val="000066"/>
              </a:solidFill>
            </a:endParaRPr>
          </a:p>
          <a:p>
            <a:pPr marL="609600" indent="-609600" eaLnBrk="1" hangingPunct="1">
              <a:lnSpc>
                <a:spcPct val="200000"/>
              </a:lnSpc>
              <a:buClr>
                <a:srgbClr val="A50021"/>
              </a:buClr>
              <a:buFontTx/>
              <a:buAutoNum type="arabicParenR"/>
            </a:pPr>
            <a:r>
              <a:rPr lang="fr-BE" sz="1600" b="1" dirty="0" smtClean="0">
                <a:solidFill>
                  <a:srgbClr val="000066"/>
                </a:solidFill>
              </a:rPr>
              <a:t>……………………………………………..……..</a:t>
            </a:r>
          </a:p>
          <a:p>
            <a:pPr marL="609600" indent="-609600" eaLnBrk="1" hangingPunct="1">
              <a:lnSpc>
                <a:spcPct val="200000"/>
              </a:lnSpc>
              <a:buClr>
                <a:srgbClr val="A50021"/>
              </a:buClr>
              <a:buFontTx/>
              <a:buAutoNum type="arabicParenR"/>
            </a:pPr>
            <a:endParaRPr lang="fr-BE" sz="1600" b="1" dirty="0" smtClean="0">
              <a:solidFill>
                <a:srgbClr val="000066"/>
              </a:solidFill>
            </a:endParaRPr>
          </a:p>
          <a:p>
            <a:pPr marL="609600" indent="-609600" eaLnBrk="1" hangingPunct="1">
              <a:lnSpc>
                <a:spcPct val="200000"/>
              </a:lnSpc>
              <a:buClr>
                <a:srgbClr val="A50021"/>
              </a:buClr>
              <a:buFontTx/>
              <a:buAutoNum type="arabicParenR"/>
            </a:pPr>
            <a:r>
              <a:rPr lang="fr-BE" sz="1600" b="1" dirty="0" smtClean="0">
                <a:solidFill>
                  <a:srgbClr val="000066"/>
                </a:solidFill>
              </a:rPr>
              <a:t>……………………………………………….……</a:t>
            </a:r>
          </a:p>
          <a:p>
            <a:pPr marL="609600" indent="-609600" eaLnBrk="1" hangingPunct="1">
              <a:lnSpc>
                <a:spcPct val="200000"/>
              </a:lnSpc>
              <a:buClr>
                <a:srgbClr val="A50021"/>
              </a:buClr>
              <a:buFontTx/>
              <a:buAutoNum type="arabicParenR"/>
            </a:pPr>
            <a:endParaRPr lang="fr-BE" sz="1600" b="1" dirty="0" smtClean="0">
              <a:solidFill>
                <a:srgbClr val="000066"/>
              </a:solidFill>
            </a:endParaRPr>
          </a:p>
          <a:p>
            <a:pPr marL="609600" indent="-609600" eaLnBrk="1" hangingPunct="1">
              <a:lnSpc>
                <a:spcPct val="200000"/>
              </a:lnSpc>
              <a:buClr>
                <a:srgbClr val="A50021"/>
              </a:buClr>
              <a:buFontTx/>
              <a:buAutoNum type="arabicParenR"/>
            </a:pPr>
            <a:r>
              <a:rPr lang="fr-BE" sz="1600" b="1" dirty="0" smtClean="0">
                <a:solidFill>
                  <a:srgbClr val="000066"/>
                </a:solidFill>
              </a:rPr>
              <a:t>……………………………………………………</a:t>
            </a:r>
            <a:endParaRPr lang="fr-FR" sz="1600" b="1" dirty="0" smtClean="0">
              <a:solidFill>
                <a:srgbClr val="000066"/>
              </a:solidFill>
            </a:endParaRPr>
          </a:p>
        </p:txBody>
      </p:sp>
      <p:sp>
        <p:nvSpPr>
          <p:cNvPr id="22532"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3E2F95C-56BB-4693-ADC7-13BCE12DA3F0}" type="slidenum">
              <a:rPr lang="fr-FR" smtClean="0"/>
              <a:pPr eaLnBrk="1" hangingPunct="1"/>
              <a:t>22</a:t>
            </a:fld>
            <a:endParaRPr lang="fr-FR" smtClean="0"/>
          </a:p>
        </p:txBody>
      </p:sp>
    </p:spTree>
  </p:cSld>
  <p:clrMapOvr>
    <a:masterClrMapping/>
  </p:clrMapOvr>
  <p:transition spd="slow">
    <p:wheel spokes="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3"/>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16. Réflexes à adopter vs Comportements à bannir</a:t>
            </a:r>
            <a:endParaRPr lang="fr-FR" sz="2000" b="1" dirty="0">
              <a:solidFill>
                <a:schemeClr val="bg1"/>
              </a:solidFill>
              <a:effectLst>
                <a:outerShdw blurRad="38100" dist="38100" dir="2700000" algn="tl">
                  <a:srgbClr val="000000">
                    <a:alpha val="43137"/>
                  </a:srgbClr>
                </a:outerShdw>
              </a:effectLst>
            </a:endParaRPr>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863" y="2895600"/>
            <a:ext cx="16732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
        <p:nvSpPr>
          <p:cNvPr id="4" name="Hexagone 3"/>
          <p:cNvSpPr/>
          <p:nvPr/>
        </p:nvSpPr>
        <p:spPr>
          <a:xfrm>
            <a:off x="1371030" y="1600200"/>
            <a:ext cx="878949" cy="838200"/>
          </a:xfrm>
          <a:prstGeom prst="hexagon">
            <a:avLst>
              <a:gd name="adj" fmla="val 58160"/>
              <a:gd name="vf" fmla="val 115470"/>
            </a:avLst>
          </a:prstGeom>
          <a:solidFill>
            <a:srgbClr val="00B050"/>
          </a:solidFill>
        </p:spPr>
        <p:txBody>
          <a:bodyPr wrap="none" anchor="ctr" anchorCtr="1"/>
          <a:lstStyle/>
          <a:p>
            <a:pPr algn="ctr">
              <a:defRPr/>
            </a:pPr>
            <a:r>
              <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p>
        </p:txBody>
      </p:sp>
      <p:sp>
        <p:nvSpPr>
          <p:cNvPr id="7" name="Losange 6"/>
          <p:cNvSpPr/>
          <p:nvPr/>
        </p:nvSpPr>
        <p:spPr>
          <a:xfrm>
            <a:off x="6649900" y="1600200"/>
            <a:ext cx="838110" cy="838200"/>
          </a:xfrm>
          <a:prstGeom prst="diamond">
            <a:avLst/>
          </a:prstGeom>
          <a:solidFill>
            <a:srgbClr val="FF0000"/>
          </a:solidFill>
        </p:spPr>
        <p:txBody>
          <a:bodyPr wrap="none" anchor="ctr" anchorCtr="1"/>
          <a:lstStyle/>
          <a:p>
            <a:pPr algn="ctr">
              <a:defRPr/>
            </a:pPr>
            <a:r>
              <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p>
        </p:txBody>
      </p:sp>
      <p:sp>
        <p:nvSpPr>
          <p:cNvPr id="23558" name="ZoneTexte 7"/>
          <p:cNvSpPr txBox="1">
            <a:spLocks noChangeArrowheads="1"/>
          </p:cNvSpPr>
          <p:nvPr/>
        </p:nvSpPr>
        <p:spPr bwMode="auto">
          <a:xfrm>
            <a:off x="628650" y="2743200"/>
            <a:ext cx="27241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250000"/>
              </a:lnSpc>
            </a:pPr>
            <a:r>
              <a:rPr lang="fr-BE" sz="800"/>
              <a:t>……………………………………………………………………………………………………………………………………………………………………………………………………………………………………………...............................................................................................................................................................................................................................................................................................................................................................................................................................................................................................</a:t>
            </a:r>
          </a:p>
        </p:txBody>
      </p:sp>
      <p:pic>
        <p:nvPicPr>
          <p:cNvPr id="2355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525" y="2743200"/>
            <a:ext cx="2725738" cy="286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
        <p:nvSpPr>
          <p:cNvPr id="23560"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B30F6BD-A861-401F-9CCB-D1BBE128092B}" type="slidenum">
              <a:rPr lang="fr-FR" smtClean="0"/>
              <a:pPr eaLnBrk="1" hangingPunct="1"/>
              <a:t>23</a:t>
            </a:fld>
            <a:endParaRPr lang="fr-FR" smtClean="0"/>
          </a:p>
        </p:txBody>
      </p:sp>
    </p:spTree>
  </p:cSld>
  <p:clrMapOvr>
    <a:masterClrMapping/>
  </p:clrMapOvr>
  <p:transition spd="slow">
    <p:wheel spokes="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AutoShape 3"/>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17. Liste de personnes ressources</a:t>
            </a:r>
            <a:endParaRPr lang="fr-FR" sz="2000" b="1" dirty="0">
              <a:solidFill>
                <a:schemeClr val="bg1"/>
              </a:solidFill>
              <a:effectLst>
                <a:outerShdw blurRad="38100" dist="38100" dir="2700000" algn="tl">
                  <a:srgbClr val="000000">
                    <a:alpha val="43137"/>
                  </a:srgbClr>
                </a:outerShdw>
              </a:effectLst>
            </a:endParaRPr>
          </a:p>
        </p:txBody>
      </p:sp>
      <p:graphicFrame>
        <p:nvGraphicFramePr>
          <p:cNvPr id="35328" name="Group 512"/>
          <p:cNvGraphicFramePr>
            <a:graphicFrameLocks noGrp="1"/>
          </p:cNvGraphicFramePr>
          <p:nvPr>
            <p:ph/>
          </p:nvPr>
        </p:nvGraphicFramePr>
        <p:xfrm>
          <a:off x="2057400" y="1133475"/>
          <a:ext cx="4800600" cy="4891093"/>
        </p:xfrm>
        <a:graphic>
          <a:graphicData uri="http://schemas.openxmlformats.org/drawingml/2006/table">
            <a:tbl>
              <a:tblPr/>
              <a:tblGrid>
                <a:gridCol w="4800600"/>
              </a:tblGrid>
              <a:tr h="3143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200" b="1" i="0" u="none" strike="noStrike" cap="none" normalizeH="0" baseline="0" dirty="0" smtClean="0">
                          <a:ln>
                            <a:noFill/>
                          </a:ln>
                          <a:solidFill>
                            <a:schemeClr val="tx1"/>
                          </a:solidFill>
                          <a:effectLst/>
                          <a:latin typeface="Arial" charset="0"/>
                        </a:rPr>
                        <a:t>Fond social du Personnel</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0038">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Demortier Vivianne : 010/68.66.31</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284163">
                <a:tc>
                  <a:txBody>
                    <a:bodyPr/>
                    <a:lstStyle/>
                    <a:p>
                      <a:pPr marL="533400" marR="0" lvl="0" indent="-533400" algn="ctr" defTabSz="914400" rtl="0" eaLnBrk="1" fontAlgn="base" latinLnBrk="0" hangingPunct="1">
                        <a:lnSpc>
                          <a:spcPct val="100000"/>
                        </a:lnSpc>
                        <a:spcBef>
                          <a:spcPct val="20000"/>
                        </a:spcBef>
                        <a:spcAft>
                          <a:spcPct val="0"/>
                        </a:spcAft>
                        <a:buClr>
                          <a:srgbClr val="CC3300"/>
                        </a:buClr>
                        <a:buSzTx/>
                        <a:buFontTx/>
                        <a:buNone/>
                        <a:tabLst/>
                      </a:pPr>
                      <a:r>
                        <a:rPr kumimoji="0" lang="fr-BE" sz="1200" b="1" i="0" u="none" strike="noStrike" cap="none" normalizeH="0" baseline="0" dirty="0" smtClean="0">
                          <a:ln>
                            <a:noFill/>
                          </a:ln>
                          <a:solidFill>
                            <a:schemeClr val="tx1"/>
                          </a:solidFill>
                          <a:effectLst/>
                          <a:latin typeface="Arial" charset="0"/>
                        </a:rPr>
                        <a:t>Service interne de prévention et de protection (SIPP) :</a:t>
                      </a:r>
                      <a:endParaRPr kumimoji="0" lang="fr-FR" sz="12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3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0" i="0" u="none" strike="noStrike" cap="none" normalizeH="0" baseline="0" dirty="0" smtClean="0">
                          <a:ln>
                            <a:noFill/>
                          </a:ln>
                          <a:solidFill>
                            <a:schemeClr val="tx1"/>
                          </a:solidFill>
                          <a:effectLst/>
                          <a:latin typeface="Arial" charset="0"/>
                        </a:rPr>
                        <a:t>Christian Cara : 010/23.62.57 </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2738">
                <a:tc>
                  <a:txBody>
                    <a:bodyPr/>
                    <a:lstStyle/>
                    <a:p>
                      <a:pPr marL="533400" marR="0" lvl="0" indent="-53340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200" b="1" i="0" u="none" strike="noStrike" cap="none" normalizeH="0" baseline="0" dirty="0" smtClean="0">
                          <a:ln>
                            <a:noFill/>
                          </a:ln>
                          <a:solidFill>
                            <a:schemeClr val="tx1"/>
                          </a:solidFill>
                          <a:effectLst/>
                          <a:latin typeface="Arial" charset="0"/>
                        </a:rPr>
                        <a:t>Médecin du travail (SPMT) :</a:t>
                      </a:r>
                      <a:endParaRPr kumimoji="0" lang="fr-FR" sz="12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3213">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Dr. Vercoille Christine : 081/72.87.46</a:t>
                      </a:r>
                      <a:endParaRPr kumimoji="0" lang="fr-FR" sz="8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2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200" b="1" i="0" u="none" strike="noStrike" cap="none" normalizeH="0" baseline="0" dirty="0" smtClean="0">
                          <a:ln>
                            <a:noFill/>
                          </a:ln>
                          <a:solidFill>
                            <a:schemeClr val="tx1"/>
                          </a:solidFill>
                          <a:effectLst/>
                          <a:latin typeface="Arial" charset="0"/>
                        </a:rPr>
                        <a:t>Personnes de confiance :</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0038">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Ruyskart Nathalie : 010/23.62.32</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4325">
                <a:tc>
                  <a:txBody>
                    <a:bodyPr/>
                    <a:lstStyle/>
                    <a:p>
                      <a:pPr marL="0" marR="0" lvl="0"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200" b="1" i="0" u="none" strike="noStrike" cap="none" normalizeH="0" baseline="0" dirty="0" smtClean="0">
                          <a:ln>
                            <a:noFill/>
                          </a:ln>
                          <a:solidFill>
                            <a:schemeClr val="tx1"/>
                          </a:solidFill>
                          <a:effectLst/>
                          <a:latin typeface="Arial" charset="0"/>
                        </a:rPr>
                        <a:t>Conseillère en prévention externe :</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0038">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Coralie Carton : 04/344.62.93</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4325">
                <a:tc>
                  <a:txBody>
                    <a:bodyPr/>
                    <a:lstStyle/>
                    <a:p>
                      <a:pPr marL="0" marR="0" lvl="0"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200" b="1" i="0" u="none" strike="noStrike" cap="none" normalizeH="0" baseline="0" dirty="0" smtClean="0">
                          <a:ln>
                            <a:noFill/>
                          </a:ln>
                          <a:solidFill>
                            <a:schemeClr val="tx1"/>
                          </a:solidFill>
                          <a:effectLst/>
                          <a:latin typeface="Arial" charset="0"/>
                        </a:rPr>
                        <a:t>Service GRH - Personnel :</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0038">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Charlotte Bausier (Directrice f.f)  : 010/23.60.41 ou 60.20 </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5913">
                <a:tc>
                  <a:txBody>
                    <a:bodyPr/>
                    <a:lstStyle/>
                    <a:p>
                      <a:pPr marL="0" marR="0" lvl="0"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200" b="1" i="0" u="none" strike="noStrike" cap="none" normalizeH="0" baseline="0" dirty="0" smtClean="0">
                          <a:ln>
                            <a:noFill/>
                          </a:ln>
                          <a:solidFill>
                            <a:schemeClr val="tx1"/>
                          </a:solidFill>
                          <a:effectLst/>
                          <a:latin typeface="Arial" charset="0"/>
                        </a:rPr>
                        <a:t>TIC </a:t>
                      </a:r>
                      <a:r>
                        <a:rPr kumimoji="0" lang="fr-BE" sz="1200" b="0" i="0" u="none" strike="noStrike" cap="none" normalizeH="0" baseline="0" dirty="0" smtClean="0">
                          <a:ln>
                            <a:noFill/>
                          </a:ln>
                          <a:solidFill>
                            <a:schemeClr val="tx1"/>
                          </a:solidFill>
                          <a:effectLst/>
                          <a:latin typeface="Arial" charset="0"/>
                        </a:rPr>
                        <a:t>(informatique, téléphonie)</a:t>
                      </a:r>
                      <a:r>
                        <a:rPr kumimoji="0" lang="fr-BE" sz="1200" b="1" i="0" u="none" strike="noStrike" cap="none" normalizeH="0" baseline="0" dirty="0" smtClean="0">
                          <a:ln>
                            <a:noFill/>
                          </a:ln>
                          <a:solidFill>
                            <a:schemeClr val="tx1"/>
                          </a:solidFill>
                          <a:effectLst/>
                          <a:latin typeface="Arial" charset="0"/>
                        </a:rPr>
                        <a:t> :</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0038">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Dupont Patrick (Directeur f.f) : 010/23.60.49</a:t>
                      </a:r>
                      <a:endParaRPr kumimoji="0" lang="fr-FR" sz="8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14325">
                <a:tc>
                  <a:txBody>
                    <a:bodyPr/>
                    <a:lstStyle/>
                    <a:p>
                      <a:pPr marL="0" marR="0" lvl="0"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200" b="1" i="0" u="none" strike="noStrike" cap="none" normalizeH="0" baseline="0" dirty="0" smtClean="0">
                          <a:ln>
                            <a:noFill/>
                          </a:ln>
                          <a:solidFill>
                            <a:schemeClr val="tx1"/>
                          </a:solidFill>
                          <a:effectLst/>
                          <a:latin typeface="Arial" charset="0"/>
                        </a:rPr>
                        <a:t>Service de l’économat :</a:t>
                      </a:r>
                      <a:endParaRPr kumimoji="0" lang="fr-FR" sz="1200" b="1"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lnTlToBr>
                      <a:noFill/>
                    </a:lnTlToBr>
                    <a:lnBlToTr>
                      <a:noFill/>
                    </a:lnBlToTr>
                    <a:noFill/>
                  </a:tcPr>
                </a:tc>
              </a:tr>
              <a:tr h="301625">
                <a:tc>
                  <a:txBody>
                    <a:bodyPr/>
                    <a:lstStyle/>
                    <a:p>
                      <a:pPr marL="914400" marR="0" lvl="2" indent="0" algn="ctr" defTabSz="914400" rtl="0" eaLnBrk="1" fontAlgn="base" latinLnBrk="0" hangingPunct="1">
                        <a:lnSpc>
                          <a:spcPct val="100000"/>
                        </a:lnSpc>
                        <a:spcBef>
                          <a:spcPct val="20000"/>
                        </a:spcBef>
                        <a:spcAft>
                          <a:spcPct val="0"/>
                        </a:spcAft>
                        <a:buClr>
                          <a:srgbClr val="CC3300"/>
                        </a:buClr>
                        <a:buSzTx/>
                        <a:buFont typeface="Wingdings" pitchFamily="2" charset="2"/>
                        <a:buNone/>
                        <a:tabLst/>
                      </a:pPr>
                      <a:r>
                        <a:rPr kumimoji="0" lang="fr-BE" sz="1000" b="0" i="0" u="none" strike="noStrike" cap="none" normalizeH="0" baseline="0" dirty="0" smtClean="0">
                          <a:ln>
                            <a:noFill/>
                          </a:ln>
                          <a:solidFill>
                            <a:schemeClr val="tx1"/>
                          </a:solidFill>
                          <a:effectLst/>
                          <a:latin typeface="Arial" charset="0"/>
                        </a:rPr>
                        <a:t>Ammour Marnia (Directrice f.f) : 010/23.63.45</a:t>
                      </a:r>
                      <a:endParaRPr kumimoji="0" lang="fr-FR" sz="1000" b="0" i="0" u="none" strike="noStrike" cap="none" normalizeH="0" baseline="0" dirty="0" smtClean="0">
                        <a:ln>
                          <a:noFill/>
                        </a:ln>
                        <a:solidFill>
                          <a:schemeClr val="tx1"/>
                        </a:solidFill>
                        <a:effectLst/>
                        <a:latin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
        <p:nvSpPr>
          <p:cNvPr id="24615"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A5C1C6-8B22-4B19-A405-828BE339C8A4}" type="slidenum">
              <a:rPr lang="fr-FR" smtClean="0"/>
              <a:pPr eaLnBrk="1" hangingPunct="1"/>
              <a:t>24</a:t>
            </a:fld>
            <a:endParaRPr lang="fr-FR" smtClean="0"/>
          </a:p>
        </p:txBody>
      </p:sp>
    </p:spTree>
  </p:cSld>
  <p:clrMapOvr>
    <a:masterClrMapping/>
  </p:clrMapOvr>
  <p:transition spd="slow">
    <p:wheel spokes="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752600"/>
            <a:ext cx="1143000" cy="148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
        <p:nvSpPr>
          <p:cNvPr id="28675" name="AutoShape 2"/>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18. Votre avis compte</a:t>
            </a:r>
            <a:endParaRPr lang="fr-FR" sz="2000" b="1" dirty="0">
              <a:solidFill>
                <a:schemeClr val="bg1"/>
              </a:solidFill>
              <a:effectLst>
                <a:outerShdw blurRad="38100" dist="38100" dir="2700000" algn="tl">
                  <a:srgbClr val="000000">
                    <a:alpha val="43137"/>
                  </a:srgbClr>
                </a:outerShdw>
              </a:effectLst>
            </a:endParaRPr>
          </a:p>
        </p:txBody>
      </p:sp>
      <p:sp>
        <p:nvSpPr>
          <p:cNvPr id="25604" name="Rectangle 43"/>
          <p:cNvSpPr>
            <a:spLocks noChangeArrowheads="1"/>
          </p:cNvSpPr>
          <p:nvPr/>
        </p:nvSpPr>
        <p:spPr bwMode="auto">
          <a:xfrm>
            <a:off x="1616075" y="2770188"/>
            <a:ext cx="1668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BE"/>
          </a:p>
        </p:txBody>
      </p:sp>
      <p:graphicFrame>
        <p:nvGraphicFramePr>
          <p:cNvPr id="25605" name="Object 64"/>
          <p:cNvGraphicFramePr>
            <a:graphicFrameLocks noGrp="1" noChangeAspect="1"/>
          </p:cNvGraphicFramePr>
          <p:nvPr>
            <p:ph/>
          </p:nvPr>
        </p:nvGraphicFramePr>
        <p:xfrm>
          <a:off x="3200400" y="1066800"/>
          <a:ext cx="5257800" cy="5181600"/>
        </p:xfrm>
        <a:graphic>
          <a:graphicData uri="http://schemas.openxmlformats.org/presentationml/2006/ole">
            <mc:AlternateContent xmlns:mc="http://schemas.openxmlformats.org/markup-compatibility/2006">
              <mc:Choice xmlns:v="urn:schemas-microsoft-com:vml" Requires="v">
                <p:oleObj spid="_x0000_s25623" name="Acrobat Document" r:id="rId4" imgW="5667146" imgH="8019898" progId="AcroExch.Document.11">
                  <p:embed/>
                </p:oleObj>
              </mc:Choice>
              <mc:Fallback>
                <p:oleObj name="Acrobat Document" r:id="rId4" imgW="5667146" imgH="8019898" progId="AcroExch.Document.11">
                  <p:embed/>
                  <p:pic>
                    <p:nvPicPr>
                      <p:cNvPr id="0" name="Object 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066800"/>
                        <a:ext cx="5257800" cy="51816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5606" name="Rectangle 67"/>
          <p:cNvSpPr>
            <a:spLocks noChangeArrowheads="1"/>
          </p:cNvSpPr>
          <p:nvPr/>
        </p:nvSpPr>
        <p:spPr bwMode="auto">
          <a:xfrm>
            <a:off x="1616075" y="2770188"/>
            <a:ext cx="1668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BE"/>
          </a:p>
        </p:txBody>
      </p:sp>
      <p:graphicFrame>
        <p:nvGraphicFramePr>
          <p:cNvPr id="62552" name="Group 88"/>
          <p:cNvGraphicFramePr>
            <a:graphicFrameLocks noGrp="1"/>
          </p:cNvGraphicFramePr>
          <p:nvPr/>
        </p:nvGraphicFramePr>
        <p:xfrm>
          <a:off x="990600" y="2590800"/>
          <a:ext cx="2590800" cy="3410564"/>
        </p:xfrm>
        <a:graphic>
          <a:graphicData uri="http://schemas.openxmlformats.org/drawingml/2006/table">
            <a:tbl>
              <a:tblPr/>
              <a:tblGrid>
                <a:gridCol w="2590800"/>
              </a:tblGrid>
              <a:tr h="3409950">
                <a:tc>
                  <a:txBody>
                    <a:bodyPr/>
                    <a:lstStyle/>
                    <a:p>
                      <a:pPr marL="0" marR="0" lvl="0" indent="0" algn="l" defTabSz="914400" rtl="0" eaLnBrk="1" fontAlgn="base" latinLnBrk="0" hangingPunct="1">
                        <a:lnSpc>
                          <a:spcPct val="110000"/>
                        </a:lnSpc>
                        <a:spcBef>
                          <a:spcPct val="0"/>
                        </a:spcBef>
                        <a:spcAft>
                          <a:spcPct val="0"/>
                        </a:spcAft>
                        <a:buClrTx/>
                        <a:buSzTx/>
                        <a:buFontTx/>
                        <a:buNone/>
                        <a:tabLst/>
                      </a:pPr>
                      <a:r>
                        <a:rPr kumimoji="0" lang="fr-FR" sz="1100" b="0" i="0" u="none" strike="noStrike" cap="none" normalizeH="0" baseline="0" dirty="0" smtClean="0">
                          <a:ln>
                            <a:noFill/>
                          </a:ln>
                          <a:solidFill>
                            <a:srgbClr val="000066"/>
                          </a:solidFill>
                          <a:effectLst/>
                          <a:latin typeface="Trebuchet MS" pitchFamily="34" charset="0"/>
                          <a:cs typeface="Times New Roman" pitchFamily="18" charset="0"/>
                        </a:rPr>
                        <a:t>Dans un souci d’amélioration continue de notre processus accueil des nouveaux collègues, vous êtes invités par le biais du présent questionnaire  à nous communiquer votre feedback et vos impressions au sujet du déroulement de votre période d’accueil au sein de la Province du Brabant wallon.</a:t>
                      </a:r>
                    </a:p>
                    <a:p>
                      <a:pPr marL="0" marR="0" lvl="0" indent="0" algn="l" defTabSz="914400" rtl="0" eaLnBrk="1" fontAlgn="base" latinLnBrk="0" hangingPunct="1">
                        <a:lnSpc>
                          <a:spcPct val="110000"/>
                        </a:lnSpc>
                        <a:spcBef>
                          <a:spcPct val="0"/>
                        </a:spcBef>
                        <a:spcAft>
                          <a:spcPct val="0"/>
                        </a:spcAft>
                        <a:buClrTx/>
                        <a:buSzTx/>
                        <a:buFontTx/>
                        <a:buNone/>
                        <a:tabLst/>
                      </a:pPr>
                      <a:endParaRPr kumimoji="0" lang="fr-FR" sz="1100" b="0" i="0" u="none" strike="noStrike" cap="none" normalizeH="0" baseline="0" dirty="0" smtClean="0">
                        <a:ln>
                          <a:noFill/>
                        </a:ln>
                        <a:solidFill>
                          <a:srgbClr val="000066"/>
                        </a:solidFill>
                        <a:effectLst/>
                        <a:latin typeface="Trebuchet MS" pitchFamily="34" charset="0"/>
                        <a:cs typeface="Times New Roman" pitchFamily="18" charset="0"/>
                      </a:endParaRPr>
                    </a:p>
                    <a:p>
                      <a:pPr marL="0" marR="0" lvl="0" indent="0" algn="l" defTabSz="914400" rtl="0" eaLnBrk="1" fontAlgn="base" latinLnBrk="0" hangingPunct="1">
                        <a:lnSpc>
                          <a:spcPct val="110000"/>
                        </a:lnSpc>
                        <a:spcBef>
                          <a:spcPct val="0"/>
                        </a:spcBef>
                        <a:spcAft>
                          <a:spcPct val="0"/>
                        </a:spcAft>
                        <a:buClrTx/>
                        <a:buSzTx/>
                        <a:buFontTx/>
                        <a:buNone/>
                        <a:tabLst/>
                      </a:pPr>
                      <a:r>
                        <a:rPr kumimoji="0" lang="fr-FR" sz="1100" b="0" i="0" u="none" strike="noStrike" cap="none" normalizeH="0" baseline="0" dirty="0" smtClean="0">
                          <a:ln>
                            <a:noFill/>
                          </a:ln>
                          <a:solidFill>
                            <a:srgbClr val="000066"/>
                          </a:solidFill>
                          <a:effectLst/>
                          <a:latin typeface="Trebuchet MS" pitchFamily="34" charset="0"/>
                          <a:cs typeface="Times New Roman" pitchFamily="18" charset="0"/>
                        </a:rPr>
                        <a:t>Les informations contenues dans ce questionnaire seront traitées d’une manière confidentielle et ne dépasseront en aucun cas le cadre annoncé.</a:t>
                      </a:r>
                    </a:p>
                    <a:p>
                      <a:pPr marL="0" marR="0" lvl="0" indent="0" algn="l" defTabSz="914400" rtl="0" eaLnBrk="0" fontAlgn="base" latinLnBrk="0" hangingPunct="0">
                        <a:lnSpc>
                          <a:spcPct val="110000"/>
                        </a:lnSpc>
                        <a:spcBef>
                          <a:spcPct val="0"/>
                        </a:spcBef>
                        <a:spcAft>
                          <a:spcPct val="0"/>
                        </a:spcAft>
                        <a:buClrTx/>
                        <a:buSzTx/>
                        <a:buFontTx/>
                        <a:buNone/>
                        <a:tabLst/>
                      </a:pPr>
                      <a:r>
                        <a:rPr kumimoji="0" lang="fr-FR" sz="1100" b="0" i="0" u="none" strike="noStrike" cap="none" normalizeH="0" baseline="0" dirty="0" smtClean="0">
                          <a:ln>
                            <a:noFill/>
                          </a:ln>
                          <a:solidFill>
                            <a:srgbClr val="000066"/>
                          </a:solidFill>
                          <a:effectLst/>
                          <a:latin typeface="Trebuchet MS" pitchFamily="34" charset="0"/>
                          <a:cs typeface="Times New Roman" pitchFamily="18" charset="0"/>
                        </a:rPr>
                        <a:t> </a:t>
                      </a:r>
                    </a:p>
                    <a:p>
                      <a:pPr marL="0" marR="0" lvl="0" indent="0" algn="l" defTabSz="914400" rtl="0" eaLnBrk="0" fontAlgn="base" latinLnBrk="0" hangingPunct="0">
                        <a:lnSpc>
                          <a:spcPct val="110000"/>
                        </a:lnSpc>
                        <a:spcBef>
                          <a:spcPct val="0"/>
                        </a:spcBef>
                        <a:spcAft>
                          <a:spcPct val="0"/>
                        </a:spcAft>
                        <a:buClrTx/>
                        <a:buSzTx/>
                        <a:buFontTx/>
                        <a:buNone/>
                        <a:tabLst/>
                      </a:pPr>
                      <a:r>
                        <a:rPr kumimoji="0" lang="fr-FR" sz="1100" b="0" i="0" u="none" strike="noStrike" cap="none" normalizeH="0" baseline="0" dirty="0" smtClean="0">
                          <a:ln>
                            <a:noFill/>
                          </a:ln>
                          <a:solidFill>
                            <a:srgbClr val="000066"/>
                          </a:solidFill>
                          <a:effectLst/>
                          <a:latin typeface="Trebuchet MS" pitchFamily="34" charset="0"/>
                          <a:cs typeface="Times New Roman" pitchFamily="18" charset="0"/>
                        </a:rPr>
                        <a:t>Nous vous remercions d’ores et déjà de votre collaboration.</a:t>
                      </a:r>
                    </a:p>
                  </a:txBody>
                  <a:tcPr marT="45646" marB="45646" anchor="ctr" horzOverflow="overflow">
                    <a:lnL cap="flat">
                      <a:noFill/>
                    </a:lnL>
                    <a:lnR cap="flat">
                      <a:noFill/>
                    </a:lnR>
                    <a:lnT cap="flat">
                      <a:noFill/>
                    </a:lnT>
                    <a:lnB cap="flat">
                      <a:noFill/>
                    </a:lnB>
                    <a:lnTlToBr>
                      <a:noFill/>
                    </a:lnTlToBr>
                    <a:lnBlToTr>
                      <a:noFill/>
                    </a:lnBlToTr>
                    <a:solidFill>
                      <a:srgbClr val="FF9900">
                        <a:alpha val="50000"/>
                      </a:srgbClr>
                    </a:solidFill>
                  </a:tcPr>
                </a:tc>
              </a:tr>
            </a:tbl>
          </a:graphicData>
        </a:graphic>
      </p:graphicFrame>
      <p:sp>
        <p:nvSpPr>
          <p:cNvPr id="25609" name="Text Box 89"/>
          <p:cNvSpPr txBox="1">
            <a:spLocks noChangeArrowheads="1"/>
          </p:cNvSpPr>
          <p:nvPr/>
        </p:nvSpPr>
        <p:spPr bwMode="auto">
          <a:xfrm>
            <a:off x="7315200" y="5668963"/>
            <a:ext cx="1066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BE" sz="1200" b="1">
                <a:latin typeface="Trebuchet MS" pitchFamily="34" charset="0"/>
              </a:rPr>
              <a:t>…..</a:t>
            </a:r>
            <a:endParaRPr lang="fr-FR" sz="1200" b="1">
              <a:latin typeface="Trebuchet MS" pitchFamily="34" charset="0"/>
            </a:endParaRPr>
          </a:p>
        </p:txBody>
      </p:sp>
      <p:sp>
        <p:nvSpPr>
          <p:cNvPr id="25610"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3E8FF0-4632-46E9-8463-E0FAB1CD6741}" type="slidenum">
              <a:rPr lang="fr-FR" smtClean="0"/>
              <a:pPr eaLnBrk="1" hangingPunct="1"/>
              <a:t>25</a:t>
            </a:fld>
            <a:endParaRPr lang="fr-FR" smtClean="0"/>
          </a:p>
        </p:txBody>
      </p:sp>
    </p:spTree>
  </p:cSld>
  <p:clrMapOvr>
    <a:masterClrMapping/>
  </p:clrMapOvr>
  <p:transition spd="slow">
    <p:wheel spokes="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1749">
            <a:off x="6535738" y="871538"/>
            <a:ext cx="1947862" cy="23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
        <p:nvSpPr>
          <p:cNvPr id="29699" name="WordArt 4"/>
          <p:cNvSpPr>
            <a:spLocks noChangeArrowheads="1" noChangeShapeType="1" noTextEdit="1"/>
          </p:cNvSpPr>
          <p:nvPr/>
        </p:nvSpPr>
        <p:spPr bwMode="auto">
          <a:xfrm>
            <a:off x="1219200" y="863600"/>
            <a:ext cx="5410200" cy="1752600"/>
          </a:xfrm>
          <a:prstGeom prst="rect">
            <a:avLst/>
          </a:prstGeom>
        </p:spPr>
        <p:txBody>
          <a:bodyPr wrap="none" fromWordArt="1">
            <a:prstTxWarp prst="textSlantUp">
              <a:avLst>
                <a:gd name="adj" fmla="val 47134"/>
              </a:avLst>
            </a:prstTxWarp>
          </a:bodyPr>
          <a:lstStyle/>
          <a:p>
            <a:pPr algn="ctr">
              <a:defRPr/>
            </a:pPr>
            <a:r>
              <a:rPr lang="fr-BE" sz="3600" b="1" kern="10" dirty="0">
                <a:ln w="31550" cmpd="sng">
                  <a:solidFill>
                    <a:srgbClr val="4BACC6"/>
                  </a:solidFill>
                  <a:prstDash val="solid"/>
                </a:ln>
                <a:solidFill>
                  <a:srgbClr val="FFFFFF"/>
                </a:solidFill>
                <a:effectLst>
                  <a:glow rad="139700">
                    <a:schemeClr val="accent1">
                      <a:satMod val="175000"/>
                      <a:alpha val="40000"/>
                    </a:schemeClr>
                  </a:glow>
                  <a:outerShdw blurRad="41275" dist="12700" dir="12000000" algn="tl" rotWithShape="0">
                    <a:srgbClr val="000000">
                      <a:alpha val="40000"/>
                    </a:srgbClr>
                  </a:outerShdw>
                </a:effectLst>
                <a:latin typeface="Arial Black"/>
              </a:rPr>
              <a:t>Merci de votre attention</a:t>
            </a:r>
          </a:p>
        </p:txBody>
      </p:sp>
      <p:sp>
        <p:nvSpPr>
          <p:cNvPr id="29700" name="Oval 5"/>
          <p:cNvSpPr>
            <a:spLocks noChangeArrowheads="1"/>
          </p:cNvSpPr>
          <p:nvPr/>
        </p:nvSpPr>
        <p:spPr bwMode="auto">
          <a:xfrm>
            <a:off x="2286000" y="3276600"/>
            <a:ext cx="5029200" cy="3048000"/>
          </a:xfrm>
          <a:prstGeom prst="flowChartDocument">
            <a:avLst/>
          </a:prstGeom>
          <a:solidFill>
            <a:srgbClr val="F79646"/>
          </a:solidFill>
          <a:ln/>
        </p:spPr>
        <p:style>
          <a:lnRef idx="0">
            <a:schemeClr val="accent1"/>
          </a:lnRef>
          <a:fillRef idx="3">
            <a:schemeClr val="accent1"/>
          </a:fillRef>
          <a:effectRef idx="3">
            <a:schemeClr val="accent1"/>
          </a:effectRef>
          <a:fontRef idx="minor">
            <a:schemeClr val="lt1"/>
          </a:fontRef>
        </p:style>
        <p:txBody>
          <a:bodyPr anchor="ctr" anchorCtr="1"/>
          <a:lstStyle/>
          <a:p>
            <a:pPr algn="ctr">
              <a:lnSpc>
                <a:spcPct val="90000"/>
              </a:lnSpc>
              <a:spcBef>
                <a:spcPct val="50000"/>
              </a:spcBef>
              <a:defRPr/>
            </a:pPr>
            <a:endParaRPr lang="fr-BE" sz="1400" b="1" dirty="0">
              <a:solidFill>
                <a:schemeClr val="bg1"/>
              </a:solidFill>
            </a:endParaRPr>
          </a:p>
          <a:p>
            <a:pPr algn="ctr">
              <a:lnSpc>
                <a:spcPct val="90000"/>
              </a:lnSpc>
              <a:spcBef>
                <a:spcPct val="50000"/>
              </a:spcBef>
              <a:defRPr/>
            </a:pPr>
            <a:r>
              <a:rPr lang="fr-BE" sz="2400" b="1" dirty="0">
                <a:solidFill>
                  <a:schemeClr val="bg1"/>
                </a:solidFill>
                <a:effectLst>
                  <a:outerShdw blurRad="38100" dist="38100" dir="2700000" algn="tl">
                    <a:srgbClr val="000000">
                      <a:alpha val="43137"/>
                    </a:srgbClr>
                  </a:outerShdw>
                </a:effectLst>
              </a:rPr>
              <a:t>Accueil &amp; accompagnement </a:t>
            </a:r>
          </a:p>
          <a:p>
            <a:pPr algn="ctr">
              <a:lnSpc>
                <a:spcPct val="90000"/>
              </a:lnSpc>
              <a:spcBef>
                <a:spcPct val="50000"/>
              </a:spcBef>
              <a:defRPr/>
            </a:pPr>
            <a:r>
              <a:rPr lang="fr-BE" sz="2400" b="1" dirty="0">
                <a:solidFill>
                  <a:schemeClr val="bg1"/>
                </a:solidFill>
                <a:effectLst>
                  <a:outerShdw blurRad="38100" dist="38100" dir="2700000" algn="tl">
                    <a:srgbClr val="000000">
                      <a:alpha val="43137"/>
                    </a:srgbClr>
                  </a:outerShdw>
                </a:effectLst>
              </a:rPr>
              <a:t>des nouveaux collègues</a:t>
            </a:r>
          </a:p>
          <a:p>
            <a:pPr algn="ctr">
              <a:lnSpc>
                <a:spcPct val="90000"/>
              </a:lnSpc>
              <a:spcBef>
                <a:spcPct val="50000"/>
              </a:spcBef>
              <a:defRPr/>
            </a:pPr>
            <a:r>
              <a:rPr lang="fr-BE" sz="1400" b="1" dirty="0">
                <a:solidFill>
                  <a:schemeClr val="bg1"/>
                </a:solidFill>
              </a:rPr>
              <a:t>  </a:t>
            </a:r>
          </a:p>
          <a:p>
            <a:pPr algn="ctr">
              <a:lnSpc>
                <a:spcPct val="90000"/>
              </a:lnSpc>
              <a:spcBef>
                <a:spcPct val="50000"/>
              </a:spcBef>
              <a:defRPr/>
            </a:pPr>
            <a:r>
              <a:rPr lang="fr-BE" sz="1000" b="1" dirty="0">
                <a:solidFill>
                  <a:schemeClr val="bg1"/>
                </a:solidFill>
                <a:effectLst>
                  <a:outerShdw blurRad="38100" dist="38100" dir="2700000" algn="tl">
                    <a:srgbClr val="000000">
                      <a:alpha val="43137"/>
                    </a:srgbClr>
                  </a:outerShdw>
                </a:effectLst>
              </a:rPr>
              <a:t>Direction d’administration du greffe - Service RH</a:t>
            </a:r>
          </a:p>
          <a:p>
            <a:pPr algn="ctr">
              <a:lnSpc>
                <a:spcPct val="90000"/>
              </a:lnSpc>
              <a:spcBef>
                <a:spcPct val="50000"/>
              </a:spcBef>
              <a:defRPr/>
            </a:pPr>
            <a:r>
              <a:rPr lang="fr-BE" sz="1000" b="1" dirty="0" smtClean="0">
                <a:solidFill>
                  <a:schemeClr val="bg1"/>
                </a:solidFill>
                <a:effectLst>
                  <a:outerShdw blurRad="38100" dist="38100" dir="2700000" algn="tl">
                    <a:srgbClr val="000000">
                      <a:alpha val="43137"/>
                    </a:srgbClr>
                  </a:outerShdw>
                </a:effectLst>
              </a:rPr>
              <a:t>Othman NAJMI</a:t>
            </a:r>
          </a:p>
          <a:p>
            <a:pPr algn="ctr">
              <a:lnSpc>
                <a:spcPct val="90000"/>
              </a:lnSpc>
              <a:spcBef>
                <a:spcPct val="50000"/>
              </a:spcBef>
              <a:defRPr/>
            </a:pPr>
            <a:r>
              <a:rPr lang="fr-BE" sz="1000" b="1" dirty="0" smtClean="0">
                <a:solidFill>
                  <a:schemeClr val="bg1"/>
                </a:solidFill>
                <a:effectLst>
                  <a:outerShdw blurRad="38100" dist="38100" dir="2700000" algn="tl">
                    <a:srgbClr val="000000">
                      <a:alpha val="43137"/>
                    </a:srgbClr>
                  </a:outerShdw>
                </a:effectLst>
              </a:rPr>
              <a:t>Philippe OBSOMER</a:t>
            </a:r>
            <a:endParaRPr lang="fr-BE" sz="1000" b="1" dirty="0">
              <a:solidFill>
                <a:schemeClr val="bg1"/>
              </a:solidFill>
              <a:effectLst>
                <a:outerShdw blurRad="38100" dist="38100" dir="2700000" algn="tl">
                  <a:srgbClr val="000000">
                    <a:alpha val="43137"/>
                  </a:srgbClr>
                </a:outerShdw>
              </a:effectLst>
            </a:endParaRPr>
          </a:p>
          <a:p>
            <a:pPr algn="ctr">
              <a:lnSpc>
                <a:spcPct val="90000"/>
              </a:lnSpc>
              <a:spcBef>
                <a:spcPct val="50000"/>
              </a:spcBef>
              <a:defRPr/>
            </a:pPr>
            <a:r>
              <a:rPr lang="fr-BE" sz="1000" b="1" dirty="0" smtClean="0">
                <a:solidFill>
                  <a:schemeClr val="bg1"/>
                </a:solidFill>
                <a:effectLst>
                  <a:outerShdw blurRad="38100" dist="38100" dir="2700000" algn="tl">
                    <a:srgbClr val="000000">
                      <a:alpha val="43137"/>
                    </a:srgbClr>
                  </a:outerShdw>
                </a:effectLst>
              </a:rPr>
              <a:t>TEL: 010/23.61.13</a:t>
            </a:r>
            <a:endParaRPr lang="fr-BE" sz="1000" b="1" dirty="0">
              <a:solidFill>
                <a:schemeClr val="bg1"/>
              </a:solidFill>
              <a:effectLst>
                <a:outerShdw blurRad="38100" dist="38100" dir="2700000" algn="tl">
                  <a:srgbClr val="000000">
                    <a:alpha val="43137"/>
                  </a:srgbClr>
                </a:outerShdw>
              </a:effectLst>
            </a:endParaRPr>
          </a:p>
          <a:p>
            <a:pPr algn="ctr">
              <a:lnSpc>
                <a:spcPct val="90000"/>
              </a:lnSpc>
              <a:spcBef>
                <a:spcPct val="50000"/>
              </a:spcBef>
              <a:defRPr/>
            </a:pPr>
            <a:r>
              <a:rPr lang="fr-BE" sz="1000" b="1" dirty="0">
                <a:solidFill>
                  <a:schemeClr val="bg1"/>
                </a:solidFill>
                <a:effectLst>
                  <a:outerShdw blurRad="38100" dist="38100" dir="2700000" algn="tl">
                    <a:srgbClr val="000000">
                      <a:alpha val="43137"/>
                    </a:srgbClr>
                  </a:outerShdw>
                </a:effectLst>
              </a:rPr>
              <a:t>grh@brabantwallon.be</a:t>
            </a:r>
            <a:endParaRPr lang="fr-FR" sz="1000" b="1" dirty="0">
              <a:solidFill>
                <a:schemeClr val="bg1"/>
              </a:solidFill>
              <a:effectLst>
                <a:outerShdw blurRad="38100" dist="38100" dir="2700000" algn="tl">
                  <a:srgbClr val="000000">
                    <a:alpha val="43137"/>
                  </a:srgbClr>
                </a:outerShdw>
              </a:effectLst>
            </a:endParaRPr>
          </a:p>
        </p:txBody>
      </p:sp>
      <p:sp>
        <p:nvSpPr>
          <p:cNvPr id="26631"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2C851D-7D5E-483F-BAFE-221083EB0547}" type="slidenum">
              <a:rPr lang="fr-FR" smtClean="0"/>
              <a:pPr eaLnBrk="1" hangingPunct="1"/>
              <a:t>26</a:t>
            </a:fld>
            <a:endParaRPr lang="fr-FR" smtClean="0"/>
          </a:p>
        </p:txBody>
      </p:sp>
    </p:spTree>
  </p:cSld>
  <p:clrMapOvr>
    <a:masterClrMapping/>
  </p:clrMapOvr>
  <p:transition spd="slow">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60495">
            <a:off x="2801938" y="668338"/>
            <a:ext cx="4424362" cy="20129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AutoShape 6"/>
          <p:cNvSpPr>
            <a:spLocks noChangeArrowheads="1"/>
          </p:cNvSpPr>
          <p:nvPr/>
        </p:nvSpPr>
        <p:spPr bwMode="auto">
          <a:xfrm rot="1664285">
            <a:off x="1488297" y="1743784"/>
            <a:ext cx="4953000" cy="3609407"/>
          </a:xfrm>
          <a:prstGeom prst="rtTriangle">
            <a:avLst/>
          </a:prstGeom>
          <a:solidFill>
            <a:srgbClr val="F79646"/>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defRPr/>
            </a:pPr>
            <a:endParaRPr lang="fr-BE" dirty="0"/>
          </a:p>
        </p:txBody>
      </p:sp>
      <p:sp>
        <p:nvSpPr>
          <p:cNvPr id="48132" name="AutoShape 4"/>
          <p:cNvSpPr>
            <a:spLocks noGrp="1" noChangeArrowheads="1"/>
          </p:cNvSpPr>
          <p:nvPr>
            <p:ph type="body" idx="1"/>
          </p:nvPr>
        </p:nvSpPr>
        <p:spPr>
          <a:xfrm>
            <a:off x="2514600" y="1981200"/>
            <a:ext cx="5486400" cy="2590800"/>
          </a:xfrm>
          <a:prstGeom prst="flowChartManualInput">
            <a:avLst/>
          </a:prstGeom>
          <a:solidFill>
            <a:srgbClr val="4BACC6"/>
          </a:solidFill>
          <a:effectLst>
            <a:prstShdw prst="shdw17" dist="17961" dir="2700000">
              <a:srgbClr val="99CCFF">
                <a:gamma/>
                <a:shade val="60000"/>
                <a:invGamma/>
              </a:srgbClr>
            </a:prstShdw>
          </a:effectLst>
          <a:extLst/>
        </p:spPr>
        <p:txBody>
          <a:bodyPr anchor="ctr" anchorCtr="1"/>
          <a:lstStyle/>
          <a:p>
            <a:pPr marL="609600" indent="-609600" algn="ctr" eaLnBrk="1" hangingPunct="1">
              <a:lnSpc>
                <a:spcPct val="150000"/>
              </a:lnSpc>
              <a:buClr>
                <a:srgbClr val="CC3300"/>
              </a:buClr>
              <a:buSzPct val="110000"/>
              <a:buFontTx/>
              <a:buNone/>
              <a:defRPr/>
            </a:pPr>
            <a:r>
              <a:rPr lang="fr-BE" sz="2000" b="1" dirty="0" smtClean="0">
                <a:solidFill>
                  <a:schemeClr val="bg1"/>
                </a:solidFill>
                <a:effectLst>
                  <a:outerShdw blurRad="38100" dist="38100" dir="2700000" algn="tl">
                    <a:srgbClr val="000000">
                      <a:alpha val="43137"/>
                    </a:srgbClr>
                  </a:outerShdw>
                </a:effectLst>
              </a:rPr>
              <a:t>1</a:t>
            </a:r>
            <a:r>
              <a:rPr lang="fr-BE" sz="2000" b="1" baseline="30000" dirty="0" smtClean="0">
                <a:solidFill>
                  <a:schemeClr val="bg1"/>
                </a:solidFill>
                <a:effectLst>
                  <a:outerShdw blurRad="38100" dist="38100" dir="2700000" algn="tl">
                    <a:srgbClr val="000000">
                      <a:alpha val="43137"/>
                    </a:srgbClr>
                  </a:outerShdw>
                </a:effectLst>
              </a:rPr>
              <a:t>ère</a:t>
            </a:r>
            <a:r>
              <a:rPr lang="fr-BE" sz="2000" b="1" dirty="0" smtClean="0">
                <a:solidFill>
                  <a:schemeClr val="bg1"/>
                </a:solidFill>
                <a:effectLst>
                  <a:outerShdw blurRad="38100" dist="38100" dir="2700000" algn="tl">
                    <a:srgbClr val="000000">
                      <a:alpha val="43137"/>
                    </a:srgbClr>
                  </a:outerShdw>
                </a:effectLst>
              </a:rPr>
              <a:t> PARTIE : </a:t>
            </a:r>
          </a:p>
          <a:p>
            <a:pPr marL="609600" indent="-609600" algn="ctr" eaLnBrk="1" hangingPunct="1">
              <a:lnSpc>
                <a:spcPct val="150000"/>
              </a:lnSpc>
              <a:buClr>
                <a:srgbClr val="CC3300"/>
              </a:buClr>
              <a:buSzPct val="110000"/>
              <a:buFontTx/>
              <a:buNone/>
              <a:defRPr/>
            </a:pPr>
            <a:r>
              <a:rPr lang="fr-BE" sz="2000" b="1" dirty="0" smtClean="0">
                <a:solidFill>
                  <a:schemeClr val="bg1"/>
                </a:solidFill>
                <a:effectLst>
                  <a:outerShdw blurRad="38100" dist="38100" dir="2700000" algn="tl">
                    <a:srgbClr val="000000">
                      <a:alpha val="43137"/>
                    </a:srgbClr>
                  </a:outerShdw>
                </a:effectLst>
              </a:rPr>
              <a:t>Accueil &amp; accompagnement </a:t>
            </a:r>
          </a:p>
          <a:p>
            <a:pPr marL="609600" indent="-609600" algn="ctr" eaLnBrk="1" hangingPunct="1">
              <a:lnSpc>
                <a:spcPct val="150000"/>
              </a:lnSpc>
              <a:buClr>
                <a:srgbClr val="CC3300"/>
              </a:buClr>
              <a:buSzPct val="110000"/>
              <a:buFontTx/>
              <a:buNone/>
              <a:defRPr/>
            </a:pPr>
            <a:r>
              <a:rPr lang="fr-BE" sz="2000" b="1" dirty="0" smtClean="0">
                <a:solidFill>
                  <a:schemeClr val="bg1"/>
                </a:solidFill>
                <a:effectLst>
                  <a:outerShdw blurRad="38100" dist="38100" dir="2700000" algn="tl">
                    <a:srgbClr val="000000">
                      <a:alpha val="43137"/>
                    </a:srgbClr>
                  </a:outerShdw>
                </a:effectLst>
              </a:rPr>
              <a:t>des nouveaux collègues </a:t>
            </a:r>
          </a:p>
          <a:p>
            <a:pPr marL="609600" indent="-609600" algn="ctr" eaLnBrk="1" hangingPunct="1">
              <a:lnSpc>
                <a:spcPct val="150000"/>
              </a:lnSpc>
              <a:buClr>
                <a:srgbClr val="CC3300"/>
              </a:buClr>
              <a:buSzPct val="110000"/>
              <a:buFontTx/>
              <a:buNone/>
              <a:defRPr/>
            </a:pPr>
            <a:endParaRPr lang="fr-BE" sz="2000" b="1" dirty="0" smtClean="0">
              <a:solidFill>
                <a:schemeClr val="bg1"/>
              </a:solidFill>
              <a:effectLst>
                <a:outerShdw blurRad="38100" dist="38100" dir="2700000" algn="tl">
                  <a:srgbClr val="000000">
                    <a:alpha val="43137"/>
                  </a:srgbClr>
                </a:outerShdw>
              </a:effectLst>
            </a:endParaRPr>
          </a:p>
        </p:txBody>
      </p:sp>
      <p:sp>
        <p:nvSpPr>
          <p:cNvPr id="4103" name="Espace réservé du numéro de diapositiv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33E303-0C21-47C1-AC57-3FDD1CB307ED}" type="slidenum">
              <a:rPr lang="fr-FR" smtClean="0"/>
              <a:pPr eaLnBrk="1" hangingPunct="1"/>
              <a:t>3</a:t>
            </a:fld>
            <a:endParaRPr lang="fr-FR" smtClean="0"/>
          </a:p>
        </p:txBody>
      </p:sp>
    </p:spTree>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3"/>
          <p:cNvSpPr>
            <a:spLocks noGrp="1" noChangeArrowheads="1"/>
          </p:cNvSpPr>
          <p:nvPr>
            <p:ph type="title"/>
          </p:nvPr>
        </p:nvSpPr>
        <p:spPr>
          <a:xfrm>
            <a:off x="609600" y="457200"/>
            <a:ext cx="7772400" cy="411163"/>
          </a:xfrm>
          <a:prstGeom prst="roundRect">
            <a:avLst>
              <a:gd name="adj" fmla="val 16667"/>
            </a:avLst>
          </a:prstGeom>
          <a:solidFill>
            <a:srgbClr val="4BACC6"/>
          </a:solidFill>
          <a:effectLst>
            <a:prstShdw prst="shdw17" dist="17961" dir="2700000">
              <a:srgbClr val="7A1F00"/>
            </a:prstShdw>
          </a:effectLst>
          <a:extLst>
            <a:ext uri="{91240B29-F687-4F45-9708-019B960494DF}">
              <a14:hiddenLine xmlns:a14="http://schemas.microsoft.com/office/drawing/2010/main" w="9525">
                <a:solidFill>
                  <a:schemeClr val="tx1"/>
                </a:solidFill>
                <a:round/>
                <a:headEnd/>
                <a:tailEnd/>
              </a14:hiddenLine>
            </a:ext>
          </a:extLst>
        </p:spPr>
        <p:txBody>
          <a:bodyPr/>
          <a:lstStyle/>
          <a:p>
            <a:pPr algn="l" eaLnBrk="1" hangingPunct="1"/>
            <a:r>
              <a:rPr lang="fr-BE" sz="2000" b="1" smtClean="0">
                <a:solidFill>
                  <a:schemeClr val="bg1"/>
                </a:solidFill>
              </a:rPr>
              <a:t>1. La ‘‘formation à l’accueil’’ – Quel intérêt ? </a:t>
            </a:r>
            <a:endParaRPr lang="fr-FR" sz="2000" b="1" smtClean="0">
              <a:solidFill>
                <a:schemeClr val="bg1"/>
              </a:solidFill>
            </a:endParaRPr>
          </a:p>
        </p:txBody>
      </p:sp>
      <p:sp>
        <p:nvSpPr>
          <p:cNvPr id="5" name="Rectangle 25"/>
          <p:cNvSpPr>
            <a:spLocks noChangeArrowheads="1"/>
          </p:cNvSpPr>
          <p:nvPr/>
        </p:nvSpPr>
        <p:spPr bwMode="auto">
          <a:xfrm>
            <a:off x="685800" y="990600"/>
            <a:ext cx="76962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342900" indent="-342900">
              <a:lnSpc>
                <a:spcPct val="200000"/>
              </a:lnSpc>
              <a:buClr>
                <a:srgbClr val="CC0000"/>
              </a:buClr>
              <a:buFont typeface="+mj-lt"/>
              <a:buAutoNum type="alphaUcPeriod"/>
              <a:defRPr/>
            </a:pPr>
            <a:r>
              <a:rPr lang="fr-BE" sz="1400" dirty="0">
                <a:solidFill>
                  <a:srgbClr val="333399"/>
                </a:solidFill>
                <a:sym typeface="Wingdings" pitchFamily="2" charset="2"/>
              </a:rPr>
              <a:t>La ‘‘formation à l’accueil’’ répond à une </a:t>
            </a:r>
            <a:r>
              <a:rPr lang="fr-BE" sz="1400" b="1" dirty="0">
                <a:solidFill>
                  <a:srgbClr val="333399"/>
                </a:solidFill>
                <a:sym typeface="Wingdings" pitchFamily="2" charset="2"/>
              </a:rPr>
              <a:t>obligation du statut administratif </a:t>
            </a:r>
            <a:r>
              <a:rPr lang="fr-BE" sz="1400" dirty="0">
                <a:solidFill>
                  <a:srgbClr val="333399"/>
                </a:solidFill>
                <a:sym typeface="Wingdings" pitchFamily="2" charset="2"/>
              </a:rPr>
              <a:t>des agents :</a:t>
            </a:r>
          </a:p>
          <a:p>
            <a:pPr marL="800100" lvl="1" indent="-342900">
              <a:lnSpc>
                <a:spcPct val="200000"/>
              </a:lnSpc>
              <a:buClr>
                <a:srgbClr val="CC0000"/>
              </a:buClr>
              <a:buFont typeface="Wingdings" pitchFamily="2" charset="2"/>
              <a:buChar char="q"/>
              <a:defRPr/>
            </a:pPr>
            <a:r>
              <a:rPr lang="fr-BE" sz="1400" dirty="0">
                <a:solidFill>
                  <a:srgbClr val="333399"/>
                </a:solidFill>
                <a:sym typeface="Wingdings" pitchFamily="2" charset="2"/>
              </a:rPr>
              <a:t>Condition pour obtenir une échelle supérieure de traitements, soit en vertu du système de l’évolution de carrière, soit en vertu d’une promotion ;</a:t>
            </a:r>
            <a:endParaRPr lang="fr-BE" sz="1400" dirty="0">
              <a:solidFill>
                <a:srgbClr val="FF0000"/>
              </a:solidFill>
              <a:sym typeface="Wingdings" pitchFamily="2" charset="2"/>
            </a:endParaRPr>
          </a:p>
          <a:p>
            <a:pPr marL="342900" indent="-342900">
              <a:lnSpc>
                <a:spcPct val="200000"/>
              </a:lnSpc>
              <a:buClr>
                <a:srgbClr val="CC0000"/>
              </a:buClr>
              <a:buFont typeface="+mj-lt"/>
              <a:buAutoNum type="alphaUcPeriod"/>
              <a:defRPr/>
            </a:pPr>
            <a:r>
              <a:rPr lang="fr-BE" sz="1400" dirty="0">
                <a:solidFill>
                  <a:srgbClr val="333399"/>
                </a:solidFill>
                <a:sym typeface="Wingdings" pitchFamily="2" charset="2"/>
              </a:rPr>
              <a:t>Maillon important dans le </a:t>
            </a:r>
            <a:r>
              <a:rPr lang="fr-BE" sz="1400" b="1" dirty="0">
                <a:solidFill>
                  <a:srgbClr val="333399"/>
                </a:solidFill>
                <a:sym typeface="Wingdings" pitchFamily="2" charset="2"/>
              </a:rPr>
              <a:t>processus ‘‘accueil et accompagnement des nouveaux agents</a:t>
            </a:r>
            <a:r>
              <a:rPr lang="fr-BE" sz="1400" dirty="0">
                <a:solidFill>
                  <a:srgbClr val="333399"/>
                </a:solidFill>
                <a:sym typeface="Wingdings" pitchFamily="2" charset="2"/>
              </a:rPr>
              <a:t>’’ mis en place au sein de l’administration provinciale :</a:t>
            </a:r>
          </a:p>
          <a:p>
            <a:pPr marL="742950" lvl="1" indent="-285750">
              <a:lnSpc>
                <a:spcPct val="200000"/>
              </a:lnSpc>
              <a:buClr>
                <a:srgbClr val="CC0000"/>
              </a:buClr>
              <a:buFont typeface="Wingdings" pitchFamily="2" charset="2"/>
              <a:buChar char="q"/>
              <a:defRPr/>
            </a:pPr>
            <a:r>
              <a:rPr lang="fr-BE" sz="1400" dirty="0">
                <a:solidFill>
                  <a:srgbClr val="333399"/>
                </a:solidFill>
                <a:sym typeface="Wingdings" pitchFamily="2" charset="2"/>
              </a:rPr>
              <a:t>Occasion de rencontrer d’autres nouveaux collègues;</a:t>
            </a:r>
          </a:p>
          <a:p>
            <a:pPr marL="742950" lvl="1" indent="-285750">
              <a:lnSpc>
                <a:spcPct val="200000"/>
              </a:lnSpc>
              <a:buClr>
                <a:srgbClr val="CC0000"/>
              </a:buClr>
              <a:buFont typeface="Wingdings" pitchFamily="2" charset="2"/>
              <a:buChar char="q"/>
              <a:defRPr/>
            </a:pPr>
            <a:r>
              <a:rPr lang="fr-BE" sz="1400" dirty="0">
                <a:solidFill>
                  <a:srgbClr val="333399"/>
                </a:solidFill>
                <a:sym typeface="Wingdings" pitchFamily="2" charset="2"/>
              </a:rPr>
              <a:t>Lieu d’échange sur les sujets communs;</a:t>
            </a:r>
          </a:p>
          <a:p>
            <a:pPr marL="742950" lvl="1" indent="-285750">
              <a:lnSpc>
                <a:spcPct val="200000"/>
              </a:lnSpc>
              <a:buClr>
                <a:srgbClr val="CC0000"/>
              </a:buClr>
              <a:buFont typeface="Wingdings" pitchFamily="2" charset="2"/>
              <a:buChar char="q"/>
              <a:defRPr/>
            </a:pPr>
            <a:r>
              <a:rPr lang="fr-BE" sz="1400" dirty="0">
                <a:solidFill>
                  <a:srgbClr val="333399"/>
                </a:solidFill>
                <a:sym typeface="Wingdings" pitchFamily="2" charset="2"/>
              </a:rPr>
              <a:t>Partager les premières impressions;</a:t>
            </a:r>
          </a:p>
          <a:p>
            <a:pPr marL="742950" lvl="1" indent="-285750">
              <a:lnSpc>
                <a:spcPct val="200000"/>
              </a:lnSpc>
              <a:buClr>
                <a:srgbClr val="CC0000"/>
              </a:buClr>
              <a:buFont typeface="Wingdings" pitchFamily="2" charset="2"/>
              <a:buChar char="q"/>
              <a:defRPr/>
            </a:pPr>
            <a:r>
              <a:rPr lang="fr-BE" sz="1400" dirty="0">
                <a:solidFill>
                  <a:srgbClr val="333399"/>
                </a:solidFill>
                <a:sym typeface="Wingdings" pitchFamily="2" charset="2"/>
              </a:rPr>
              <a:t>Feedback sur le déroulement des premiers pas au sein de l’administration (questionnaire : votre avis compte);</a:t>
            </a:r>
          </a:p>
          <a:p>
            <a:pPr marL="742950" lvl="1" indent="-285750">
              <a:lnSpc>
                <a:spcPct val="200000"/>
              </a:lnSpc>
              <a:buClr>
                <a:srgbClr val="CC0000"/>
              </a:buClr>
              <a:buFont typeface="Wingdings" pitchFamily="2" charset="2"/>
              <a:buChar char="q"/>
              <a:defRPr/>
            </a:pPr>
            <a:r>
              <a:rPr lang="fr-BE" sz="1400" dirty="0">
                <a:solidFill>
                  <a:srgbClr val="333399"/>
                </a:solidFill>
                <a:sym typeface="Wingdings" pitchFamily="2" charset="2"/>
              </a:rPr>
              <a:t>Favoriser l’émulation collective, ….</a:t>
            </a:r>
          </a:p>
        </p:txBody>
      </p:sp>
      <p:sp>
        <p:nvSpPr>
          <p:cNvPr id="5124"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E89AF3C-4BF1-4B30-ABBE-1C101FA06EEC}" type="slidenum">
              <a:rPr lang="fr-FR" smtClean="0"/>
              <a:pPr eaLnBrk="1" hangingPunct="1"/>
              <a:t>4</a:t>
            </a:fld>
            <a:endParaRPr lang="fr-FR"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defRPr/>
            </a:pPr>
            <a:r>
              <a:rPr lang="fr-BE" sz="2000" b="1" dirty="0">
                <a:solidFill>
                  <a:schemeClr val="bg1"/>
                </a:solidFill>
                <a:effectLst>
                  <a:outerShdw blurRad="38100" dist="38100" dir="2700000" algn="tl">
                    <a:srgbClr val="000000">
                      <a:alpha val="43137"/>
                    </a:srgbClr>
                  </a:outerShdw>
                </a:effectLst>
              </a:rPr>
              <a:t>2. Quiz</a:t>
            </a:r>
            <a:endParaRPr lang="fr-FR" sz="2000" b="1" dirty="0">
              <a:solidFill>
                <a:schemeClr val="bg1"/>
              </a:solidFill>
              <a:effectLst>
                <a:outerShdw blurRad="38100" dist="38100" dir="2700000" algn="tl">
                  <a:srgbClr val="000000">
                    <a:alpha val="43137"/>
                  </a:srgbClr>
                </a:outerShdw>
              </a:effectLst>
            </a:endParaRPr>
          </a:p>
        </p:txBody>
      </p:sp>
      <p:graphicFrame>
        <p:nvGraphicFramePr>
          <p:cNvPr id="40439" name="Group 503"/>
          <p:cNvGraphicFramePr>
            <a:graphicFrameLocks noGrp="1"/>
          </p:cNvGraphicFramePr>
          <p:nvPr>
            <p:ph idx="1"/>
            <p:extLst>
              <p:ext uri="{D42A27DB-BD31-4B8C-83A1-F6EECF244321}">
                <p14:modId xmlns:p14="http://schemas.microsoft.com/office/powerpoint/2010/main" val="3252430833"/>
              </p:ext>
            </p:extLst>
          </p:nvPr>
        </p:nvGraphicFramePr>
        <p:xfrm>
          <a:off x="838200" y="1066800"/>
          <a:ext cx="7315200" cy="5181601"/>
        </p:xfrm>
        <a:graphic>
          <a:graphicData uri="http://schemas.openxmlformats.org/drawingml/2006/table">
            <a:tbl>
              <a:tblPr/>
              <a:tblGrid>
                <a:gridCol w="457200"/>
                <a:gridCol w="2362200"/>
                <a:gridCol w="457200"/>
                <a:gridCol w="4038600"/>
              </a:tblGrid>
              <a:tr h="270805">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a:t>
                      </a: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533400" marR="0" lvl="0" indent="-533400" algn="l" defTabSz="914400" rtl="0" eaLnBrk="1" fontAlgn="base" latinLnBrk="0" hangingPunct="1">
                        <a:lnSpc>
                          <a:spcPct val="110000"/>
                        </a:lnSpc>
                        <a:spcBef>
                          <a:spcPct val="20000"/>
                        </a:spcBef>
                        <a:spcAft>
                          <a:spcPct val="0"/>
                        </a:spcAft>
                        <a:buClr>
                          <a:srgbClr val="CC3300"/>
                        </a:buClr>
                        <a:buSzTx/>
                        <a:buFontTx/>
                        <a:buNone/>
                        <a:tabLst/>
                      </a:pPr>
                      <a:r>
                        <a:rPr kumimoji="0" lang="fr-BE" sz="1100" b="1" i="0" u="none" strike="noStrike" cap="none" normalizeH="0" baseline="0" dirty="0" smtClean="0">
                          <a:ln>
                            <a:noFill/>
                          </a:ln>
                          <a:solidFill>
                            <a:schemeClr val="tx1"/>
                          </a:solidFill>
                          <a:effectLst/>
                          <a:latin typeface="Arial" charset="0"/>
                        </a:rPr>
                        <a:t>Le Conseil provincial est composé de  </a:t>
                      </a:r>
                    </a:p>
                    <a:p>
                      <a:pPr marL="533400" marR="0" lvl="0" indent="-53340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73 Conseillers</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70805">
                <a:tc vMerge="1">
                  <a:txBody>
                    <a:bodyPr/>
                    <a:lstStyle/>
                    <a:p>
                      <a:endParaRPr lang="fr-BE"/>
                    </a:p>
                  </a:txBody>
                  <a:tcPr/>
                </a:tc>
                <a:tc vMerge="1">
                  <a:txBody>
                    <a:bodyPr/>
                    <a:lstStyle/>
                    <a:p>
                      <a:endParaRPr lang="fr-BE"/>
                    </a:p>
                  </a:txBody>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37</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46</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D</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4</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70805">
                <a:tc rowSpan="5">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2</a:t>
                      </a: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5">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100" b="1" i="0" u="none" strike="noStrike" cap="none" normalizeH="0" baseline="0" dirty="0" smtClean="0">
                          <a:ln>
                            <a:noFill/>
                          </a:ln>
                          <a:solidFill>
                            <a:schemeClr val="tx1"/>
                          </a:solidFill>
                          <a:effectLst/>
                          <a:latin typeface="Arial" charset="0"/>
                        </a:rPr>
                        <a:t>Chercher l’intrus:</a:t>
                      </a: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Marc Bastin</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Isabelle Kibassa-Maliba</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Mathieu Michel</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D</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defRPr/>
                      </a:pPr>
                      <a:r>
                        <a:rPr kumimoji="0" lang="fr-BE" sz="900" b="0" i="0" u="none" strike="noStrike" cap="none" normalizeH="0" baseline="0" dirty="0" smtClean="0">
                          <a:ln>
                            <a:noFill/>
                          </a:ln>
                          <a:solidFill>
                            <a:schemeClr val="tx1"/>
                          </a:solidFill>
                          <a:effectLst/>
                          <a:latin typeface="Arial" charset="0"/>
                        </a:rPr>
                        <a:t>Dominique De </a:t>
                      </a:r>
                      <a:r>
                        <a:rPr kumimoji="0" lang="fr-BE" sz="900" b="0" i="0" u="none" strike="noStrike" cap="none" normalizeH="0" baseline="0" dirty="0" err="1" smtClean="0">
                          <a:ln>
                            <a:noFill/>
                          </a:ln>
                          <a:solidFill>
                            <a:schemeClr val="tx1"/>
                          </a:solidFill>
                          <a:effectLst/>
                          <a:latin typeface="Arial" charset="0"/>
                        </a:rPr>
                        <a:t>Troyer</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7080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E</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defRPr/>
                      </a:pPr>
                      <a:r>
                        <a:rPr kumimoji="0" lang="fr-BE" sz="900" b="0" i="0" u="none" strike="noStrike" cap="none" normalizeH="0" baseline="0" dirty="0" smtClean="0">
                          <a:ln>
                            <a:noFill/>
                          </a:ln>
                          <a:solidFill>
                            <a:schemeClr val="tx1"/>
                          </a:solidFill>
                          <a:effectLst/>
                          <a:latin typeface="Arial" charset="0"/>
                        </a:rPr>
                        <a:t>Tanguy </a:t>
                      </a:r>
                      <a:r>
                        <a:rPr kumimoji="0" lang="fr-BE" sz="900" b="0" i="0" u="none" strike="noStrike" cap="none" normalizeH="0" baseline="0" dirty="0" err="1" smtClean="0">
                          <a:ln>
                            <a:noFill/>
                          </a:ln>
                          <a:solidFill>
                            <a:schemeClr val="tx1"/>
                          </a:solidFill>
                          <a:effectLst/>
                          <a:latin typeface="Arial" charset="0"/>
                        </a:rPr>
                        <a:t>Stukens</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4876">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3</a:t>
                      </a: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533400" marR="0" lvl="0" indent="-533400" algn="l" defTabSz="914400" rtl="0" eaLnBrk="1" fontAlgn="base" latinLnBrk="0" hangingPunct="1">
                        <a:lnSpc>
                          <a:spcPct val="110000"/>
                        </a:lnSpc>
                        <a:spcBef>
                          <a:spcPct val="20000"/>
                        </a:spcBef>
                        <a:spcAft>
                          <a:spcPct val="0"/>
                        </a:spcAft>
                        <a:buClr>
                          <a:srgbClr val="CC3300"/>
                        </a:buClr>
                        <a:buSzTx/>
                        <a:buFontTx/>
                        <a:buNone/>
                        <a:tabLst/>
                      </a:pPr>
                      <a:r>
                        <a:rPr kumimoji="0" lang="fr-BE" sz="1100" b="1" i="0" u="none" strike="noStrike" cap="none" normalizeH="0" baseline="0" dirty="0" smtClean="0">
                          <a:ln>
                            <a:noFill/>
                          </a:ln>
                          <a:solidFill>
                            <a:schemeClr val="tx1"/>
                          </a:solidFill>
                          <a:effectLst/>
                          <a:latin typeface="Arial" charset="0"/>
                        </a:rPr>
                        <a:t>Quel est le chef lieu de la PBW </a:t>
                      </a:r>
                    </a:p>
                    <a:p>
                      <a:pPr marL="533400" marR="0" lvl="0" indent="-53340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53975" marR="0" lvl="0" indent="-53975"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Waterloo</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54876">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Namur</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54876">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Bruxelles</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54876">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D</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Wavre </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54876">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4</a:t>
                      </a: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L’administration provinciale compte</a:t>
                      </a: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6 DA</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4876">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7 DA</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4876">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8 DA</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4876">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5</a:t>
                      </a: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Le SPMT(-ARISTA),  c’est  </a:t>
                      </a: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1651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Service Public Matériel et Travaux</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52674">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Section Provinciale de la Médecine de Travail</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52674">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Service de Prévention et de Médecine de Travail</a:t>
                      </a:r>
                      <a:endParaRPr kumimoji="0" lang="fr-FR" sz="900" b="0" i="0" u="none" strike="noStrike" cap="none" normalizeH="0" baseline="0" dirty="0" smtClean="0">
                        <a:ln>
                          <a:noFill/>
                        </a:ln>
                        <a:solidFill>
                          <a:schemeClr val="tx1"/>
                        </a:solidFill>
                        <a:effectLst/>
                        <a:latin typeface="Arial" charset="0"/>
                      </a:endParaRP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bl>
          </a:graphicData>
        </a:graphic>
      </p:graphicFrame>
      <p:sp>
        <p:nvSpPr>
          <p:cNvPr id="6236"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A5EA86-8F8E-417F-AC4F-052508459DD6}" type="slidenum">
              <a:rPr lang="fr-FR" smtClean="0"/>
              <a:pPr eaLnBrk="1" hangingPunct="1"/>
              <a:t>5</a:t>
            </a:fld>
            <a:endParaRPr lang="fr-FR" smtClean="0"/>
          </a:p>
        </p:txBody>
      </p:sp>
    </p:spTree>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105" name="Group 97"/>
          <p:cNvGraphicFramePr>
            <a:graphicFrameLocks noGrp="1"/>
          </p:cNvGraphicFramePr>
          <p:nvPr>
            <p:ph idx="1"/>
            <p:extLst>
              <p:ext uri="{D42A27DB-BD31-4B8C-83A1-F6EECF244321}">
                <p14:modId xmlns:p14="http://schemas.microsoft.com/office/powerpoint/2010/main" val="1768619157"/>
              </p:ext>
            </p:extLst>
          </p:nvPr>
        </p:nvGraphicFramePr>
        <p:xfrm>
          <a:off x="838200" y="609600"/>
          <a:ext cx="7315200" cy="5486403"/>
        </p:xfrm>
        <a:graphic>
          <a:graphicData uri="http://schemas.openxmlformats.org/drawingml/2006/table">
            <a:tbl>
              <a:tblPr/>
              <a:tblGrid>
                <a:gridCol w="457200"/>
                <a:gridCol w="2438400"/>
                <a:gridCol w="381000"/>
                <a:gridCol w="4038600"/>
              </a:tblGrid>
              <a:tr h="377664">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6</a:t>
                      </a:r>
                      <a:endParaRPr kumimoji="0" lang="fr-FR" sz="1400" b="1" i="0" u="none" strike="noStrike" cap="none" normalizeH="0" baseline="0" dirty="0" smtClean="0">
                        <a:ln>
                          <a:noFill/>
                        </a:ln>
                        <a:solidFill>
                          <a:schemeClr val="tx1"/>
                        </a:solidFill>
                        <a:effectLst/>
                        <a:latin typeface="Arial" charset="0"/>
                      </a:endParaRPr>
                    </a:p>
                  </a:txBody>
                  <a:tcPr marT="45708" marB="45708"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341313" marR="0" lvl="0" indent="0" algn="l" defTabSz="914400" rtl="0" eaLnBrk="1" fontAlgn="base" latinLnBrk="0" hangingPunct="1">
                        <a:lnSpc>
                          <a:spcPct val="110000"/>
                        </a:lnSpc>
                        <a:spcBef>
                          <a:spcPct val="20000"/>
                        </a:spcBef>
                        <a:spcAft>
                          <a:spcPct val="0"/>
                        </a:spcAft>
                        <a:buClr>
                          <a:srgbClr val="CC3300"/>
                        </a:buClr>
                        <a:buSzTx/>
                        <a:buFontTx/>
                        <a:buNone/>
                        <a:tabLst/>
                      </a:pPr>
                      <a:r>
                        <a:rPr kumimoji="0" lang="fr-BE" sz="1100" b="1" i="0" u="none" strike="noStrike" cap="none" normalizeH="0" baseline="0" dirty="0" smtClean="0">
                          <a:ln>
                            <a:noFill/>
                          </a:ln>
                          <a:solidFill>
                            <a:schemeClr val="tx1"/>
                          </a:solidFill>
                          <a:effectLst/>
                          <a:latin typeface="Arial" charset="0"/>
                        </a:rPr>
                        <a:t>La gestion quotidienne de la PBW incombe à/au</a:t>
                      </a:r>
                    </a:p>
                    <a:p>
                      <a:pPr marL="341313"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M. Christophe Baes</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7664">
                <a:tc vMerge="1">
                  <a:txBody>
                    <a:bodyPr/>
                    <a:lstStyle/>
                    <a:p>
                      <a:endParaRPr lang="fr-BE"/>
                    </a:p>
                  </a:txBody>
                  <a:tcPr/>
                </a:tc>
                <a:tc vMerge="1">
                  <a:txBody>
                    <a:bodyPr/>
                    <a:lstStyle/>
                    <a:p>
                      <a:endParaRPr lang="fr-BE"/>
                    </a:p>
                  </a:txBody>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Mme Dominique De Troyer</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7664">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Collège provincial</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7664">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D</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Mme Annick Noël</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473720">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7</a:t>
                      </a:r>
                      <a:endParaRPr kumimoji="0" lang="fr-FR" sz="1400" b="1" i="0" u="none" strike="noStrike" cap="none" normalizeH="0" baseline="0" dirty="0" smtClean="0">
                        <a:ln>
                          <a:noFill/>
                        </a:ln>
                        <a:solidFill>
                          <a:schemeClr val="tx1"/>
                        </a:solidFill>
                        <a:effectLst/>
                        <a:latin typeface="Arial" charset="0"/>
                      </a:endParaRPr>
                    </a:p>
                  </a:txBody>
                  <a:tcPr marT="45708" marB="45708"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231775"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Suite à la réforme des grades légaux, la Greffière provinciale et le Receveur provincial sont devenus</a:t>
                      </a:r>
                      <a:endParaRPr kumimoji="0" lang="fr-FR" sz="11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La présidente et le trésorier provinciaux</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472470">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La Directrice générale et le Directeur financier</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472470">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La conseillère administrative et le conseiller financier</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73729">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8</a:t>
                      </a:r>
                      <a:endParaRPr kumimoji="0" lang="fr-FR" sz="1400" b="1" i="0" u="none" strike="noStrike" cap="none" normalizeH="0" baseline="0" dirty="0" smtClean="0">
                        <a:ln>
                          <a:noFill/>
                        </a:ln>
                        <a:solidFill>
                          <a:schemeClr val="tx1"/>
                        </a:solidFill>
                        <a:effectLst/>
                        <a:latin typeface="Arial" charset="0"/>
                      </a:endParaRPr>
                    </a:p>
                  </a:txBody>
                  <a:tcPr marT="45708" marB="45708"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Ne font pas partie des domaines provinciaux </a:t>
                      </a:r>
                      <a:endParaRPr kumimoji="0" lang="fr-FR" sz="11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53975" marR="0" lvl="0" indent="-53975"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A</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 Bois des Rêves </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3729">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B</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 Domaine d’Hélécine</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3729">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C</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 DQGN</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73729">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 D</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 parc de la Dodaine</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54057">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9</a:t>
                      </a:r>
                      <a:endParaRPr kumimoji="0" lang="fr-FR" sz="1400" b="1" i="0" u="none" strike="noStrike" cap="none" normalizeH="0" baseline="0" dirty="0" smtClean="0">
                        <a:ln>
                          <a:noFill/>
                        </a:ln>
                        <a:solidFill>
                          <a:schemeClr val="tx1"/>
                        </a:solidFill>
                        <a:effectLst/>
                        <a:latin typeface="Arial" charset="0"/>
                      </a:endParaRPr>
                    </a:p>
                  </a:txBody>
                  <a:tcPr marT="45708" marB="45708"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Combien de communes composent la PBW </a:t>
                      </a:r>
                      <a:endParaRPr kumimoji="0" lang="fr-FR" sz="11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32</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54057">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29</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54057">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27</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bl>
          </a:graphicData>
        </a:graphic>
      </p:graphicFrame>
      <p:sp>
        <p:nvSpPr>
          <p:cNvPr id="7238" name="Espace réservé du numéro de diapositive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6BCDD0-C707-49C4-ADC0-27831E66633D}" type="slidenum">
              <a:rPr lang="fr-FR" smtClean="0"/>
              <a:pPr eaLnBrk="1" hangingPunct="1"/>
              <a:t>6</a:t>
            </a:fld>
            <a:endParaRPr lang="fr-FR" smtClean="0"/>
          </a:p>
        </p:txBody>
      </p:sp>
    </p:spTree>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683" name="Group 99"/>
          <p:cNvGraphicFramePr>
            <a:graphicFrameLocks noGrp="1"/>
          </p:cNvGraphicFramePr>
          <p:nvPr>
            <p:ph idx="1"/>
            <p:extLst>
              <p:ext uri="{D42A27DB-BD31-4B8C-83A1-F6EECF244321}">
                <p14:modId xmlns:p14="http://schemas.microsoft.com/office/powerpoint/2010/main" val="3566915051"/>
              </p:ext>
            </p:extLst>
          </p:nvPr>
        </p:nvGraphicFramePr>
        <p:xfrm>
          <a:off x="457200" y="533400"/>
          <a:ext cx="7924800" cy="5715003"/>
        </p:xfrm>
        <a:graphic>
          <a:graphicData uri="http://schemas.openxmlformats.org/drawingml/2006/table">
            <a:tbl>
              <a:tblPr/>
              <a:tblGrid>
                <a:gridCol w="495301"/>
                <a:gridCol w="2659231"/>
                <a:gridCol w="384699"/>
                <a:gridCol w="4385569"/>
              </a:tblGrid>
              <a:tr h="315099">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10</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341313"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En 2015, la PBW fête :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Les 10 ans du déménagement du siège à Wavre</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15099">
                <a:tc vMerge="1">
                  <a:txBody>
                    <a:bodyPr/>
                    <a:lstStyle/>
                    <a:p>
                      <a:endParaRPr lang="fr-BE"/>
                    </a:p>
                  </a:txBody>
                  <a:tcPr/>
                </a:tc>
                <a:tc vMerge="1">
                  <a:txBody>
                    <a:bodyPr/>
                    <a:lstStyle/>
                    <a:p>
                      <a:endParaRPr lang="fr-BE"/>
                    </a:p>
                  </a:txBody>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Les 20 ans de sa création </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06339">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Les 30 ans de service du 1</a:t>
                      </a:r>
                      <a:r>
                        <a:rPr kumimoji="0" lang="fr-BE" sz="900" b="0" i="0" u="none" strike="noStrike" cap="none" normalizeH="0" baseline="30000" dirty="0" smtClean="0">
                          <a:ln>
                            <a:noFill/>
                          </a:ln>
                          <a:solidFill>
                            <a:schemeClr val="tx1"/>
                          </a:solidFill>
                          <a:effectLst/>
                          <a:latin typeface="+mn-lt"/>
                        </a:rPr>
                        <a:t>er</a:t>
                      </a:r>
                      <a:r>
                        <a:rPr kumimoji="0" lang="fr-BE" sz="900" b="0" i="0" u="none" strike="noStrike" cap="none" normalizeH="0" baseline="0" dirty="0" smtClean="0">
                          <a:ln>
                            <a:noFill/>
                          </a:ln>
                          <a:solidFill>
                            <a:schemeClr val="tx1"/>
                          </a:solidFill>
                          <a:effectLst/>
                          <a:latin typeface="+mn-lt"/>
                        </a:rPr>
                        <a:t> agent engagé à la PBW</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87785">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D</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Les 40 ans du Président du Collège</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1509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11</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231775"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Depuis 2014, moyennant le respect de certaines conditions, un habitant du BW peut obtenir via la PBW une prime pour :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L’installation de panneaux  photovoltaïques</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15099">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L’acquisition d’un vélo à assistance électrique </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15099">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L’acquisition d’un véhicule électrique </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251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231775"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FR" sz="900" b="1" i="0" u="none" strike="noStrike" cap="none" normalizeH="0" baseline="0" dirty="0" smtClean="0">
                          <a:ln>
                            <a:noFill/>
                          </a:ln>
                          <a:solidFill>
                            <a:schemeClr val="tx1"/>
                          </a:solidFill>
                          <a:effectLst/>
                          <a:latin typeface="Arial" charset="0"/>
                        </a:rPr>
                        <a:t>D</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L’acquisition d’un défibrillateur </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47233">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12</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Au centre de prêt de matériel, il n’est pas  possible de louer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53975" marR="0" lvl="0" indent="-53975"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Un kit : ampli, table de mixage, lecteur CD, microphone,…etc.</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87785">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Un podium couvert sur remorque</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87785">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Un grand chapiteau</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87785">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D</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Un écran géant 20x10m</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58520">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13</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Ne relèvent pas des compétences provinciales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La délivrance d’un permis de bâtir</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8520">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L’enseignement </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8520">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defRPr/>
                      </a:pPr>
                      <a:r>
                        <a:rPr kumimoji="0" lang="fr-BE" sz="900" b="0" i="0" u="none" strike="noStrike" cap="none" normalizeH="0" baseline="0" dirty="0" smtClean="0">
                          <a:ln>
                            <a:noFill/>
                          </a:ln>
                          <a:solidFill>
                            <a:schemeClr val="tx1"/>
                          </a:solidFill>
                          <a:effectLst/>
                          <a:latin typeface="+mn-lt"/>
                        </a:rPr>
                        <a:t>L’organisation des élections </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58520">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D</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La promotion de la santé à l’école</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251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r>
                        <a:rPr kumimoji="0" lang="fr-FR" sz="1100" b="1" i="0" u="none" strike="noStrike" cap="none" normalizeH="0" baseline="0" dirty="0" smtClean="0">
                          <a:ln>
                            <a:noFill/>
                          </a:ln>
                          <a:solidFill>
                            <a:schemeClr val="tx1"/>
                          </a:solidFill>
                          <a:effectLst/>
                          <a:latin typeface="Arial" charset="0"/>
                        </a:rPr>
                        <a:t>Le SAMI, c’est le ...</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Service d’Assistance Médicales et d’Intervention</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r h="3251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charset="0"/>
                        </a:rPr>
                        <a:t>14</a:t>
                      </a: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Syndrome d’Amnésie Mentale Incurable</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r h="3251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lang="fr-BE" sz="900" b="0" i="0" dirty="0" smtClean="0">
                          <a:solidFill>
                            <a:schemeClr val="tx1"/>
                          </a:solidFill>
                          <a:effectLst/>
                          <a:latin typeface="+mn-lt"/>
                        </a:rPr>
                        <a:t>Service d'Analyse des Milieux Intérieurs</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bl>
          </a:graphicData>
        </a:graphic>
      </p:graphicFrame>
      <p:sp>
        <p:nvSpPr>
          <p:cNvPr id="8280"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10EBFA1-3905-4782-9EE7-DDC1F3153A42}" type="slidenum">
              <a:rPr lang="fr-FR" smtClean="0"/>
              <a:pPr eaLnBrk="1" hangingPunct="1"/>
              <a:t>7</a:t>
            </a:fld>
            <a:endParaRPr lang="fr-FR" smtClean="0"/>
          </a:p>
        </p:txBody>
      </p:sp>
    </p:spTree>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683" name="Group 99"/>
          <p:cNvGraphicFramePr>
            <a:graphicFrameLocks noGrp="1"/>
          </p:cNvGraphicFramePr>
          <p:nvPr>
            <p:ph idx="1"/>
            <p:extLst>
              <p:ext uri="{D42A27DB-BD31-4B8C-83A1-F6EECF244321}">
                <p14:modId xmlns:p14="http://schemas.microsoft.com/office/powerpoint/2010/main" val="2557029024"/>
              </p:ext>
            </p:extLst>
          </p:nvPr>
        </p:nvGraphicFramePr>
        <p:xfrm>
          <a:off x="533400" y="533400"/>
          <a:ext cx="7924800" cy="5640898"/>
        </p:xfrm>
        <a:graphic>
          <a:graphicData uri="http://schemas.openxmlformats.org/drawingml/2006/table">
            <a:tbl>
              <a:tblPr/>
              <a:tblGrid>
                <a:gridCol w="495301"/>
                <a:gridCol w="2659231"/>
                <a:gridCol w="384699"/>
                <a:gridCol w="4385569"/>
              </a:tblGrid>
              <a:tr h="295361">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15</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341313"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L’administration provinciale compte environ :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650 agents</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95361">
                <a:tc vMerge="1">
                  <a:txBody>
                    <a:bodyPr/>
                    <a:lstStyle/>
                    <a:p>
                      <a:endParaRPr lang="fr-BE"/>
                    </a:p>
                  </a:txBody>
                  <a:tcPr/>
                </a:tc>
                <a:tc vMerge="1">
                  <a:txBody>
                    <a:bodyPr/>
                    <a:lstStyle/>
                    <a:p>
                      <a:endParaRPr lang="fr-BE"/>
                    </a:p>
                  </a:txBody>
                  <a:tcPr/>
                </a:tc>
                <a:tc>
                  <a:txBody>
                    <a:bodyPr/>
                    <a:lstStyle/>
                    <a:p>
                      <a:pPr marL="114300" marR="0" lvl="1" indent="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1650 agents</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87150">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2000 agents</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95361">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16</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231775"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Le CODI, c’est </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 comité d’organisation et de développement des infrastructures</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95361">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 comité de direction</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95361">
                <a:tc vMerge="1">
                  <a:txBody>
                    <a:bodyPr/>
                    <a:lstStyle/>
                    <a:p>
                      <a:endParaRPr lang="fr-BE"/>
                    </a:p>
                  </a:txBody>
                  <a:tcPr/>
                </a:tc>
                <a:tc vMerge="1">
                  <a:txBody>
                    <a:bodyPr/>
                    <a:lstStyle/>
                    <a:p>
                      <a:endParaRPr lang="fr-BE"/>
                    </a:p>
                  </a:txBody>
                  <a:tcPr/>
                </a:tc>
                <a:tc>
                  <a:txBody>
                    <a:bodyPr/>
                    <a:lstStyle/>
                    <a:p>
                      <a:pPr marL="457200" marR="0" lvl="1" indent="-342900" algn="ctr" defTabSz="914400" rtl="0" eaLnBrk="1" fontAlgn="base" latinLnBrk="0" hangingPunct="1">
                        <a:lnSpc>
                          <a:spcPct val="110000"/>
                        </a:lnSpc>
                        <a:spcBef>
                          <a:spcPct val="20000"/>
                        </a:spcBef>
                        <a:spcAft>
                          <a:spcPct val="0"/>
                        </a:spcAft>
                        <a:buClr>
                          <a:srgbClr val="CC3300"/>
                        </a:buClr>
                        <a:buSzTx/>
                        <a:buFontTx/>
                        <a:buNone/>
                        <a:tabLst/>
                      </a:pPr>
                      <a:r>
                        <a:rPr kumimoji="0" lang="fr-BE" sz="900" b="1" i="0" u="none" strike="noStrike" cap="none" normalizeH="0" baseline="0" dirty="0" smtClean="0">
                          <a:ln>
                            <a:noFill/>
                          </a:ln>
                          <a:solidFill>
                            <a:schemeClr val="tx1"/>
                          </a:solidFill>
                          <a:effectLst/>
                          <a:latin typeface="Arial" charset="0"/>
                        </a:rPr>
                        <a:t>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Le collège dirigeant</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25482">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17</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Depuis le 1</a:t>
                      </a:r>
                      <a:r>
                        <a:rPr kumimoji="0" lang="fr-BE" sz="1100" b="1" i="0" u="none" strike="noStrike" cap="none" normalizeH="0" baseline="30000" dirty="0" smtClean="0">
                          <a:ln>
                            <a:noFill/>
                          </a:ln>
                          <a:solidFill>
                            <a:schemeClr val="tx1"/>
                          </a:solidFill>
                          <a:effectLst/>
                          <a:latin typeface="Arial" charset="0"/>
                        </a:rPr>
                        <a:t>er</a:t>
                      </a:r>
                      <a:r>
                        <a:rPr kumimoji="0" lang="fr-BE" sz="1100" b="1" i="0" u="none" strike="noStrike" cap="none" normalizeH="0" baseline="0" dirty="0" smtClean="0">
                          <a:ln>
                            <a:noFill/>
                          </a:ln>
                          <a:solidFill>
                            <a:schemeClr val="tx1"/>
                          </a:solidFill>
                          <a:effectLst/>
                          <a:latin typeface="Arial" charset="0"/>
                        </a:rPr>
                        <a:t> janvier 2015, ne sont plus des compétences provinciales</a:t>
                      </a:r>
                      <a:endParaRPr kumimoji="0" lang="fr-FR" sz="11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53975" marR="0" lvl="0" indent="-53975"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A</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Le logement</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39728">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B</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Les voiries</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39728">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C</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L’enseignement</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239728">
                <a:tc vMerge="1">
                  <a:txBody>
                    <a:bodyPr/>
                    <a:lstStyle/>
                    <a:p>
                      <a:endParaRPr lang="fr-BE"/>
                    </a:p>
                  </a:txBody>
                  <a:tcPr/>
                </a:tc>
                <a:tc vMerge="1">
                  <a:txBody>
                    <a:bodyPr/>
                    <a:lstStyle/>
                    <a:p>
                      <a:endParaRPr lang="fr-BE"/>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900" b="1" i="0" u="none" strike="noStrike" cap="none" normalizeH="0" baseline="0" dirty="0" smtClean="0">
                          <a:ln>
                            <a:noFill/>
                          </a:ln>
                          <a:solidFill>
                            <a:schemeClr val="tx1"/>
                          </a:solidFill>
                          <a:effectLst/>
                          <a:latin typeface="Arial" charset="0"/>
                        </a:rPr>
                        <a:t> D</a:t>
                      </a:r>
                      <a:endParaRPr kumimoji="0" lang="fr-FR" sz="900" b="1" i="0" u="none" strike="noStrike" cap="none" normalizeH="0" baseline="0" dirty="0" smtClean="0">
                        <a:ln>
                          <a:noFill/>
                        </a:ln>
                        <a:solidFill>
                          <a:schemeClr val="tx1"/>
                        </a:solidFill>
                        <a:effectLst/>
                        <a:latin typeface="Arial" charset="0"/>
                      </a:endParaRP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457200" marR="0" lvl="1" indent="0" algn="l" defTabSz="914400" rtl="0" eaLnBrk="1" fontAlgn="base" latinLnBrk="0" hangingPunct="1">
                        <a:lnSpc>
                          <a:spcPct val="13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mn-lt"/>
                        </a:rPr>
                        <a:t>Le tourisme</a:t>
                      </a:r>
                      <a:endParaRPr kumimoji="0" lang="fr-FR" sz="900" b="0" i="0" u="none" strike="noStrike" cap="none" normalizeH="0" baseline="0" dirty="0" smtClean="0">
                        <a:ln>
                          <a:noFill/>
                        </a:ln>
                        <a:solidFill>
                          <a:schemeClr val="tx1"/>
                        </a:solidFill>
                        <a:effectLst/>
                        <a:latin typeface="+mn-lt"/>
                      </a:endParaRP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CECFF"/>
                    </a:solidFill>
                  </a:tcPr>
                </a:tc>
              </a:tr>
              <a:tr h="30168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1" i="0" u="none" strike="noStrike" cap="none" normalizeH="0" baseline="0" dirty="0" smtClean="0">
                          <a:ln>
                            <a:noFill/>
                          </a:ln>
                          <a:solidFill>
                            <a:schemeClr val="tx1"/>
                          </a:solidFill>
                          <a:effectLst/>
                          <a:latin typeface="Arial" charset="0"/>
                        </a:rPr>
                        <a:t>18</a:t>
                      </a: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100" b="1" i="0" u="none" strike="noStrike" cap="none" normalizeH="0" baseline="0" dirty="0" smtClean="0">
                          <a:ln>
                            <a:noFill/>
                          </a:ln>
                          <a:solidFill>
                            <a:schemeClr val="tx1"/>
                          </a:solidFill>
                          <a:effectLst/>
                          <a:latin typeface="Arial" charset="0"/>
                        </a:rPr>
                        <a:t>Le COBW est l’abréviation de….</a:t>
                      </a: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err="1" smtClean="0">
                          <a:ln>
                            <a:noFill/>
                          </a:ln>
                          <a:solidFill>
                            <a:schemeClr val="tx1"/>
                          </a:solidFill>
                          <a:effectLst/>
                          <a:latin typeface="Arial" charset="0"/>
                        </a:rPr>
                        <a:t>COmmémoration</a:t>
                      </a:r>
                      <a:r>
                        <a:rPr kumimoji="0" lang="fr-FR" sz="900" b="0" i="0" u="none" strike="noStrike" cap="none" normalizeH="0" baseline="0" dirty="0" smtClean="0">
                          <a:ln>
                            <a:noFill/>
                          </a:ln>
                          <a:solidFill>
                            <a:schemeClr val="tx1"/>
                          </a:solidFill>
                          <a:effectLst/>
                          <a:latin typeface="Arial" charset="0"/>
                        </a:rPr>
                        <a:t> de la Bataille de Waterloo</a:t>
                      </a: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04800">
                <a:tc vMerge="1">
                  <a:txBody>
                    <a:bodyPr/>
                    <a:lstStyle/>
                    <a:p>
                      <a:endParaRPr lang="fr-BE"/>
                    </a:p>
                  </a:txBody>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2" marB="45722" anchor="ctr" anchorCtr="1"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Arial" charset="0"/>
                        </a:rPr>
                        <a:t>Contrat d’objectifs du Brabant wallon</a:t>
                      </a: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04800">
                <a:tc vMerge="1">
                  <a:txBody>
                    <a:bodyPr/>
                    <a:lstStyle/>
                    <a:p>
                      <a:endParaRPr lang="fr-BE"/>
                    </a:p>
                  </a:txBody>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2" marB="45722" anchor="ctr" anchorCtr="1"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Arial" charset="0"/>
                        </a:rPr>
                        <a:t>Conseil Officiel du Brabant Wallon</a:t>
                      </a:r>
                    </a:p>
                  </a:txBody>
                  <a:tcPr marT="45724" marB="45724"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853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100" b="1" i="0" u="none" strike="noStrike" cap="none" normalizeH="0" baseline="0" dirty="0" smtClean="0">
                          <a:ln>
                            <a:noFill/>
                          </a:ln>
                          <a:solidFill>
                            <a:schemeClr val="tx1"/>
                          </a:solidFill>
                          <a:effectLst/>
                          <a:latin typeface="Arial" charset="0"/>
                        </a:rPr>
                        <a:t>Que représente le drapeau de la PBW</a:t>
                      </a:r>
                      <a:endParaRPr kumimoji="0" lang="fr-FR" sz="11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A</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1651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Les armoiries de Napoléon</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r h="2853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charset="0"/>
                        </a:rPr>
                        <a:t>19</a:t>
                      </a: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fr-BE"/>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B</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Les couleurs des 3 partis politiques les plus importants de la PBW</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r h="2853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fr-BE"/>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000" b="1" i="0" u="none" strike="noStrike" cap="none" normalizeH="0" baseline="0" dirty="0" smtClean="0">
                          <a:ln>
                            <a:noFill/>
                          </a:ln>
                          <a:solidFill>
                            <a:schemeClr val="tx1"/>
                          </a:solidFill>
                          <a:effectLst/>
                          <a:latin typeface="Arial" charset="0"/>
                        </a:rPr>
                        <a:t>C</a:t>
                      </a:r>
                      <a:endParaRPr kumimoji="0" lang="fr-FR" sz="1000" b="1" i="0" u="none" strike="noStrike" cap="none" normalizeH="0" baseline="0" dirty="0" smtClean="0">
                        <a:ln>
                          <a:noFill/>
                        </a:ln>
                        <a:solidFill>
                          <a:schemeClr val="tx1"/>
                        </a:solidFill>
                        <a:effectLst/>
                        <a:latin typeface="Arial" charset="0"/>
                      </a:endParaRPr>
                    </a:p>
                  </a:txBody>
                  <a:tcPr marT="45708" marB="45708"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BE" sz="900" b="0" i="0" u="none" strike="noStrike" cap="none" normalizeH="0" baseline="0" dirty="0" smtClean="0">
                          <a:ln>
                            <a:noFill/>
                          </a:ln>
                          <a:solidFill>
                            <a:schemeClr val="tx1"/>
                          </a:solidFill>
                          <a:effectLst/>
                          <a:latin typeface="Arial" charset="0"/>
                        </a:rPr>
                        <a:t>Une porte, symbole d’ouverture</a:t>
                      </a:r>
                      <a:endParaRPr kumimoji="0" lang="fr-FR" sz="900" b="0" i="0" u="none" strike="noStrike" cap="none" normalizeH="0" baseline="0" dirty="0" smtClean="0">
                        <a:ln>
                          <a:noFill/>
                        </a:ln>
                        <a:solidFill>
                          <a:schemeClr val="tx1"/>
                        </a:solidFill>
                        <a:effectLst/>
                        <a:latin typeface="Arial" charset="0"/>
                      </a:endParaRPr>
                    </a:p>
                  </a:txBody>
                  <a:tcPr marT="45708" marB="45708"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r>
              <a:tr h="261633">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charset="0"/>
                        </a:rPr>
                        <a:t>20</a:t>
                      </a:r>
                    </a:p>
                  </a:txBody>
                  <a:tcPr marT="45725" marB="45725"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rowSpan="3">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r>
                        <a:rPr kumimoji="0" lang="fr-FR" sz="1100" b="1" i="0" u="none" strike="noStrike" cap="none" normalizeH="0" baseline="0" dirty="0" smtClean="0">
                          <a:ln>
                            <a:noFill/>
                          </a:ln>
                          <a:solidFill>
                            <a:schemeClr val="tx1"/>
                          </a:solidFill>
                          <a:effectLst/>
                          <a:latin typeface="Arial" charset="0"/>
                        </a:rPr>
                        <a:t>« 27 + 1 » fait référence à :</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900" b="1" i="0" u="none" strike="noStrike" cap="none" normalizeH="0" baseline="0" dirty="0" smtClean="0">
                          <a:ln>
                            <a:noFill/>
                          </a:ln>
                          <a:solidFill>
                            <a:schemeClr val="tx1"/>
                          </a:solidFill>
                          <a:effectLst/>
                          <a:latin typeface="Arial" charset="0"/>
                        </a:rPr>
                        <a:t>A</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Un projet de création d’une 28</a:t>
                      </a:r>
                      <a:r>
                        <a:rPr kumimoji="0" lang="fr-FR" sz="900" b="0" i="0" u="none" strike="noStrike" cap="none" normalizeH="0" baseline="30000" dirty="0" smtClean="0">
                          <a:ln>
                            <a:noFill/>
                          </a:ln>
                          <a:solidFill>
                            <a:schemeClr val="tx1"/>
                          </a:solidFill>
                          <a:effectLst/>
                          <a:latin typeface="+mn-lt"/>
                        </a:rPr>
                        <a:t>ème</a:t>
                      </a:r>
                      <a:r>
                        <a:rPr kumimoji="0" lang="fr-FR" sz="900" b="0" i="0" u="none" strike="noStrike" cap="none" normalizeH="0" baseline="0" dirty="0" smtClean="0">
                          <a:ln>
                            <a:noFill/>
                          </a:ln>
                          <a:solidFill>
                            <a:schemeClr val="tx1"/>
                          </a:solidFill>
                          <a:effectLst/>
                          <a:latin typeface="+mn-lt"/>
                        </a:rPr>
                        <a:t> commune en Brabant wallon</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261633">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900" b="1" i="0" u="none" strike="noStrike" cap="none" normalizeH="0" baseline="0" dirty="0" smtClean="0">
                          <a:ln>
                            <a:noFill/>
                          </a:ln>
                          <a:solidFill>
                            <a:schemeClr val="tx1"/>
                          </a:solidFill>
                          <a:effectLst/>
                          <a:latin typeface="Arial" charset="0"/>
                        </a:rPr>
                        <a:t>B</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La </a:t>
                      </a:r>
                      <a:r>
                        <a:rPr kumimoji="0" lang="fr-FR" sz="900" b="0" i="0" u="none" strike="noStrike" cap="none" normalizeH="0" baseline="0" dirty="0" err="1" smtClean="0">
                          <a:ln>
                            <a:noFill/>
                          </a:ln>
                          <a:solidFill>
                            <a:schemeClr val="tx1"/>
                          </a:solidFill>
                          <a:effectLst/>
                          <a:latin typeface="+mn-lt"/>
                        </a:rPr>
                        <a:t>supracommunalité</a:t>
                      </a:r>
                      <a:r>
                        <a:rPr kumimoji="0" lang="fr-FR" sz="900" b="0" i="0" u="none" strike="noStrike" cap="none" normalizeH="0" baseline="0" dirty="0" smtClean="0">
                          <a:ln>
                            <a:noFill/>
                          </a:ln>
                          <a:solidFill>
                            <a:schemeClr val="tx1"/>
                          </a:solidFill>
                          <a:effectLst/>
                          <a:latin typeface="+mn-lt"/>
                        </a:rPr>
                        <a:t> (conseil des Bourgmestres + le Collège provincial)</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r h="357108">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charset="0"/>
                      </a:endParaRPr>
                    </a:p>
                  </a:txBody>
                  <a:tcPr marT="45724" marB="45724" anchor="ctr" anchorCtr="1"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53975" marR="0" lvl="0" indent="0" algn="l" defTabSz="914400" rtl="0" eaLnBrk="1" fontAlgn="base" latinLnBrk="0" hangingPunct="1">
                        <a:lnSpc>
                          <a:spcPct val="100000"/>
                        </a:lnSpc>
                        <a:spcBef>
                          <a:spcPct val="20000"/>
                        </a:spcBef>
                        <a:spcAft>
                          <a:spcPct val="0"/>
                        </a:spcAft>
                        <a:buClrTx/>
                        <a:buSzTx/>
                        <a:buFontTx/>
                        <a:buNone/>
                        <a:tabLst/>
                      </a:pPr>
                      <a:endParaRPr kumimoji="0" lang="fr-FR" sz="1100" b="1" i="0" u="none" strike="noStrike" cap="none" normalizeH="0" baseline="0" dirty="0" smtClean="0">
                        <a:ln>
                          <a:noFill/>
                        </a:ln>
                        <a:solidFill>
                          <a:schemeClr val="tx1"/>
                        </a:solidFill>
                        <a:effectLst/>
                        <a:latin typeface="Arial" charset="0"/>
                      </a:endParaRPr>
                    </a:p>
                  </a:txBody>
                  <a:tcPr marT="45724" marB="45724"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BE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900" b="1" i="0" u="none" strike="noStrike" cap="none" normalizeH="0" baseline="0" dirty="0" smtClean="0">
                          <a:ln>
                            <a:noFill/>
                          </a:ln>
                          <a:solidFill>
                            <a:schemeClr val="tx1"/>
                          </a:solidFill>
                          <a:effectLst/>
                          <a:latin typeface="Arial" charset="0"/>
                        </a:rPr>
                        <a:t>C</a:t>
                      </a:r>
                    </a:p>
                  </a:txBody>
                  <a:tcPr marT="45725" marB="45725"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c>
                  <a:txBody>
                    <a:bodyPr/>
                    <a:lstStyle/>
                    <a:p>
                      <a:pPr marL="457200" marR="0" lvl="1" indent="0" algn="l" defTabSz="914400" rtl="0" eaLnBrk="1" fontAlgn="base" latinLnBrk="0" hangingPunct="1">
                        <a:lnSpc>
                          <a:spcPct val="110000"/>
                        </a:lnSpc>
                        <a:spcBef>
                          <a:spcPct val="20000"/>
                        </a:spcBef>
                        <a:spcAft>
                          <a:spcPct val="0"/>
                        </a:spcAft>
                        <a:buClr>
                          <a:srgbClr val="CC3300"/>
                        </a:buClr>
                        <a:buSzTx/>
                        <a:buFontTx/>
                        <a:buNone/>
                        <a:tabLst/>
                      </a:pPr>
                      <a:r>
                        <a:rPr kumimoji="0" lang="fr-FR" sz="900" b="0" i="0" u="none" strike="noStrike" cap="none" normalizeH="0" baseline="0" dirty="0" smtClean="0">
                          <a:ln>
                            <a:noFill/>
                          </a:ln>
                          <a:solidFill>
                            <a:schemeClr val="tx1"/>
                          </a:solidFill>
                          <a:effectLst/>
                          <a:latin typeface="+mn-lt"/>
                        </a:rPr>
                        <a:t>Aux 28 contrats de partenariats entre la Province et des zones de secours</a:t>
                      </a:r>
                    </a:p>
                  </a:txBody>
                  <a:tcPr marT="45725" marB="45725" anchor="ctr" horzOverflow="overflow">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CCCC"/>
                    </a:solidFill>
                  </a:tcPr>
                </a:tc>
              </a:tr>
            </a:tbl>
          </a:graphicData>
        </a:graphic>
      </p:graphicFrame>
      <p:sp>
        <p:nvSpPr>
          <p:cNvPr id="8280"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10EBFA1-3905-4782-9EE7-DDC1F3153A42}" type="slidenum">
              <a:rPr lang="fr-FR" smtClean="0"/>
              <a:pPr eaLnBrk="1" hangingPunct="1"/>
              <a:t>8</a:t>
            </a:fld>
            <a:endParaRPr lang="fr-FR" smtClean="0"/>
          </a:p>
        </p:txBody>
      </p:sp>
    </p:spTree>
    <p:extLst>
      <p:ext uri="{BB962C8B-B14F-4D97-AF65-F5344CB8AC3E}">
        <p14:creationId xmlns:p14="http://schemas.microsoft.com/office/powerpoint/2010/main" val="4244268136"/>
      </p:ext>
    </p:extLst>
  </p:cSld>
  <p:clrMapOvr>
    <a:masterClrMapping/>
  </p:clrMapOvr>
  <p:transition spd="slow">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AutoShape 2"/>
          <p:cNvSpPr>
            <a:spLocks noChangeArrowheads="1"/>
          </p:cNvSpPr>
          <p:nvPr/>
        </p:nvSpPr>
        <p:spPr bwMode="auto">
          <a:xfrm>
            <a:off x="609600" y="304800"/>
            <a:ext cx="7772400" cy="411163"/>
          </a:xfrm>
          <a:prstGeom prst="roundRect">
            <a:avLst>
              <a:gd name="adj" fmla="val 16667"/>
            </a:avLst>
          </a:prstGeom>
          <a:solidFill>
            <a:srgbClr val="4BACC6"/>
          </a:solidFill>
          <a:ln>
            <a:noFill/>
          </a:ln>
          <a:effectLst>
            <a:prstShdw prst="shdw17" dist="17961" dir="2700000">
              <a:srgbClr val="7A1F00"/>
            </a:prstShdw>
          </a:effectLst>
        </p:spPr>
        <p:txBody>
          <a:bodyPr anchor="ctr"/>
          <a:lstStyle/>
          <a:p>
            <a:pPr>
              <a:lnSpc>
                <a:spcPct val="140000"/>
              </a:lnSpc>
              <a:buClr>
                <a:srgbClr val="CC3300"/>
              </a:buClr>
              <a:buSzPct val="110000"/>
              <a:defRPr/>
            </a:pPr>
            <a:r>
              <a:rPr lang="fr-BE" sz="2000" b="1" dirty="0">
                <a:solidFill>
                  <a:schemeClr val="bg1"/>
                </a:solidFill>
                <a:effectLst>
                  <a:outerShdw blurRad="38100" dist="38100" dir="2700000" algn="tl">
                    <a:srgbClr val="000000">
                      <a:alpha val="43137"/>
                    </a:srgbClr>
                  </a:outerShdw>
                </a:effectLst>
              </a:rPr>
              <a:t>3. La PBW c’est …</a:t>
            </a:r>
            <a:endParaRPr lang="fr-BE" sz="1100" b="1" dirty="0">
              <a:solidFill>
                <a:schemeClr val="bg1"/>
              </a:solidFill>
              <a:effectLst>
                <a:outerShdw blurRad="38100" dist="38100" dir="2700000" algn="tl">
                  <a:srgbClr val="000000">
                    <a:alpha val="43137"/>
                  </a:srgbClr>
                </a:outerShdw>
              </a:effectLst>
            </a:endParaRPr>
          </a:p>
        </p:txBody>
      </p:sp>
      <p:sp>
        <p:nvSpPr>
          <p:cNvPr id="9219" name="Espace réservé du numéro de diapositiv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E65B3FA-69C4-4988-B53F-30F44DFF2136}" type="slidenum">
              <a:rPr lang="fr-FR" smtClean="0"/>
              <a:pPr eaLnBrk="1" hangingPunct="1"/>
              <a:t>9</a:t>
            </a:fld>
            <a:endParaRPr lang="fr-FR" smtClean="0"/>
          </a:p>
        </p:txBody>
      </p:sp>
      <p:sp>
        <p:nvSpPr>
          <p:cNvPr id="9220" name="ZoneTexte 2"/>
          <p:cNvSpPr txBox="1">
            <a:spLocks noChangeArrowheads="1"/>
          </p:cNvSpPr>
          <p:nvPr/>
        </p:nvSpPr>
        <p:spPr bwMode="auto">
          <a:xfrm>
            <a:off x="2438400" y="1600200"/>
            <a:ext cx="3886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BE" sz="1200">
                <a:solidFill>
                  <a:srgbClr val="C00000"/>
                </a:solidFill>
              </a:rPr>
              <a:t>(Voir le document PP dans la farde)</a:t>
            </a:r>
          </a:p>
        </p:txBody>
      </p:sp>
      <p:sp>
        <p:nvSpPr>
          <p:cNvPr id="7" name="Espace réservé du contenu 4"/>
          <p:cNvSpPr>
            <a:spLocks noGrp="1"/>
          </p:cNvSpPr>
          <p:nvPr>
            <p:ph idx="1"/>
          </p:nvPr>
        </p:nvSpPr>
        <p:spPr>
          <a:xfrm>
            <a:off x="3575050" y="2284413"/>
            <a:ext cx="5111750" cy="3506787"/>
          </a:xfrm>
          <a:solidFill>
            <a:srgbClr val="F79646"/>
          </a:solidFill>
          <a:ln w="38100" cap="flat">
            <a:solidFill>
              <a:schemeClr val="bg1"/>
            </a:solidFill>
            <a:miter lim="800000"/>
            <a:headEnd/>
            <a:tailEnd/>
          </a:ln>
          <a:effectLst>
            <a:outerShdw blurRad="63500" dist="20000" dir="5400000" rotWithShape="0">
              <a:srgbClr val="000000">
                <a:alpha val="37999"/>
              </a:srgbClr>
            </a:outerShdw>
          </a:effectLst>
        </p:spPr>
        <p:txBody>
          <a:bodyPr/>
          <a:lstStyle/>
          <a:p>
            <a:pPr eaLnBrk="1" hangingPunct="1">
              <a:lnSpc>
                <a:spcPct val="80000"/>
              </a:lnSpc>
              <a:buFont typeface="Arial" pitchFamily="34" charset="0"/>
              <a:buChar char="•"/>
              <a:defRPr/>
            </a:pPr>
            <a:endParaRPr lang="fr-BE" sz="19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1900" dirty="0" smtClean="0">
              <a:solidFill>
                <a:srgbClr val="FFFFFF"/>
              </a:solidFill>
              <a:ea typeface="ＭＳ Ｐゴシック" pitchFamily="34" charset="-128"/>
            </a:endParaRPr>
          </a:p>
          <a:p>
            <a:pPr marL="0" indent="0" algn="ctr" eaLnBrk="1" hangingPunct="1">
              <a:lnSpc>
                <a:spcPct val="80000"/>
              </a:lnSpc>
              <a:buFont typeface="Arial" pitchFamily="34" charset="0"/>
              <a:buNone/>
              <a:defRPr/>
            </a:pPr>
            <a:endParaRPr lang="fr-BE" b="1" dirty="0" smtClean="0">
              <a:solidFill>
                <a:srgbClr val="FFFFFF"/>
              </a:solidFill>
              <a:effectLst>
                <a:outerShdw blurRad="38100" dist="38100" dir="2700000" algn="tl">
                  <a:srgbClr val="000000">
                    <a:alpha val="43137"/>
                  </a:srgbClr>
                </a:outerShdw>
              </a:effectLst>
              <a:ea typeface="ＭＳ Ｐゴシック" pitchFamily="34" charset="-128"/>
            </a:endParaRPr>
          </a:p>
          <a:p>
            <a:pPr marL="0" indent="0" algn="ctr" eaLnBrk="1" hangingPunct="1">
              <a:lnSpc>
                <a:spcPct val="80000"/>
              </a:lnSpc>
              <a:buFont typeface="Arial" pitchFamily="34" charset="0"/>
              <a:buNone/>
              <a:defRPr/>
            </a:pPr>
            <a:r>
              <a:rPr lang="fr-BE" b="1" dirty="0" smtClean="0">
                <a:solidFill>
                  <a:srgbClr val="FFFFFF"/>
                </a:solidFill>
                <a:effectLst>
                  <a:outerShdw blurRad="38100" dist="38100" dir="2700000" algn="tl">
                    <a:srgbClr val="000000">
                      <a:alpha val="43137"/>
                    </a:srgbClr>
                  </a:outerShdw>
                </a:effectLst>
                <a:ea typeface="ＭＳ Ｐゴシック" pitchFamily="34" charset="-128"/>
              </a:rPr>
              <a:t>« Formation à l’accueil » </a:t>
            </a:r>
          </a:p>
          <a:p>
            <a:pPr marL="0" indent="0" algn="ctr" eaLnBrk="1" hangingPunct="1">
              <a:lnSpc>
                <a:spcPct val="80000"/>
              </a:lnSpc>
              <a:buFont typeface="Arial" pitchFamily="34" charset="0"/>
              <a:buNone/>
              <a:defRPr/>
            </a:pPr>
            <a:endParaRPr lang="fr-BE" b="1" dirty="0">
              <a:solidFill>
                <a:srgbClr val="FFFFFF"/>
              </a:solidFill>
              <a:effectLst>
                <a:outerShdw blurRad="38100" dist="38100" dir="2700000" algn="tl">
                  <a:srgbClr val="000000">
                    <a:alpha val="43137"/>
                  </a:srgbClr>
                </a:outerShdw>
              </a:effectLst>
              <a:ea typeface="ＭＳ Ｐゴシック" pitchFamily="34" charset="-128"/>
            </a:endParaRPr>
          </a:p>
          <a:p>
            <a:pPr marL="0" indent="0" algn="ctr" eaLnBrk="1" hangingPunct="1">
              <a:lnSpc>
                <a:spcPct val="80000"/>
              </a:lnSpc>
              <a:buFont typeface="Arial" pitchFamily="34" charset="0"/>
              <a:buNone/>
              <a:defRPr/>
            </a:pPr>
            <a:r>
              <a:rPr lang="fr-BE" sz="1600" b="1" dirty="0" smtClean="0">
                <a:solidFill>
                  <a:srgbClr val="FFFFFF"/>
                </a:solidFill>
                <a:effectLst>
                  <a:outerShdw blurRad="38100" dist="38100" dir="2700000" algn="tl">
                    <a:srgbClr val="000000">
                      <a:alpha val="43137"/>
                    </a:srgbClr>
                  </a:outerShdw>
                </a:effectLst>
                <a:ea typeface="ＭＳ Ｐゴシック" pitchFamily="34" charset="-128"/>
              </a:rPr>
              <a:t>Intervention de Madame Annick NOEL,</a:t>
            </a:r>
          </a:p>
          <a:p>
            <a:pPr marL="0" indent="0" algn="ctr" eaLnBrk="1" hangingPunct="1">
              <a:lnSpc>
                <a:spcPct val="80000"/>
              </a:lnSpc>
              <a:buFont typeface="Arial" pitchFamily="34" charset="0"/>
              <a:buNone/>
              <a:defRPr/>
            </a:pPr>
            <a:endParaRPr lang="fr-BE" sz="1600" b="1" dirty="0">
              <a:solidFill>
                <a:srgbClr val="FFFFFF"/>
              </a:solidFill>
              <a:effectLst>
                <a:outerShdw blurRad="38100" dist="38100" dir="2700000" algn="tl">
                  <a:srgbClr val="000000">
                    <a:alpha val="43137"/>
                  </a:srgbClr>
                </a:outerShdw>
              </a:effectLst>
              <a:ea typeface="ＭＳ Ｐゴシック" pitchFamily="34" charset="-128"/>
            </a:endParaRPr>
          </a:p>
          <a:p>
            <a:pPr marL="0" indent="0" algn="ctr" eaLnBrk="1" hangingPunct="1">
              <a:lnSpc>
                <a:spcPct val="80000"/>
              </a:lnSpc>
              <a:buFont typeface="Arial" pitchFamily="34" charset="0"/>
              <a:buNone/>
              <a:defRPr/>
            </a:pPr>
            <a:r>
              <a:rPr lang="fr-BE" sz="1600" b="1" dirty="0" smtClean="0">
                <a:solidFill>
                  <a:srgbClr val="FFFFFF"/>
                </a:solidFill>
                <a:effectLst>
                  <a:outerShdw blurRad="38100" dist="38100" dir="2700000" algn="tl">
                    <a:srgbClr val="000000">
                      <a:alpha val="43137"/>
                    </a:srgbClr>
                  </a:outerShdw>
                </a:effectLst>
                <a:ea typeface="ＭＳ Ｐゴシック" pitchFamily="34" charset="-128"/>
              </a:rPr>
              <a:t>Directrice générale</a:t>
            </a:r>
          </a:p>
          <a:p>
            <a:pPr eaLnBrk="1" hangingPunct="1">
              <a:lnSpc>
                <a:spcPct val="80000"/>
              </a:lnSpc>
              <a:buFont typeface="Arial" pitchFamily="34" charset="0"/>
              <a:buNone/>
              <a:defRPr/>
            </a:pPr>
            <a:r>
              <a:rPr lang="fr-BE" sz="1900" dirty="0" smtClean="0">
                <a:solidFill>
                  <a:srgbClr val="FFFFFF"/>
                </a:solidFill>
                <a:ea typeface="ＭＳ Ｐゴシック" pitchFamily="34" charset="-128"/>
              </a:rPr>
              <a:t>			</a:t>
            </a:r>
            <a:endParaRPr lang="fr-BE" sz="1900" baseline="30000" dirty="0" smtClean="0">
              <a:solidFill>
                <a:srgbClr val="FFFFFF"/>
              </a:solidFill>
              <a:ea typeface="ＭＳ Ｐゴシック" pitchFamily="34" charset="-128"/>
            </a:endParaRPr>
          </a:p>
          <a:p>
            <a:pPr eaLnBrk="1" hangingPunct="1">
              <a:lnSpc>
                <a:spcPct val="80000"/>
              </a:lnSpc>
              <a:buFont typeface="Arial" pitchFamily="34" charset="0"/>
              <a:buNone/>
              <a:defRPr/>
            </a:pPr>
            <a:endParaRPr lang="fr-BE" sz="19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26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26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26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26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19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19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1900" baseline="30000" dirty="0" smtClean="0">
              <a:solidFill>
                <a:srgbClr val="FFFFFF"/>
              </a:solidFill>
              <a:ea typeface="ＭＳ Ｐゴシック" pitchFamily="34" charset="-128"/>
            </a:endParaRPr>
          </a:p>
          <a:p>
            <a:pPr eaLnBrk="1" hangingPunct="1">
              <a:lnSpc>
                <a:spcPct val="80000"/>
              </a:lnSpc>
              <a:buFont typeface="Arial" pitchFamily="34" charset="0"/>
              <a:buChar char="•"/>
              <a:defRPr/>
            </a:pPr>
            <a:endParaRPr lang="fr-BE" sz="1900" dirty="0" smtClean="0">
              <a:solidFill>
                <a:srgbClr val="FFFFFF"/>
              </a:solidFill>
              <a:ea typeface="ＭＳ Ｐゴシック" pitchFamily="34" charset="-128"/>
            </a:endParaRPr>
          </a:p>
        </p:txBody>
      </p:sp>
      <p:sp>
        <p:nvSpPr>
          <p:cNvPr id="8" name="Espace réservé du texte 5"/>
          <p:cNvSpPr txBox="1">
            <a:spLocks/>
          </p:cNvSpPr>
          <p:nvPr/>
        </p:nvSpPr>
        <p:spPr>
          <a:xfrm>
            <a:off x="468313" y="2332038"/>
            <a:ext cx="3008312" cy="3459162"/>
          </a:xfrm>
          <a:prstGeom prst="rect">
            <a:avLst/>
          </a:prstGeom>
          <a:solidFill>
            <a:srgbClr val="4BACC6"/>
          </a:solidFill>
        </p:spPr>
        <p:style>
          <a:lnRef idx="2">
            <a:schemeClr val="accent5">
              <a:shade val="50000"/>
            </a:schemeClr>
          </a:lnRef>
          <a:fillRef idx="1">
            <a:schemeClr val="accent5"/>
          </a:fillRef>
          <a:effectRef idx="0">
            <a:schemeClr val="accent5"/>
          </a:effectRef>
          <a:fontRef idx="minor">
            <a:schemeClr val="lt1"/>
          </a:fontRef>
        </p:style>
        <p:txBody>
          <a:bodyPr>
            <a:normAutofit/>
          </a:bodyPr>
          <a:lstStyle>
            <a:lvl1pPr marL="342900" indent="-342900" algn="l" rtl="0" eaLnBrk="0" fontAlgn="base" hangingPunct="0">
              <a:spcBef>
                <a:spcPct val="20000"/>
              </a:spcBef>
              <a:spcAft>
                <a:spcPct val="0"/>
              </a:spcAft>
              <a:buChar char="•"/>
              <a:defRPr sz="3200">
                <a:solidFill>
                  <a:schemeClr val="lt1"/>
                </a:solidFill>
                <a:latin typeface="+mn-lt"/>
                <a:ea typeface="+mn-ea"/>
                <a:cs typeface="+mn-cs"/>
              </a:defRPr>
            </a:lvl1pPr>
            <a:lvl2pPr marL="742950" indent="-285750" algn="l" rtl="0" eaLnBrk="0" fontAlgn="base" hangingPunct="0">
              <a:spcBef>
                <a:spcPct val="20000"/>
              </a:spcBef>
              <a:spcAft>
                <a:spcPct val="0"/>
              </a:spcAft>
              <a:buChar char="–"/>
              <a:defRPr sz="2800">
                <a:solidFill>
                  <a:schemeClr val="lt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lt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lt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lt1"/>
                </a:solidFill>
                <a:latin typeface="+mn-lt"/>
                <a:ea typeface="+mn-ea"/>
                <a:cs typeface="+mn-cs"/>
              </a:defRPr>
            </a:lvl5pPr>
            <a:lvl6pPr marL="2514600" indent="-228600" algn="l" rtl="0" fontAlgn="base">
              <a:spcBef>
                <a:spcPct val="20000"/>
              </a:spcBef>
              <a:spcAft>
                <a:spcPct val="0"/>
              </a:spcAft>
              <a:buChar char="»"/>
              <a:defRPr sz="2000">
                <a:solidFill>
                  <a:schemeClr val="lt1"/>
                </a:solidFill>
                <a:latin typeface="+mn-lt"/>
                <a:ea typeface="+mn-ea"/>
                <a:cs typeface="+mn-cs"/>
              </a:defRPr>
            </a:lvl6pPr>
            <a:lvl7pPr marL="2971800" indent="-228600" algn="l" rtl="0" fontAlgn="base">
              <a:spcBef>
                <a:spcPct val="20000"/>
              </a:spcBef>
              <a:spcAft>
                <a:spcPct val="0"/>
              </a:spcAft>
              <a:buChar char="»"/>
              <a:defRPr sz="2000">
                <a:solidFill>
                  <a:schemeClr val="lt1"/>
                </a:solidFill>
                <a:latin typeface="+mn-lt"/>
                <a:ea typeface="+mn-ea"/>
                <a:cs typeface="+mn-cs"/>
              </a:defRPr>
            </a:lvl7pPr>
            <a:lvl8pPr marL="3429000" indent="-228600" algn="l" rtl="0" fontAlgn="base">
              <a:spcBef>
                <a:spcPct val="20000"/>
              </a:spcBef>
              <a:spcAft>
                <a:spcPct val="0"/>
              </a:spcAft>
              <a:buChar char="»"/>
              <a:defRPr sz="2000">
                <a:solidFill>
                  <a:schemeClr val="lt1"/>
                </a:solidFill>
                <a:latin typeface="+mn-lt"/>
                <a:ea typeface="+mn-ea"/>
                <a:cs typeface="+mn-cs"/>
              </a:defRPr>
            </a:lvl8pPr>
            <a:lvl9pPr marL="3886200" indent="-228600" algn="l" rtl="0" fontAlgn="base">
              <a:spcBef>
                <a:spcPct val="20000"/>
              </a:spcBef>
              <a:spcAft>
                <a:spcPct val="0"/>
              </a:spcAft>
              <a:buChar char="»"/>
              <a:defRPr sz="2000">
                <a:solidFill>
                  <a:schemeClr val="lt1"/>
                </a:solidFill>
                <a:latin typeface="+mn-lt"/>
                <a:ea typeface="+mn-ea"/>
                <a:cs typeface="+mn-cs"/>
              </a:defRPr>
            </a:lvl9pPr>
          </a:lstStyle>
          <a:p>
            <a:pPr eaLnBrk="1" hangingPunct="1">
              <a:buFont typeface="Arial" pitchFamily="34" charset="0"/>
              <a:buNone/>
              <a:defRPr/>
            </a:pPr>
            <a:endParaRPr lang="fr-BE" smtClean="0">
              <a:solidFill>
                <a:srgbClr val="FFFFFF"/>
              </a:solidFill>
              <a:ea typeface="ＭＳ Ｐゴシック" pitchFamily="34" charset="-128"/>
            </a:endParaRPr>
          </a:p>
          <a:p>
            <a:pPr eaLnBrk="1" hangingPunct="1">
              <a:buFont typeface="Arial" pitchFamily="34" charset="0"/>
              <a:buNone/>
              <a:defRPr/>
            </a:pPr>
            <a:endParaRPr lang="fr-BE" smtClean="0">
              <a:solidFill>
                <a:srgbClr val="FFFFFF"/>
              </a:solidFill>
              <a:ea typeface="ＭＳ Ｐゴシック" pitchFamily="34" charset="-128"/>
            </a:endParaRPr>
          </a:p>
          <a:p>
            <a:pPr eaLnBrk="1" hangingPunct="1">
              <a:buFont typeface="Arial" pitchFamily="34" charset="0"/>
              <a:buNone/>
              <a:defRPr/>
            </a:pPr>
            <a:endParaRPr lang="fr-BE" dirty="0" smtClean="0">
              <a:solidFill>
                <a:srgbClr val="FFFFFF"/>
              </a:solidFill>
              <a:ea typeface="ＭＳ Ｐゴシック" pitchFamily="34" charset="-128"/>
            </a:endParaRPr>
          </a:p>
        </p:txBody>
      </p:sp>
      <p:pic>
        <p:nvPicPr>
          <p:cNvPr id="9223" name="Image 7" descr="Description : Description : Description : Description : Description : Description : Description : bw-signature-m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75" y="3581400"/>
            <a:ext cx="17065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2734</Words>
  <Application>Microsoft Office PowerPoint</Application>
  <PresentationFormat>Affichage à l'écran (4:3)</PresentationFormat>
  <Paragraphs>656</Paragraphs>
  <Slides>26</Slides>
  <Notes>7</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26</vt:i4>
      </vt:variant>
    </vt:vector>
  </HeadingPairs>
  <TitlesOfParts>
    <vt:vector size="28" baseType="lpstr">
      <vt:lpstr>Modèle par défaut</vt:lpstr>
      <vt:lpstr>Acrobat Document</vt:lpstr>
      <vt:lpstr>Présentation PowerPoint</vt:lpstr>
      <vt:lpstr>Table des matières</vt:lpstr>
      <vt:lpstr>Présentation PowerPoint</vt:lpstr>
      <vt:lpstr>1. La ‘‘formation à l’accueil’’ – Quel intérêt ? </vt:lpstr>
      <vt:lpstr>Présentation PowerPoint</vt:lpstr>
      <vt:lpstr>Présentation PowerPoint</vt:lpstr>
      <vt:lpstr>Présentation PowerPoint</vt:lpstr>
      <vt:lpstr>Présentation PowerPoint</vt:lpstr>
      <vt:lpstr>Présentation PowerPoint</vt:lpstr>
      <vt:lpstr>4. Premiers pas, premiers contacts                                                     </vt:lpstr>
      <vt:lpstr>5. L’accompagnement de la nouvelle recrue – Pourquoi ?</vt:lpstr>
      <vt:lpstr> 6. Accompagnement du nouvel agent – Comment?  (le processus)   </vt:lpstr>
      <vt:lpstr>7. Genèse de la Province du Brabant wallon</vt:lpstr>
      <vt:lpstr>8. Organigramme (simplifié) de l’administration                                       </vt:lpstr>
      <vt:lpstr>9. Gestion des talents               </vt:lpstr>
      <vt:lpstr>10. Les valeurs transversales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2015-04-22T08:53:06Z</dcterms:created>
  <dcterms:modified xsi:type="dcterms:W3CDTF">2015-05-12T13:20:54Z</dcterms:modified>
</cp:coreProperties>
</file>