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8"/>
  </p:notesMasterIdLst>
  <p:handoutMasterIdLst>
    <p:handoutMasterId r:id="rId29"/>
  </p:handoutMasterIdLst>
  <p:sldIdLst>
    <p:sldId id="315" r:id="rId2"/>
    <p:sldId id="257" r:id="rId3"/>
    <p:sldId id="283" r:id="rId4"/>
    <p:sldId id="292" r:id="rId5"/>
    <p:sldId id="278" r:id="rId6"/>
    <p:sldId id="279" r:id="rId7"/>
    <p:sldId id="291" r:id="rId8"/>
    <p:sldId id="318" r:id="rId9"/>
    <p:sldId id="317" r:id="rId10"/>
    <p:sldId id="271" r:id="rId11"/>
    <p:sldId id="314" r:id="rId12"/>
    <p:sldId id="272" r:id="rId13"/>
    <p:sldId id="258" r:id="rId14"/>
    <p:sldId id="260" r:id="rId15"/>
    <p:sldId id="273" r:id="rId16"/>
    <p:sldId id="274" r:id="rId17"/>
    <p:sldId id="265" r:id="rId18"/>
    <p:sldId id="288" r:id="rId19"/>
    <p:sldId id="289" r:id="rId20"/>
    <p:sldId id="285" r:id="rId21"/>
    <p:sldId id="281" r:id="rId22"/>
    <p:sldId id="282" r:id="rId23"/>
    <p:sldId id="316" r:id="rId24"/>
    <p:sldId id="276" r:id="rId25"/>
    <p:sldId id="287" r:id="rId26"/>
    <p:sldId id="270" r:id="rId27"/>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BECFF"/>
    <a:srgbClr val="66CCFF"/>
    <a:srgbClr val="FFAA2D"/>
    <a:srgbClr val="4BACC6"/>
    <a:srgbClr val="FFCF37"/>
    <a:srgbClr val="FF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80" autoAdjust="0"/>
    <p:restoredTop sz="94664" autoAdjust="0"/>
  </p:normalViewPr>
  <p:slideViewPr>
    <p:cSldViewPr>
      <p:cViewPr varScale="1">
        <p:scale>
          <a:sx n="105" d="100"/>
          <a:sy n="105" d="100"/>
        </p:scale>
        <p:origin x="-18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31747"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31748"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31749"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59039A0-E14D-49F0-89BF-E95140D10F64}" type="slidenum">
              <a:rPr lang="fr-FR"/>
              <a:pPr>
                <a:defRPr/>
              </a:pPr>
              <a:t>‹N°›</a:t>
            </a:fld>
            <a:endParaRPr lang="fr-FR" dirty="0"/>
          </a:p>
        </p:txBody>
      </p:sp>
    </p:spTree>
    <p:extLst>
      <p:ext uri="{BB962C8B-B14F-4D97-AF65-F5344CB8AC3E}">
        <p14:creationId xmlns:p14="http://schemas.microsoft.com/office/powerpoint/2010/main" val="12231036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fr-FR"/>
          </a:p>
        </p:txBody>
      </p:sp>
      <p:sp>
        <p:nvSpPr>
          <p:cNvPr id="5123"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fr-FR"/>
          </a:p>
        </p:txBody>
      </p:sp>
      <p:sp>
        <p:nvSpPr>
          <p:cNvPr id="27652"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450" y="4718050"/>
            <a:ext cx="5438775"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fr-FR"/>
          </a:p>
        </p:txBody>
      </p:sp>
      <p:sp>
        <p:nvSpPr>
          <p:cNvPr id="5127"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4F4BEE87-1A73-42C9-B335-28A382F16603}" type="slidenum">
              <a:rPr lang="fr-FR"/>
              <a:pPr>
                <a:defRPr/>
              </a:pPr>
              <a:t>‹N°›</a:t>
            </a:fld>
            <a:endParaRPr lang="fr-FR" dirty="0"/>
          </a:p>
        </p:txBody>
      </p:sp>
    </p:spTree>
    <p:extLst>
      <p:ext uri="{BB962C8B-B14F-4D97-AF65-F5344CB8AC3E}">
        <p14:creationId xmlns:p14="http://schemas.microsoft.com/office/powerpoint/2010/main" val="182895109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840EBD-6CA1-4CC8-BD30-C9DE3926D15B}" type="slidenum">
              <a:rPr lang="fr-FR" smtClean="0"/>
              <a:pPr eaLnBrk="1" hangingPunct="1"/>
              <a:t>1</a:t>
            </a:fld>
            <a:endParaRPr lang="fr-FR"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fr-FR" smtClean="0"/>
          </a:p>
        </p:txBody>
      </p:sp>
      <p:sp>
        <p:nvSpPr>
          <p:cNvPr id="28677" name="Espace réservé du pied de page 1"/>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90BFEF-8B2E-4D66-8076-C6478EB0572F}" type="slidenum">
              <a:rPr lang="fr-FR" smtClean="0"/>
              <a:pPr eaLnBrk="1" hangingPunct="1"/>
              <a:t>2</a:t>
            </a:fld>
            <a:endParaRPr lang="fr-FR"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fr-FR" smtClean="0"/>
          </a:p>
        </p:txBody>
      </p:sp>
      <p:sp>
        <p:nvSpPr>
          <p:cNvPr id="29701" name="Espace réservé du pied de page 1"/>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E18F72-0488-4E3E-B125-265D3B4810F8}" type="slidenum">
              <a:rPr lang="fr-FR" smtClean="0"/>
              <a:pPr eaLnBrk="1" hangingPunct="1"/>
              <a:t>3</a:t>
            </a:fld>
            <a:endParaRPr lang="fr-F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fr-FR" smtClean="0"/>
          </a:p>
        </p:txBody>
      </p:sp>
      <p:sp>
        <p:nvSpPr>
          <p:cNvPr id="30725" name="Espace réservé du pied de page 1"/>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1747" name="Espace réservé des commentaires 2"/>
          <p:cNvSpPr>
            <a:spLocks noGrp="1"/>
          </p:cNvSpPr>
          <p:nvPr>
            <p:ph type="body" idx="1"/>
          </p:nvPr>
        </p:nvSpPr>
        <p:spPr>
          <a:noFill/>
        </p:spPr>
        <p:txBody>
          <a:bodyPr/>
          <a:lstStyle/>
          <a:p>
            <a:endParaRPr lang="fr-BE" smtClean="0"/>
          </a:p>
        </p:txBody>
      </p:sp>
      <p:sp>
        <p:nvSpPr>
          <p:cNvPr id="31748" name="Espace réservé du numéro de diapositive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6903AE9-FF66-4C24-81FD-E4A9F79B3BE4}" type="slidenum">
              <a:rPr lang="fr-FR" smtClean="0"/>
              <a:pPr eaLnBrk="1" hangingPunct="1"/>
              <a:t>4</a:t>
            </a:fld>
            <a:endParaRPr lang="fr-FR" smtClean="0"/>
          </a:p>
        </p:txBody>
      </p:sp>
      <p:sp>
        <p:nvSpPr>
          <p:cNvPr id="31749" name="Espace réservé du pied de page 4"/>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e l'image des diapositives 1"/>
          <p:cNvSpPr>
            <a:spLocks noGrp="1" noRot="1" noChangeAspect="1" noTextEdit="1"/>
          </p:cNvSpPr>
          <p:nvPr>
            <p:ph type="sldImg"/>
          </p:nvPr>
        </p:nvSpPr>
        <p:spPr>
          <a:ln/>
        </p:spPr>
      </p:sp>
      <p:sp>
        <p:nvSpPr>
          <p:cNvPr id="32771" name="Espace réservé des commentaires 2"/>
          <p:cNvSpPr>
            <a:spLocks noGrp="1"/>
          </p:cNvSpPr>
          <p:nvPr>
            <p:ph type="body" idx="1"/>
          </p:nvPr>
        </p:nvSpPr>
        <p:spPr>
          <a:noFill/>
        </p:spPr>
        <p:txBody>
          <a:bodyPr/>
          <a:lstStyle/>
          <a:p>
            <a:endParaRPr lang="fr-BE" smtClean="0"/>
          </a:p>
        </p:txBody>
      </p:sp>
      <p:sp>
        <p:nvSpPr>
          <p:cNvPr id="32772"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
        <p:nvSpPr>
          <p:cNvPr id="32773" name="Espace réservé du numéro de diapositive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7184C3-F318-4D51-B6AD-6C43528E4E41}" type="slidenum">
              <a:rPr lang="fr-FR" smtClean="0"/>
              <a:pPr eaLnBrk="1" hangingPunct="1"/>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ce réservé de l'image des diapositives 1"/>
          <p:cNvSpPr>
            <a:spLocks noGrp="1" noRot="1" noChangeAspect="1" noTextEdit="1"/>
          </p:cNvSpPr>
          <p:nvPr>
            <p:ph type="sldImg"/>
          </p:nvPr>
        </p:nvSpPr>
        <p:spPr>
          <a:ln/>
        </p:spPr>
      </p:sp>
      <p:sp>
        <p:nvSpPr>
          <p:cNvPr id="33795" name="Espace réservé des commentaires 2"/>
          <p:cNvSpPr>
            <a:spLocks noGrp="1"/>
          </p:cNvSpPr>
          <p:nvPr>
            <p:ph type="body" idx="1"/>
          </p:nvPr>
        </p:nvSpPr>
        <p:spPr>
          <a:noFill/>
        </p:spPr>
        <p:txBody>
          <a:bodyPr/>
          <a:lstStyle/>
          <a:p>
            <a:endParaRPr lang="fr-BE" smtClean="0"/>
          </a:p>
        </p:txBody>
      </p:sp>
      <p:sp>
        <p:nvSpPr>
          <p:cNvPr id="33796" name="Espace réservé du pied de page 3"/>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
        <p:nvSpPr>
          <p:cNvPr id="33797" name="Espace réservé du numéro de diapositive 4"/>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0B38BB5-3BC6-4C0C-B85F-3DD37E8588A4}" type="slidenum">
              <a:rPr lang="fr-FR" smtClean="0"/>
              <a:pPr eaLnBrk="1" hangingPunct="1"/>
              <a:t>13</a:t>
            </a:fld>
            <a:endParaRPr 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7C3241-D1F2-4664-82F9-CE369A6AD902}" type="slidenum">
              <a:rPr lang="fr-FR" smtClean="0"/>
              <a:pPr eaLnBrk="1" hangingPunct="1"/>
              <a:t>20</a:t>
            </a:fld>
            <a:endParaRPr lang="fr-FR"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fr-FR" smtClean="0"/>
          </a:p>
        </p:txBody>
      </p:sp>
      <p:sp>
        <p:nvSpPr>
          <p:cNvPr id="34821" name="Espace réservé du pied de page 1"/>
          <p:cNvSpPr>
            <a:spLocks noGrp="1"/>
          </p:cNvSpPr>
          <p:nvPr>
            <p:ph type="ftr" sz="quarter" idx="4"/>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8F2C8D3-6865-4074-B891-A83E2C105FDD}" type="slidenum">
              <a:rPr lang="fr-FR"/>
              <a:pPr>
                <a:defRPr/>
              </a:pPr>
              <a:t>‹N°›</a:t>
            </a:fld>
            <a:endParaRPr lang="fr-FR" dirty="0"/>
          </a:p>
        </p:txBody>
      </p:sp>
    </p:spTree>
    <p:extLst>
      <p:ext uri="{BB962C8B-B14F-4D97-AF65-F5344CB8AC3E}">
        <p14:creationId xmlns:p14="http://schemas.microsoft.com/office/powerpoint/2010/main" val="107947303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60F9789D-85B5-41B5-943D-6B1179F0FECB}" type="slidenum">
              <a:rPr lang="fr-FR"/>
              <a:pPr>
                <a:defRPr/>
              </a:pPr>
              <a:t>‹N°›</a:t>
            </a:fld>
            <a:endParaRPr lang="fr-FR" dirty="0"/>
          </a:p>
        </p:txBody>
      </p:sp>
    </p:spTree>
    <p:extLst>
      <p:ext uri="{BB962C8B-B14F-4D97-AF65-F5344CB8AC3E}">
        <p14:creationId xmlns:p14="http://schemas.microsoft.com/office/powerpoint/2010/main" val="37802548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CC411E2F-9605-4618-A767-D7B34D4298F5}" type="slidenum">
              <a:rPr lang="fr-FR"/>
              <a:pPr>
                <a:defRPr/>
              </a:pPr>
              <a:t>‹N°›</a:t>
            </a:fld>
            <a:endParaRPr lang="fr-FR" dirty="0"/>
          </a:p>
        </p:txBody>
      </p:sp>
    </p:spTree>
    <p:extLst>
      <p:ext uri="{BB962C8B-B14F-4D97-AF65-F5344CB8AC3E}">
        <p14:creationId xmlns:p14="http://schemas.microsoft.com/office/powerpoint/2010/main" val="2231849232"/>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diagramme ou organigramm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Modifiez le style du titre</a:t>
            </a:r>
            <a:endParaRPr lang="fr-BE"/>
          </a:p>
        </p:txBody>
      </p:sp>
      <p:sp>
        <p:nvSpPr>
          <p:cNvPr id="3" name="Espace réservé du graphique SmartArt 2"/>
          <p:cNvSpPr>
            <a:spLocks noGrp="1"/>
          </p:cNvSpPr>
          <p:nvPr>
            <p:ph type="dgm" idx="1"/>
          </p:nvPr>
        </p:nvSpPr>
        <p:spPr>
          <a:xfrm>
            <a:off x="457200" y="1600200"/>
            <a:ext cx="8229600" cy="4525963"/>
          </a:xfrm>
        </p:spPr>
        <p:txBody>
          <a:bodyPr/>
          <a:lstStyle/>
          <a:p>
            <a:pPr lvl="0"/>
            <a:endParaRPr lang="fr-BE"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DD955787-BBF4-4B3D-8BD4-383A20B2F043}" type="slidenum">
              <a:rPr lang="fr-FR"/>
              <a:pPr>
                <a:defRPr/>
              </a:pPr>
              <a:t>‹N°›</a:t>
            </a:fld>
            <a:endParaRPr lang="fr-FR" dirty="0"/>
          </a:p>
        </p:txBody>
      </p:sp>
    </p:spTree>
    <p:extLst>
      <p:ext uri="{BB962C8B-B14F-4D97-AF65-F5344CB8AC3E}">
        <p14:creationId xmlns:p14="http://schemas.microsoft.com/office/powerpoint/2010/main" val="1792059550"/>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274638"/>
            <a:ext cx="8229600" cy="58515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51F49956-17D5-4CF6-A589-F3813F2CF440}" type="slidenum">
              <a:rPr lang="fr-FR"/>
              <a:pPr>
                <a:defRPr/>
              </a:pPr>
              <a:t>‹N°›</a:t>
            </a:fld>
            <a:endParaRPr lang="fr-FR" dirty="0"/>
          </a:p>
        </p:txBody>
      </p:sp>
    </p:spTree>
    <p:extLst>
      <p:ext uri="{BB962C8B-B14F-4D97-AF65-F5344CB8AC3E}">
        <p14:creationId xmlns:p14="http://schemas.microsoft.com/office/powerpoint/2010/main" val="291912301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13397FE-9609-4A17-97C2-CBE4965FC18C}" type="slidenum">
              <a:rPr lang="fr-FR"/>
              <a:pPr>
                <a:defRPr/>
              </a:pPr>
              <a:t>‹N°›</a:t>
            </a:fld>
            <a:endParaRPr lang="fr-FR" dirty="0"/>
          </a:p>
        </p:txBody>
      </p:sp>
    </p:spTree>
    <p:extLst>
      <p:ext uri="{BB962C8B-B14F-4D97-AF65-F5344CB8AC3E}">
        <p14:creationId xmlns:p14="http://schemas.microsoft.com/office/powerpoint/2010/main" val="101154508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2222EA7-9DAF-4A68-804B-5749D08226E4}" type="slidenum">
              <a:rPr lang="fr-FR"/>
              <a:pPr>
                <a:defRPr/>
              </a:pPr>
              <a:t>‹N°›</a:t>
            </a:fld>
            <a:endParaRPr lang="fr-FR" dirty="0"/>
          </a:p>
        </p:txBody>
      </p:sp>
    </p:spTree>
    <p:extLst>
      <p:ext uri="{BB962C8B-B14F-4D97-AF65-F5344CB8AC3E}">
        <p14:creationId xmlns:p14="http://schemas.microsoft.com/office/powerpoint/2010/main" val="1191268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CEAC112-3061-42F9-BA1E-0BEE0FF21F9F}" type="slidenum">
              <a:rPr lang="fr-FR"/>
              <a:pPr>
                <a:defRPr/>
              </a:pPr>
              <a:t>‹N°›</a:t>
            </a:fld>
            <a:endParaRPr lang="fr-FR" dirty="0"/>
          </a:p>
        </p:txBody>
      </p:sp>
    </p:spTree>
    <p:extLst>
      <p:ext uri="{BB962C8B-B14F-4D97-AF65-F5344CB8AC3E}">
        <p14:creationId xmlns:p14="http://schemas.microsoft.com/office/powerpoint/2010/main" val="224693105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956C0198-B00D-4883-A905-A7ECE5A9A073}" type="slidenum">
              <a:rPr lang="fr-FR"/>
              <a:pPr>
                <a:defRPr/>
              </a:pPr>
              <a:t>‹N°›</a:t>
            </a:fld>
            <a:endParaRPr lang="fr-FR" dirty="0"/>
          </a:p>
        </p:txBody>
      </p:sp>
    </p:spTree>
    <p:extLst>
      <p:ext uri="{BB962C8B-B14F-4D97-AF65-F5344CB8AC3E}">
        <p14:creationId xmlns:p14="http://schemas.microsoft.com/office/powerpoint/2010/main" val="28417317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EF822DFE-241B-4B2F-8289-D7D4F3B8D9BA}" type="slidenum">
              <a:rPr lang="fr-FR"/>
              <a:pPr>
                <a:defRPr/>
              </a:pPr>
              <a:t>‹N°›</a:t>
            </a:fld>
            <a:endParaRPr lang="fr-FR" dirty="0"/>
          </a:p>
        </p:txBody>
      </p:sp>
    </p:spTree>
    <p:extLst>
      <p:ext uri="{BB962C8B-B14F-4D97-AF65-F5344CB8AC3E}">
        <p14:creationId xmlns:p14="http://schemas.microsoft.com/office/powerpoint/2010/main" val="330312002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C1A50BB0-0454-452B-9E30-C5D780C08784}" type="slidenum">
              <a:rPr lang="fr-FR"/>
              <a:pPr>
                <a:defRPr/>
              </a:pPr>
              <a:t>‹N°›</a:t>
            </a:fld>
            <a:endParaRPr lang="fr-FR" dirty="0"/>
          </a:p>
        </p:txBody>
      </p:sp>
    </p:spTree>
    <p:extLst>
      <p:ext uri="{BB962C8B-B14F-4D97-AF65-F5344CB8AC3E}">
        <p14:creationId xmlns:p14="http://schemas.microsoft.com/office/powerpoint/2010/main" val="414813470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1C6F92A8-5155-4824-AEB1-8C8038EBE754}" type="slidenum">
              <a:rPr lang="fr-FR"/>
              <a:pPr>
                <a:defRPr/>
              </a:pPr>
              <a:t>‹N°›</a:t>
            </a:fld>
            <a:endParaRPr lang="fr-FR" dirty="0"/>
          </a:p>
        </p:txBody>
      </p:sp>
    </p:spTree>
    <p:extLst>
      <p:ext uri="{BB962C8B-B14F-4D97-AF65-F5344CB8AC3E}">
        <p14:creationId xmlns:p14="http://schemas.microsoft.com/office/powerpoint/2010/main" val="50156040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DB847C8-2DA2-42B7-A550-8776E4BFEFED}" type="slidenum">
              <a:rPr lang="fr-FR"/>
              <a:pPr>
                <a:defRPr/>
              </a:pPr>
              <a:t>‹N°›</a:t>
            </a:fld>
            <a:endParaRPr lang="fr-FR" dirty="0"/>
          </a:p>
        </p:txBody>
      </p:sp>
    </p:spTree>
    <p:extLst>
      <p:ext uri="{BB962C8B-B14F-4D97-AF65-F5344CB8AC3E}">
        <p14:creationId xmlns:p14="http://schemas.microsoft.com/office/powerpoint/2010/main" val="106463596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1582C8D4-6B84-48A5-84E7-362C33B132AF}"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dir="u"/>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172.19.11.131:8080/portail" TargetMode="External"/><Relationship Id="rId2" Type="http://schemas.openxmlformats.org/officeDocument/2006/relationships/hyperlink" Target="http://www.e-partagebw.b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wmf"/><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8615">
            <a:off x="971550" y="1301750"/>
            <a:ext cx="6705600" cy="389731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2" name="Text Box 6"/>
          <p:cNvSpPr txBox="1">
            <a:spLocks noChangeArrowheads="1"/>
          </p:cNvSpPr>
          <p:nvPr/>
        </p:nvSpPr>
        <p:spPr bwMode="auto">
          <a:xfrm rot="16200000">
            <a:off x="-2409824" y="2922587"/>
            <a:ext cx="601980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fr-BE" sz="3600" b="1" dirty="0" smtClean="0">
                <a:solidFill>
                  <a:schemeClr val="bg2">
                    <a:lumMod val="40000"/>
                    <a:lumOff val="60000"/>
                  </a:schemeClr>
                </a:solidFill>
                <a:latin typeface="Trebuchet MS" pitchFamily="34" charset="0"/>
              </a:rPr>
              <a:t>Le Brabant wallon</a:t>
            </a:r>
          </a:p>
          <a:p>
            <a:pPr algn="r" eaLnBrk="1" hangingPunct="1">
              <a:spcBef>
                <a:spcPts val="0"/>
              </a:spcBef>
              <a:defRPr/>
            </a:pPr>
            <a:r>
              <a:rPr lang="fr-BE" sz="900" b="1" dirty="0" smtClean="0">
                <a:solidFill>
                  <a:schemeClr val="bg2">
                    <a:lumMod val="40000"/>
                    <a:lumOff val="60000"/>
                  </a:schemeClr>
                </a:solidFill>
                <a:latin typeface="Trebuchet MS" pitchFamily="34" charset="0"/>
              </a:rPr>
              <a:t>Service Ressources Humaines</a:t>
            </a:r>
            <a:endParaRPr lang="fr-FR" sz="900" b="1" dirty="0" smtClean="0">
              <a:solidFill>
                <a:schemeClr val="bg2">
                  <a:lumMod val="40000"/>
                  <a:lumOff val="60000"/>
                </a:schemeClr>
              </a:solidFill>
              <a:latin typeface="Trebuchet MS" pitchFamily="34" charset="0"/>
            </a:endParaRPr>
          </a:p>
        </p:txBody>
      </p:sp>
      <p:graphicFrame>
        <p:nvGraphicFramePr>
          <p:cNvPr id="2331" name="Group 283"/>
          <p:cNvGraphicFramePr>
            <a:graphicFrameLocks noGrp="1"/>
          </p:cNvGraphicFramePr>
          <p:nvPr/>
        </p:nvGraphicFramePr>
        <p:xfrm>
          <a:off x="3886200" y="4391025"/>
          <a:ext cx="4343400" cy="1554180"/>
        </p:xfrm>
        <a:graphic>
          <a:graphicData uri="http://schemas.openxmlformats.org/drawingml/2006/table">
            <a:tbl>
              <a:tblPr/>
              <a:tblGrid>
                <a:gridCol w="484188"/>
                <a:gridCol w="479425"/>
                <a:gridCol w="484187"/>
                <a:gridCol w="484188"/>
                <a:gridCol w="479425"/>
                <a:gridCol w="484187"/>
                <a:gridCol w="484188"/>
                <a:gridCol w="479425"/>
                <a:gridCol w="484187"/>
              </a:tblGrid>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F</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O</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R</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M</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A</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T</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I</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O</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N</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cap="flat">
                      <a:noFill/>
                    </a:lnT>
                    <a:lnB w="9525" cap="flat" cmpd="sng" algn="ctr">
                      <a:solidFill>
                        <a:schemeClr val="bg1"/>
                      </a:solidFill>
                      <a:prstDash val="solid"/>
                      <a:round/>
                      <a:headEnd type="none" w="med" len="med"/>
                      <a:tailEnd type="none" w="med" len="med"/>
                    </a:lnB>
                    <a:lnTlToBr>
                      <a:noFill/>
                    </a:lnTlToBr>
                    <a:lnBlToTr>
                      <a:noFill/>
                    </a:lnBlToTr>
                    <a:solidFill>
                      <a:srgbClr val="F79646"/>
                    </a:solid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a:noFill/>
                    </a:lnTlToBr>
                    <a:lnBlToTr>
                      <a:noFill/>
                    </a:lnBlToTr>
                    <a:solidFill>
                      <a:schemeClr val="bg1"/>
                    </a:solidFill>
                  </a:tcPr>
                </a:tc>
              </a:tr>
              <a:tr h="5180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L</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A</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C</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C</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U</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E</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I</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2800" b="1" i="0" u="none" strike="noStrike" cap="none" normalizeH="0" baseline="0" dirty="0" smtClean="0">
                          <a:ln>
                            <a:noFill/>
                          </a:ln>
                          <a:solidFill>
                            <a:schemeClr val="bg1"/>
                          </a:solidFill>
                          <a:effectLst/>
                          <a:latin typeface="Castellar" pitchFamily="18" charset="0"/>
                        </a:rPr>
                        <a:t>L</a:t>
                      </a:r>
                      <a:endParaRPr kumimoji="0" lang="fr-FR" sz="2800" b="1" i="0" u="none" strike="noStrike" cap="none" normalizeH="0" baseline="0" dirty="0" smtClean="0">
                        <a:ln>
                          <a:noFill/>
                        </a:ln>
                        <a:solidFill>
                          <a:schemeClr val="bg1"/>
                        </a:solidFill>
                        <a:effectLst/>
                        <a:latin typeface="Castellar" pitchFamily="18" charset="0"/>
                      </a:endParaRPr>
                    </a:p>
                  </a:txBody>
                  <a:tcPr marT="45670" marB="45670" horzOverflow="overflow">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cap="flat">
                      <a:noFill/>
                    </a:lnB>
                    <a:lnTlToBr>
                      <a:noFill/>
                    </a:lnTlToBr>
                    <a:lnBlToTr>
                      <a:noFill/>
                    </a:lnBlToTr>
                    <a:solidFill>
                      <a:srgbClr val="F79646"/>
                    </a:solidFill>
                  </a:tcPr>
                </a:tc>
              </a:tr>
            </a:tbl>
          </a:graphicData>
        </a:graphic>
      </p:graphicFrame>
      <p:sp>
        <p:nvSpPr>
          <p:cNvPr id="2" name="Rectangle 1"/>
          <p:cNvSpPr/>
          <p:nvPr/>
        </p:nvSpPr>
        <p:spPr>
          <a:xfrm rot="20350974">
            <a:off x="5722409" y="4587752"/>
            <a:ext cx="704039" cy="1015663"/>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r-BE" sz="6000" b="1" kern="10" spc="50" dirty="0">
                <a:ln w="11430"/>
                <a:solidFill>
                  <a:srgbClr val="3399FF"/>
                </a:solidFill>
                <a:effectLst>
                  <a:outerShdw blurRad="76200" dist="50800" dir="5400000" algn="tl" rotWithShape="0">
                    <a:srgbClr val="000000">
                      <a:alpha val="65000"/>
                    </a:srgbClr>
                  </a:outerShdw>
                </a:effectLst>
                <a:latin typeface="Arial Black"/>
              </a:rPr>
              <a:t>à</a:t>
            </a:r>
            <a:endParaRPr lang="fr-BE" sz="6000" b="1" spc="50" dirty="0">
              <a:ln w="11430"/>
              <a:solidFill>
                <a:srgbClr val="3399FF"/>
              </a:solidFill>
              <a:effectLst>
                <a:outerShdw blurRad="76200" dist="50800" dir="5400000" algn="tl" rotWithShape="0">
                  <a:srgbClr val="000000">
                    <a:alpha val="65000"/>
                  </a:srgbClr>
                </a:outerShdw>
              </a:effectLst>
            </a:endParaRPr>
          </a:p>
        </p:txBody>
      </p:sp>
      <p:pic>
        <p:nvPicPr>
          <p:cNvPr id="2093" name="Image 7" descr="Description : Description : Description : Description : Description : Description : Description : bw-signature-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0450" y="381000"/>
            <a:ext cx="14097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5"/>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3276600"/>
            <a:ext cx="2951162"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8196" name="AutoShape 3"/>
          <p:cNvSpPr>
            <a:spLocks noGrp="1" noChangeArrowheads="1"/>
          </p:cNvSpPr>
          <p:nvPr>
            <p:ph type="title"/>
          </p:nvPr>
        </p:nvSpPr>
        <p:spPr>
          <a:xfrm>
            <a:off x="609600" y="427038"/>
            <a:ext cx="7772400" cy="411162"/>
          </a:xfrm>
          <a:prstGeom prst="roundRect">
            <a:avLst>
              <a:gd name="adj" fmla="val 16667"/>
            </a:avLst>
          </a:prstGeom>
          <a:solidFill>
            <a:srgbClr val="4BACC6"/>
          </a:solidFill>
          <a:effectLst>
            <a:prstShdw prst="shdw17" dist="17961" dir="2700000">
              <a:srgbClr val="7A1F00"/>
            </a:prstShdw>
          </a:effectLst>
        </p:spPr>
        <p:txBody>
          <a:bodyPr/>
          <a:lstStyle/>
          <a:p>
            <a:pPr algn="l" eaLnBrk="1" hangingPunct="1">
              <a:defRPr/>
            </a:pPr>
            <a:r>
              <a:rPr lang="fr-BE" sz="2000" b="1" dirty="0" smtClean="0">
                <a:solidFill>
                  <a:schemeClr val="bg1"/>
                </a:solidFill>
                <a:effectLst>
                  <a:outerShdw blurRad="38100" dist="38100" dir="2700000" algn="tl">
                    <a:srgbClr val="000000">
                      <a:alpha val="43137"/>
                    </a:srgbClr>
                  </a:outerShdw>
                </a:effectLst>
              </a:rPr>
              <a:t>4. Premiers pas, premiers contacts                                                     </a:t>
            </a:r>
            <a:endParaRPr lang="fr-FR" sz="2000" b="1" dirty="0" smtClean="0">
              <a:solidFill>
                <a:schemeClr val="bg1"/>
              </a:solidFill>
              <a:effectLst>
                <a:outerShdw blurRad="38100" dist="38100" dir="2700000" algn="tl">
                  <a:srgbClr val="000000">
                    <a:alpha val="43137"/>
                  </a:srgbClr>
                </a:outerShdw>
              </a:effectLst>
            </a:endParaRPr>
          </a:p>
        </p:txBody>
      </p:sp>
      <p:sp>
        <p:nvSpPr>
          <p:cNvPr id="25636" name="Oval 36"/>
          <p:cNvSpPr>
            <a:spLocks noChangeArrowheads="1"/>
          </p:cNvSpPr>
          <p:nvPr/>
        </p:nvSpPr>
        <p:spPr bwMode="auto">
          <a:xfrm rot="496752">
            <a:off x="1743075" y="1674813"/>
            <a:ext cx="1846263" cy="685800"/>
          </a:xfrm>
          <a:prstGeom prst="cloud">
            <a:avLst/>
          </a:prstGeom>
          <a:solidFill>
            <a:schemeClr val="accent2">
              <a:lumMod val="20000"/>
              <a:lumOff val="80000"/>
            </a:schemeClr>
          </a:solidFill>
          <a:ln>
            <a:noFill/>
          </a:ln>
          <a:effectLst>
            <a:prstShdw prst="shdw17" dist="17961" dir="2700000">
              <a:srgbClr val="D3D3F1"/>
            </a:prstShdw>
          </a:effectLst>
          <a:extLst/>
        </p:spPr>
        <p:txBody>
          <a:bodyPr anchor="ctr" anchorCtr="1"/>
          <a:lstStyle/>
          <a:p>
            <a:pPr algn="ctr">
              <a:lnSpc>
                <a:spcPct val="50000"/>
              </a:lnSpc>
              <a:spcBef>
                <a:spcPct val="50000"/>
              </a:spcBef>
              <a:defRPr/>
            </a:pPr>
            <a:r>
              <a:rPr lang="fr-BE" sz="1000" b="1" dirty="0">
                <a:solidFill>
                  <a:srgbClr val="333399"/>
                </a:solidFill>
              </a:rPr>
              <a:t>Éventuelles</a:t>
            </a:r>
          </a:p>
          <a:p>
            <a:pPr algn="ctr">
              <a:lnSpc>
                <a:spcPct val="50000"/>
              </a:lnSpc>
              <a:spcBef>
                <a:spcPct val="50000"/>
              </a:spcBef>
              <a:defRPr/>
            </a:pPr>
            <a:r>
              <a:rPr lang="fr-BE" sz="1000" b="1" dirty="0">
                <a:solidFill>
                  <a:srgbClr val="333399"/>
                </a:solidFill>
              </a:rPr>
              <a:t>appréhensions</a:t>
            </a:r>
            <a:endParaRPr lang="fr-FR" sz="1000" b="1" dirty="0">
              <a:solidFill>
                <a:srgbClr val="333399"/>
              </a:solidFill>
            </a:endParaRPr>
          </a:p>
        </p:txBody>
      </p:sp>
      <p:sp>
        <p:nvSpPr>
          <p:cNvPr id="25638" name="Oval 38"/>
          <p:cNvSpPr>
            <a:spLocks noChangeArrowheads="1"/>
          </p:cNvSpPr>
          <p:nvPr/>
        </p:nvSpPr>
        <p:spPr bwMode="auto">
          <a:xfrm rot="21087671">
            <a:off x="6350" y="1822450"/>
            <a:ext cx="2017713" cy="609600"/>
          </a:xfrm>
          <a:prstGeom prst="cloudCallout">
            <a:avLst>
              <a:gd name="adj1" fmla="val 31192"/>
              <a:gd name="adj2" fmla="val 135683"/>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150000"/>
              </a:lnSpc>
              <a:spcBef>
                <a:spcPct val="50000"/>
              </a:spcBef>
              <a:defRPr/>
            </a:pPr>
            <a:r>
              <a:rPr lang="fr-BE" sz="1000" b="1" dirty="0">
                <a:solidFill>
                  <a:srgbClr val="333399"/>
                </a:solidFill>
              </a:rPr>
              <a:t>Questionnements </a:t>
            </a:r>
            <a:endParaRPr lang="fr-FR" sz="1000" b="1" dirty="0">
              <a:solidFill>
                <a:srgbClr val="333399"/>
              </a:solidFill>
            </a:endParaRPr>
          </a:p>
        </p:txBody>
      </p:sp>
      <p:sp>
        <p:nvSpPr>
          <p:cNvPr id="25641" name="Oval 41"/>
          <p:cNvSpPr>
            <a:spLocks noChangeArrowheads="1"/>
          </p:cNvSpPr>
          <p:nvPr/>
        </p:nvSpPr>
        <p:spPr bwMode="auto">
          <a:xfrm>
            <a:off x="615950" y="762000"/>
            <a:ext cx="1746250" cy="779463"/>
          </a:xfrm>
          <a:prstGeom prst="cloud">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spcBef>
                <a:spcPct val="50000"/>
              </a:spcBef>
              <a:defRPr/>
            </a:pPr>
            <a:r>
              <a:rPr lang="fr-BE" sz="1000" b="1" dirty="0">
                <a:solidFill>
                  <a:srgbClr val="333399"/>
                </a:solidFill>
              </a:rPr>
              <a:t>Besoin d’informations </a:t>
            </a:r>
            <a:endParaRPr lang="fr-FR" sz="1000" b="1" dirty="0">
              <a:solidFill>
                <a:srgbClr val="333399"/>
              </a:solidFill>
            </a:endParaRPr>
          </a:p>
        </p:txBody>
      </p:sp>
      <p:sp>
        <p:nvSpPr>
          <p:cNvPr id="25658" name="Oval 58"/>
          <p:cNvSpPr>
            <a:spLocks noChangeArrowheads="1"/>
          </p:cNvSpPr>
          <p:nvPr/>
        </p:nvSpPr>
        <p:spPr bwMode="auto">
          <a:xfrm rot="20920114">
            <a:off x="1992313" y="930275"/>
            <a:ext cx="1371600" cy="838200"/>
          </a:xfrm>
          <a:prstGeom prst="cloudCallout">
            <a:avLst>
              <a:gd name="adj1" fmla="val 9212"/>
              <a:gd name="adj2" fmla="val 9562"/>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30000"/>
              </a:lnSpc>
              <a:spcBef>
                <a:spcPct val="50000"/>
              </a:spcBef>
              <a:defRPr/>
            </a:pPr>
            <a:r>
              <a:rPr lang="fr-BE" sz="1000" b="1" dirty="0">
                <a:solidFill>
                  <a:srgbClr val="333399"/>
                </a:solidFill>
              </a:rPr>
              <a:t>Besoin de </a:t>
            </a:r>
          </a:p>
          <a:p>
            <a:pPr algn="ctr">
              <a:lnSpc>
                <a:spcPct val="30000"/>
              </a:lnSpc>
              <a:spcBef>
                <a:spcPct val="50000"/>
              </a:spcBef>
              <a:defRPr/>
            </a:pPr>
            <a:r>
              <a:rPr lang="fr-BE" sz="1000" b="1" dirty="0">
                <a:solidFill>
                  <a:srgbClr val="333399"/>
                </a:solidFill>
              </a:rPr>
              <a:t>soutien</a:t>
            </a:r>
            <a:endParaRPr lang="fr-FR" sz="1000" b="1" dirty="0">
              <a:solidFill>
                <a:srgbClr val="333399"/>
              </a:solidFill>
            </a:endParaRPr>
          </a:p>
        </p:txBody>
      </p:sp>
      <p:sp>
        <p:nvSpPr>
          <p:cNvPr id="9225" name="Oval 68"/>
          <p:cNvSpPr>
            <a:spLocks noChangeArrowheads="1"/>
          </p:cNvSpPr>
          <p:nvPr/>
        </p:nvSpPr>
        <p:spPr bwMode="auto">
          <a:xfrm>
            <a:off x="76200" y="4267200"/>
            <a:ext cx="685800" cy="398462"/>
          </a:xfrm>
          <a:prstGeom prst="roundRect">
            <a:avLst>
              <a:gd name="adj" fmla="val 0"/>
            </a:avLst>
          </a:prstGeom>
          <a:ln/>
        </p:spPr>
        <p:style>
          <a:lnRef idx="0">
            <a:schemeClr val="accent1"/>
          </a:lnRef>
          <a:fillRef idx="3">
            <a:schemeClr val="accent1"/>
          </a:fillRef>
          <a:effectRef idx="3">
            <a:schemeClr val="accent1"/>
          </a:effectRef>
          <a:fontRef idx="minor">
            <a:schemeClr val="lt1"/>
          </a:fontRef>
        </p:style>
        <p:txBody>
          <a:bodyPr anchor="ctr" anchorCtr="1"/>
          <a:lstStyle/>
          <a:p>
            <a:pPr algn="ctr">
              <a:spcBef>
                <a:spcPct val="50000"/>
              </a:spcBef>
              <a:defRPr/>
            </a:pPr>
            <a:r>
              <a:rPr lang="fr-BE" sz="900" b="1" dirty="0">
                <a:solidFill>
                  <a:schemeClr val="tx1"/>
                </a:solidFill>
              </a:rPr>
              <a:t>Service</a:t>
            </a:r>
            <a:endParaRPr lang="fr-FR" sz="900" b="1" dirty="0">
              <a:solidFill>
                <a:schemeClr val="tx1"/>
              </a:solidFill>
            </a:endParaRPr>
          </a:p>
        </p:txBody>
      </p:sp>
      <p:sp>
        <p:nvSpPr>
          <p:cNvPr id="25671" name="Oval 71"/>
          <p:cNvSpPr>
            <a:spLocks noChangeArrowheads="1"/>
          </p:cNvSpPr>
          <p:nvPr/>
        </p:nvSpPr>
        <p:spPr bwMode="auto">
          <a:xfrm rot="21106365">
            <a:off x="128588" y="2701925"/>
            <a:ext cx="1611312" cy="857250"/>
          </a:xfrm>
          <a:prstGeom prst="cloud">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spcBef>
                <a:spcPct val="50000"/>
              </a:spcBef>
              <a:defRPr/>
            </a:pPr>
            <a:r>
              <a:rPr lang="fr-BE" sz="1000" b="1" dirty="0">
                <a:solidFill>
                  <a:srgbClr val="333399"/>
                </a:solidFill>
              </a:rPr>
              <a:t>Besoin de comprendre </a:t>
            </a:r>
            <a:endParaRPr lang="fr-FR" sz="1000" b="1" dirty="0">
              <a:solidFill>
                <a:srgbClr val="333399"/>
              </a:solidFill>
            </a:endParaRPr>
          </a:p>
        </p:txBody>
      </p:sp>
      <p:sp>
        <p:nvSpPr>
          <p:cNvPr id="25672" name="Oval 72"/>
          <p:cNvSpPr>
            <a:spLocks noChangeArrowheads="1"/>
          </p:cNvSpPr>
          <p:nvPr/>
        </p:nvSpPr>
        <p:spPr bwMode="auto">
          <a:xfrm>
            <a:off x="152400" y="1295400"/>
            <a:ext cx="1670050" cy="742950"/>
          </a:xfrm>
          <a:prstGeom prst="cloud">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30000"/>
              </a:lnSpc>
              <a:spcBef>
                <a:spcPct val="50000"/>
              </a:spcBef>
              <a:defRPr/>
            </a:pPr>
            <a:r>
              <a:rPr lang="fr-BE" sz="1000" b="1" dirty="0">
                <a:solidFill>
                  <a:srgbClr val="333399"/>
                </a:solidFill>
              </a:rPr>
              <a:t>Enthousiasme</a:t>
            </a:r>
            <a:endParaRPr lang="fr-FR" sz="1000" b="1" dirty="0">
              <a:solidFill>
                <a:srgbClr val="333399"/>
              </a:solidFill>
            </a:endParaRPr>
          </a:p>
        </p:txBody>
      </p:sp>
      <p:sp>
        <p:nvSpPr>
          <p:cNvPr id="25673" name="Oval 73"/>
          <p:cNvSpPr>
            <a:spLocks noChangeArrowheads="1"/>
          </p:cNvSpPr>
          <p:nvPr/>
        </p:nvSpPr>
        <p:spPr bwMode="auto">
          <a:xfrm>
            <a:off x="60325" y="3352800"/>
            <a:ext cx="1582738" cy="838200"/>
          </a:xfrm>
          <a:prstGeom prst="cloudCallout">
            <a:avLst>
              <a:gd name="adj1" fmla="val 47237"/>
              <a:gd name="adj2" fmla="val 78702"/>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90000"/>
              </a:lnSpc>
              <a:spcBef>
                <a:spcPct val="50000"/>
              </a:spcBef>
              <a:defRPr/>
            </a:pPr>
            <a:r>
              <a:rPr lang="fr-BE" sz="1000" b="1" dirty="0">
                <a:solidFill>
                  <a:srgbClr val="333399"/>
                </a:solidFill>
              </a:rPr>
              <a:t>Attentes particulières</a:t>
            </a:r>
            <a:endParaRPr lang="fr-FR" sz="1000" b="1" dirty="0">
              <a:solidFill>
                <a:srgbClr val="333399"/>
              </a:solidFill>
            </a:endParaRPr>
          </a:p>
        </p:txBody>
      </p:sp>
      <p:sp>
        <p:nvSpPr>
          <p:cNvPr id="25640" name="Oval 40"/>
          <p:cNvSpPr>
            <a:spLocks noChangeArrowheads="1"/>
          </p:cNvSpPr>
          <p:nvPr/>
        </p:nvSpPr>
        <p:spPr bwMode="auto">
          <a:xfrm>
            <a:off x="1185863" y="2133600"/>
            <a:ext cx="1404937" cy="762000"/>
          </a:xfrm>
          <a:prstGeom prst="cloud">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50000"/>
              </a:lnSpc>
              <a:spcBef>
                <a:spcPct val="50000"/>
              </a:spcBef>
              <a:defRPr/>
            </a:pPr>
            <a:r>
              <a:rPr lang="fr-BE" sz="1000" b="1" dirty="0">
                <a:solidFill>
                  <a:srgbClr val="333399"/>
                </a:solidFill>
              </a:rPr>
              <a:t>Besoin de </a:t>
            </a:r>
          </a:p>
          <a:p>
            <a:pPr algn="ctr">
              <a:lnSpc>
                <a:spcPct val="50000"/>
              </a:lnSpc>
              <a:spcBef>
                <a:spcPct val="50000"/>
              </a:spcBef>
              <a:defRPr/>
            </a:pPr>
            <a:r>
              <a:rPr lang="fr-BE" sz="1000" b="1" dirty="0">
                <a:solidFill>
                  <a:srgbClr val="333399"/>
                </a:solidFill>
              </a:rPr>
              <a:t>sécurité</a:t>
            </a:r>
            <a:endParaRPr lang="fr-FR" sz="1000" b="1" dirty="0">
              <a:solidFill>
                <a:srgbClr val="333399"/>
              </a:solidFill>
            </a:endParaRPr>
          </a:p>
        </p:txBody>
      </p:sp>
      <p:sp>
        <p:nvSpPr>
          <p:cNvPr id="21" name="Oval 58"/>
          <p:cNvSpPr>
            <a:spLocks noChangeArrowheads="1"/>
          </p:cNvSpPr>
          <p:nvPr/>
        </p:nvSpPr>
        <p:spPr bwMode="auto">
          <a:xfrm rot="197506">
            <a:off x="166688" y="2401888"/>
            <a:ext cx="1371600" cy="531812"/>
          </a:xfrm>
          <a:prstGeom prst="cloud">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30000"/>
              </a:lnSpc>
              <a:spcBef>
                <a:spcPct val="50000"/>
              </a:spcBef>
              <a:defRPr/>
            </a:pPr>
            <a:r>
              <a:rPr lang="fr-BE" sz="1000" b="1" dirty="0">
                <a:solidFill>
                  <a:srgbClr val="333399"/>
                </a:solidFill>
              </a:rPr>
              <a:t>Excitation</a:t>
            </a:r>
          </a:p>
        </p:txBody>
      </p:sp>
      <p:sp>
        <p:nvSpPr>
          <p:cNvPr id="10256" name="Espace réservé du numéro de diapositiv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AD3421-EBCE-4213-98B0-FBF6A53423B0}" type="slidenum">
              <a:rPr lang="fr-FR" smtClean="0"/>
              <a:pPr eaLnBrk="1" hangingPunct="1"/>
              <a:t>10</a:t>
            </a:fld>
            <a:endParaRPr lang="fr-FR" smtClean="0"/>
          </a:p>
        </p:txBody>
      </p:sp>
      <p:pic>
        <p:nvPicPr>
          <p:cNvPr id="9239" name="Picture 23"/>
          <p:cNvPicPr>
            <a:picLocks noChangeAspect="1" noChangeArrowheads="1"/>
          </p:cNvPicPr>
          <p:nvPr/>
        </p:nvPicPr>
        <p:blipFill>
          <a:blip r:embed="rId3"/>
          <a:srcRect/>
          <a:stretch>
            <a:fillRect/>
          </a:stretch>
        </p:blipFill>
        <p:spPr bwMode="auto">
          <a:xfrm>
            <a:off x="3944938" y="1103313"/>
            <a:ext cx="2295525" cy="255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0" name="Picture 24"/>
          <p:cNvPicPr>
            <a:picLocks noChangeAspect="1" noChangeArrowheads="1"/>
          </p:cNvPicPr>
          <p:nvPr/>
        </p:nvPicPr>
        <p:blipFill>
          <a:blip r:embed="rId4"/>
          <a:srcRect/>
          <a:stretch>
            <a:fillRect/>
          </a:stretch>
        </p:blipFill>
        <p:spPr bwMode="auto">
          <a:xfrm>
            <a:off x="6553200" y="1085850"/>
            <a:ext cx="2295525" cy="255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1" name="Picture 25"/>
          <p:cNvPicPr>
            <a:picLocks noChangeAspect="1" noChangeArrowheads="1"/>
          </p:cNvPicPr>
          <p:nvPr/>
        </p:nvPicPr>
        <p:blipFill>
          <a:blip r:embed="rId5"/>
          <a:srcRect/>
          <a:stretch>
            <a:fillRect/>
          </a:stretch>
        </p:blipFill>
        <p:spPr bwMode="auto">
          <a:xfrm>
            <a:off x="3944938" y="3865563"/>
            <a:ext cx="2276475" cy="2562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42" name="Picture 26"/>
          <p:cNvPicPr>
            <a:picLocks noChangeAspect="1" noChangeArrowheads="1"/>
          </p:cNvPicPr>
          <p:nvPr/>
        </p:nvPicPr>
        <p:blipFill>
          <a:blip r:embed="rId6"/>
          <a:srcRect/>
          <a:stretch>
            <a:fillRect/>
          </a:stretch>
        </p:blipFill>
        <p:spPr bwMode="auto">
          <a:xfrm>
            <a:off x="6477000" y="3822700"/>
            <a:ext cx="2324100" cy="2552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4724400" y="1066800"/>
            <a:ext cx="1516063" cy="887413"/>
          </a:xfrm>
          <a:prstGeom prst="wedgeRectCallout">
            <a:avLst>
              <a:gd name="adj1" fmla="val 21417"/>
              <a:gd name="adj2" fmla="val 27997"/>
            </a:avLst>
          </a:prstGeom>
          <a:solidFill>
            <a:srgbClr val="C00000"/>
          </a:solidFill>
        </p:spPr>
        <p:txBody>
          <a:bodyPr/>
          <a:lstStyle/>
          <a:p>
            <a:pPr algn="r">
              <a:defRPr/>
            </a:pPr>
            <a:r>
              <a:rPr lang="ml-IN" sz="900" b="1" dirty="0">
                <a:solidFill>
                  <a:schemeClr val="bg1"/>
                </a:solidFill>
                <a:effectLst>
                  <a:outerShdw blurRad="38100" dist="38100" dir="2700000" algn="tl">
                    <a:srgbClr val="000000">
                      <a:alpha val="43137"/>
                    </a:srgbClr>
                  </a:outerShdw>
                </a:effectLst>
                <a:latin typeface="Arial Narrow" pitchFamily="34" charset="0"/>
              </a:rPr>
              <a:t>നിങ്ങൾ വികേന്ദ്രീകൃത സ്ഥാപനങ്ങൾക്കും ഇപ്പോഴത്തെ സ്ഥിതിഗതികൾ എന്തു തോന്നുന്നു</a:t>
            </a:r>
            <a:endParaRPr lang="fr-BE" sz="900" b="1" dirty="0">
              <a:solidFill>
                <a:schemeClr val="bg1"/>
              </a:solidFill>
              <a:effectLst>
                <a:outerShdw blurRad="38100" dist="38100" dir="2700000" algn="tl">
                  <a:srgbClr val="000000">
                    <a:alpha val="43137"/>
                  </a:srgbClr>
                </a:outerShdw>
              </a:effectLst>
              <a:latin typeface="Arial Narrow" pitchFamily="34" charset="0"/>
            </a:endParaRPr>
          </a:p>
        </p:txBody>
      </p:sp>
      <p:sp>
        <p:nvSpPr>
          <p:cNvPr id="31" name="ZoneTexte 30"/>
          <p:cNvSpPr txBox="1"/>
          <p:nvPr/>
        </p:nvSpPr>
        <p:spPr>
          <a:xfrm>
            <a:off x="7010400" y="1066800"/>
            <a:ext cx="1838325" cy="800100"/>
          </a:xfrm>
          <a:prstGeom prst="wedgeRectCallout">
            <a:avLst>
              <a:gd name="adj1" fmla="val -29543"/>
              <a:gd name="adj2" fmla="val 27712"/>
            </a:avLst>
          </a:prstGeom>
          <a:solidFill>
            <a:srgbClr val="C00000"/>
          </a:solidFill>
        </p:spPr>
        <p:txBody>
          <a:bodyPr/>
          <a:lstStyle/>
          <a:p>
            <a:pPr algn="r">
              <a:defRPr/>
            </a:pPr>
            <a:endParaRPr lang="fr-BE" sz="1000" b="1" dirty="0" smtClean="0">
              <a:solidFill>
                <a:schemeClr val="bg1"/>
              </a:solidFill>
              <a:effectLst>
                <a:outerShdw blurRad="38100" dist="38100" dir="2700000" algn="tl">
                  <a:srgbClr val="000000">
                    <a:alpha val="43137"/>
                  </a:srgbClr>
                </a:outerShdw>
              </a:effectLst>
            </a:endParaRPr>
          </a:p>
          <a:p>
            <a:pPr algn="r">
              <a:defRPr/>
            </a:pPr>
            <a:r>
              <a:rPr lang="ru-RU" sz="1000" b="1" dirty="0" smtClean="0">
                <a:solidFill>
                  <a:schemeClr val="bg1"/>
                </a:solidFill>
                <a:effectLst>
                  <a:outerShdw blurRad="38100" dist="38100" dir="2700000" algn="tl">
                    <a:srgbClr val="000000">
                      <a:alpha val="43137"/>
                    </a:srgbClr>
                  </a:outerShdw>
                </a:effectLst>
              </a:rPr>
              <a:t>Раад </a:t>
            </a:r>
            <a:r>
              <a:rPr lang="ru-RU" sz="1000" b="1" dirty="0">
                <a:solidFill>
                  <a:schemeClr val="bg1"/>
                </a:solidFill>
                <a:effectLst>
                  <a:outerShdw blurRad="38100" dist="38100" dir="2700000" algn="tl">
                    <a:srgbClr val="000000">
                      <a:alpha val="43137"/>
                    </a:srgbClr>
                  </a:outerShdw>
                </a:effectLst>
              </a:rPr>
              <a:t>Был Комитет встретился </a:t>
            </a:r>
            <a:r>
              <a:rPr lang="ru-RU" sz="1000" b="1" dirty="0" smtClean="0">
                <a:solidFill>
                  <a:schemeClr val="bg1"/>
                </a:solidFill>
                <a:effectLst>
                  <a:outerShdw blurRad="38100" dist="38100" dir="2700000" algn="tl">
                    <a:srgbClr val="000000">
                      <a:alpha val="43137"/>
                    </a:srgbClr>
                  </a:outerShdw>
                </a:effectLst>
              </a:rPr>
              <a:t>ван </a:t>
            </a:r>
            <a:r>
              <a:rPr lang="ru-RU" sz="1000" b="1" dirty="0">
                <a:solidFill>
                  <a:schemeClr val="bg1"/>
                </a:solidFill>
                <a:effectLst>
                  <a:outerShdw blurRad="38100" dist="38100" dir="2700000" algn="tl">
                    <a:srgbClr val="000000">
                      <a:alpha val="43137"/>
                    </a:srgbClr>
                  </a:outerShdw>
                </a:effectLst>
              </a:rPr>
              <a:t>де Раад Был провинции ван </a:t>
            </a:r>
            <a:endParaRPr lang="fr-BE" sz="1000" b="1" dirty="0">
              <a:solidFill>
                <a:schemeClr val="bg1"/>
              </a:solidFill>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endParaRPr>
          </a:p>
        </p:txBody>
      </p:sp>
      <p:sp>
        <p:nvSpPr>
          <p:cNvPr id="30" name="ZoneTexte 29"/>
          <p:cNvSpPr txBox="1"/>
          <p:nvPr/>
        </p:nvSpPr>
        <p:spPr>
          <a:xfrm>
            <a:off x="6553200" y="1066800"/>
            <a:ext cx="838200" cy="2308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fr-BE" sz="900" b="1" dirty="0"/>
              <a:t>Semaine 2</a:t>
            </a:r>
          </a:p>
        </p:txBody>
      </p:sp>
      <p:sp>
        <p:nvSpPr>
          <p:cNvPr id="7" name="ZoneTexte 6"/>
          <p:cNvSpPr txBox="1"/>
          <p:nvPr/>
        </p:nvSpPr>
        <p:spPr>
          <a:xfrm>
            <a:off x="3966130" y="1066800"/>
            <a:ext cx="834470" cy="2308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fr-BE" sz="900" b="1" dirty="0"/>
              <a:t>Jour 1</a:t>
            </a:r>
          </a:p>
        </p:txBody>
      </p:sp>
      <p:sp>
        <p:nvSpPr>
          <p:cNvPr id="32" name="ZoneTexte 31"/>
          <p:cNvSpPr txBox="1"/>
          <p:nvPr/>
        </p:nvSpPr>
        <p:spPr>
          <a:xfrm>
            <a:off x="7620000" y="1866900"/>
            <a:ext cx="1228725" cy="361950"/>
          </a:xfrm>
          <a:prstGeom prst="wedgeRectCallout">
            <a:avLst>
              <a:gd name="adj1" fmla="val -36282"/>
              <a:gd name="adj2" fmla="val 7822"/>
            </a:avLst>
          </a:prstGeom>
          <a:solidFill>
            <a:schemeClr val="bg1"/>
          </a:solidFill>
        </p:spPr>
        <p:txBody>
          <a:bodyPr/>
          <a:lstStyle/>
          <a:p>
            <a:pPr algn="ctr">
              <a:defRPr/>
            </a:pPr>
            <a:r>
              <a:rPr lang="ru-RU" sz="1050" b="1" dirty="0">
                <a:solidFill>
                  <a:srgbClr val="C00000"/>
                </a:solidFill>
              </a:rPr>
              <a:t>На самом деле , я разделяю </a:t>
            </a:r>
            <a:r>
              <a:rPr lang="fr-BE" sz="1050" b="1" dirty="0">
                <a:solidFill>
                  <a:srgbClr val="C00000"/>
                </a:solidFill>
              </a:rPr>
              <a:t>.</a:t>
            </a:r>
            <a:r>
              <a:rPr lang="ru-RU" sz="1050" b="1" dirty="0">
                <a:solidFill>
                  <a:srgbClr val="C00000"/>
                </a:solidFill>
              </a:rPr>
              <a:t>..</a:t>
            </a:r>
            <a:endParaRPr lang="fr-BE" sz="105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34" name="ZoneTexte 33"/>
          <p:cNvSpPr txBox="1"/>
          <p:nvPr/>
        </p:nvSpPr>
        <p:spPr>
          <a:xfrm>
            <a:off x="3944197" y="3866152"/>
            <a:ext cx="1537865" cy="2308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fr-BE" sz="900" b="1" dirty="0" err="1"/>
              <a:t>Qlqs</a:t>
            </a:r>
            <a:r>
              <a:rPr lang="fr-BE" sz="900" b="1" dirty="0"/>
              <a:t> semaines après</a:t>
            </a:r>
          </a:p>
        </p:txBody>
      </p:sp>
      <p:sp>
        <p:nvSpPr>
          <p:cNvPr id="36" name="ZoneTexte 35"/>
          <p:cNvSpPr txBox="1"/>
          <p:nvPr/>
        </p:nvSpPr>
        <p:spPr>
          <a:xfrm>
            <a:off x="3952875" y="4114800"/>
            <a:ext cx="1838325" cy="609600"/>
          </a:xfrm>
          <a:prstGeom prst="wedgeRectCallout">
            <a:avLst>
              <a:gd name="adj1" fmla="val -20106"/>
              <a:gd name="adj2" fmla="val -17265"/>
            </a:avLst>
          </a:prstGeom>
          <a:solidFill>
            <a:srgbClr val="C00000"/>
          </a:solidFill>
        </p:spPr>
        <p:txBody>
          <a:bodyPr/>
          <a:lstStyle/>
          <a:p>
            <a:pPr algn="ctr">
              <a:defRPr/>
            </a:pPr>
            <a:r>
              <a:rPr lang="fr-BE" sz="1000" b="1" dirty="0">
                <a:solidFill>
                  <a:schemeClr val="bg1"/>
                </a:solidFill>
                <a:effectLst>
                  <a:outerShdw blurRad="38100" dist="38100" dir="2700000" algn="tl">
                    <a:srgbClr val="000000">
                      <a:alpha val="43137"/>
                    </a:srgbClr>
                  </a:outerShdw>
                </a:effectLst>
              </a:rPr>
              <a:t>C’était top cool le </a:t>
            </a:r>
            <a:r>
              <a:rPr lang="fr-BE" sz="1000" b="1" dirty="0" err="1">
                <a:solidFill>
                  <a:schemeClr val="bg1"/>
                </a:solidFill>
                <a:effectLst>
                  <a:outerShdw blurRad="38100" dist="38100" dir="2700000" algn="tl">
                    <a:srgbClr val="000000">
                      <a:alpha val="43137"/>
                    </a:srgbClr>
                  </a:outerShdw>
                </a:effectLst>
              </a:rPr>
              <a:t>débrief</a:t>
            </a:r>
            <a:r>
              <a:rPr lang="fr-BE" sz="1000" b="1" dirty="0">
                <a:solidFill>
                  <a:schemeClr val="bg1"/>
                </a:solidFill>
                <a:effectLst>
                  <a:outerShdw blurRad="38100" dist="38100" dir="2700000" algn="tl">
                    <a:srgbClr val="000000">
                      <a:alpha val="43137"/>
                    </a:srgbClr>
                  </a:outerShdw>
                </a:effectLst>
              </a:rPr>
              <a:t> de la DA sur le COBW          2014-2018</a:t>
            </a:r>
            <a:endParaRPr lang="fr-BE" sz="1000" b="1" dirty="0">
              <a:solidFill>
                <a:schemeClr val="bg1"/>
              </a:solidFill>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endParaRPr>
          </a:p>
        </p:txBody>
      </p:sp>
      <p:sp>
        <p:nvSpPr>
          <p:cNvPr id="37" name="ZoneTexte 36"/>
          <p:cNvSpPr txBox="1"/>
          <p:nvPr/>
        </p:nvSpPr>
        <p:spPr>
          <a:xfrm>
            <a:off x="7239000" y="3989388"/>
            <a:ext cx="1377950" cy="582612"/>
          </a:xfrm>
          <a:prstGeom prst="wedgeRectCallout">
            <a:avLst>
              <a:gd name="adj1" fmla="val -23635"/>
              <a:gd name="adj2" fmla="val 17939"/>
            </a:avLst>
          </a:prstGeom>
          <a:solidFill>
            <a:srgbClr val="C00000"/>
          </a:solidFill>
        </p:spPr>
        <p:txBody>
          <a:bodyPr/>
          <a:lstStyle/>
          <a:p>
            <a:pPr algn="r">
              <a:defRPr/>
            </a:pPr>
            <a:r>
              <a:rPr lang="fr-BE" sz="1000" b="1" dirty="0" err="1">
                <a:solidFill>
                  <a:schemeClr val="bg1"/>
                </a:solidFill>
              </a:rPr>
              <a:t>Ooh</a:t>
            </a:r>
            <a:r>
              <a:rPr lang="fr-BE" sz="1000" b="1" dirty="0">
                <a:solidFill>
                  <a:schemeClr val="bg1"/>
                </a:solidFill>
              </a:rPr>
              <a:t>! T’as vu le nouveau? Il a l’air perdu…. </a:t>
            </a:r>
            <a:endParaRPr lang="fr-BE" sz="1000" b="1" dirty="0">
              <a:solidFill>
                <a:schemeClr val="bg1"/>
              </a:solidFill>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endParaRPr>
          </a:p>
        </p:txBody>
      </p:sp>
      <p:sp>
        <p:nvSpPr>
          <p:cNvPr id="35" name="ZoneTexte 34"/>
          <p:cNvSpPr txBox="1"/>
          <p:nvPr/>
        </p:nvSpPr>
        <p:spPr>
          <a:xfrm>
            <a:off x="6477000" y="3810000"/>
            <a:ext cx="1313603" cy="230832"/>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fr-BE" sz="900" b="1" dirty="0" err="1"/>
              <a:t>Qlqs</a:t>
            </a:r>
            <a:r>
              <a:rPr lang="fr-BE" sz="900" b="1" dirty="0"/>
              <a:t> mois après</a:t>
            </a:r>
          </a:p>
        </p:txBody>
      </p:sp>
      <p:sp>
        <p:nvSpPr>
          <p:cNvPr id="38" name="ZoneTexte 37"/>
          <p:cNvSpPr txBox="1"/>
          <p:nvPr/>
        </p:nvSpPr>
        <p:spPr>
          <a:xfrm>
            <a:off x="7239000" y="5543550"/>
            <a:ext cx="536575" cy="476250"/>
          </a:xfrm>
          <a:prstGeom prst="wedgeRectCallout">
            <a:avLst>
              <a:gd name="adj1" fmla="val -4261"/>
              <a:gd name="adj2" fmla="val -10209"/>
            </a:avLst>
          </a:prstGeom>
          <a:solidFill>
            <a:schemeClr val="bg1"/>
          </a:solidFill>
        </p:spPr>
        <p:txBody>
          <a:bodyPr/>
          <a:lstStyle/>
          <a:p>
            <a:pPr algn="ctr">
              <a:defRPr/>
            </a:pPr>
            <a:r>
              <a:rPr lang="fr-BE" sz="900" b="1" dirty="0">
                <a:solidFill>
                  <a:srgbClr val="C00000"/>
                </a:solidFill>
                <a:effectLst>
                  <a:outerShdw blurRad="38100" dist="38100" dir="2700000" algn="tl">
                    <a:srgbClr val="000000">
                      <a:alpha val="43137"/>
                    </a:srgbClr>
                  </a:outerShdw>
                </a:effectLst>
                <a:sym typeface="Wingdings"/>
              </a:rPr>
              <a:t>  !? </a:t>
            </a:r>
            <a:endParaRPr lang="fr-BE" sz="900" b="1" dirty="0">
              <a:solidFill>
                <a:srgbClr val="C00000"/>
              </a:solidFill>
              <a:effectLst>
                <a:outerShdw blurRad="38100" dist="38100" dir="2700000" algn="tl">
                  <a:srgbClr val="000000">
                    <a:alpha val="43137"/>
                  </a:srgbClr>
                </a:outerShdw>
              </a:effectLst>
            </a:endParaRPr>
          </a:p>
        </p:txBody>
      </p:sp>
      <p:sp>
        <p:nvSpPr>
          <p:cNvPr id="39" name="ZoneTexte 38"/>
          <p:cNvSpPr txBox="1"/>
          <p:nvPr/>
        </p:nvSpPr>
        <p:spPr>
          <a:xfrm>
            <a:off x="4648200" y="5867400"/>
            <a:ext cx="1600200" cy="560388"/>
          </a:xfrm>
          <a:prstGeom prst="wedgeRectCallout">
            <a:avLst>
              <a:gd name="adj1" fmla="val 2881"/>
              <a:gd name="adj2" fmla="val -30460"/>
            </a:avLst>
          </a:prstGeom>
          <a:solidFill>
            <a:srgbClr val="C00000"/>
          </a:solidFill>
        </p:spPr>
        <p:txBody>
          <a:bodyPr/>
          <a:lstStyle/>
          <a:p>
            <a:pPr>
              <a:spcBef>
                <a:spcPts val="0"/>
              </a:spcBef>
              <a:defRPr/>
            </a:pPr>
            <a:r>
              <a:rPr lang="fr-BE" sz="1050" b="1" dirty="0">
                <a:solidFill>
                  <a:schemeClr val="bg1"/>
                </a:solidFill>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J’ai kiffé. J’attends les </a:t>
            </a:r>
            <a:r>
              <a:rPr lang="fr-BE" sz="1050" b="1" dirty="0" smtClean="0">
                <a:solidFill>
                  <a:schemeClr val="bg1"/>
                </a:solidFill>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deadlines </a:t>
            </a:r>
            <a:r>
              <a:rPr lang="fr-BE" sz="1050" b="1" dirty="0">
                <a:solidFill>
                  <a:schemeClr val="bg1"/>
                </a:solidFill>
                <a:effectLst>
                  <a:outerShdw blurRad="38100" dist="38100" dir="2700000" algn="tl">
                    <a:srgbClr val="000000">
                      <a:alpha val="43137"/>
                    </a:srgbClr>
                  </a:outerShdw>
                </a:effectLst>
                <a:latin typeface="Arial Narrow" pitchFamily="34" charset="0"/>
                <a:ea typeface="Arial Unicode MS" pitchFamily="34" charset="-128"/>
                <a:cs typeface="Arial Unicode MS" pitchFamily="34" charset="-128"/>
              </a:rPr>
              <a:t>pour prioriser mes projets.</a:t>
            </a:r>
          </a:p>
        </p:txBody>
      </p:sp>
      <p:sp>
        <p:nvSpPr>
          <p:cNvPr id="25639" name="Oval 39"/>
          <p:cNvSpPr>
            <a:spLocks noChangeArrowheads="1"/>
          </p:cNvSpPr>
          <p:nvPr/>
        </p:nvSpPr>
        <p:spPr bwMode="auto">
          <a:xfrm rot="990696">
            <a:off x="1301750" y="2973388"/>
            <a:ext cx="1744663" cy="838200"/>
          </a:xfrm>
          <a:prstGeom prst="cloud">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50000"/>
              </a:lnSpc>
              <a:spcBef>
                <a:spcPct val="50000"/>
              </a:spcBef>
              <a:defRPr/>
            </a:pPr>
            <a:r>
              <a:rPr lang="fr-BE" sz="1000" b="1" dirty="0">
                <a:solidFill>
                  <a:srgbClr val="333399"/>
                </a:solidFill>
              </a:rPr>
              <a:t>Besoin</a:t>
            </a:r>
          </a:p>
          <a:p>
            <a:pPr algn="ctr">
              <a:lnSpc>
                <a:spcPct val="50000"/>
              </a:lnSpc>
              <a:spcBef>
                <a:spcPct val="50000"/>
              </a:spcBef>
              <a:defRPr/>
            </a:pPr>
            <a:r>
              <a:rPr lang="fr-BE" sz="1000" b="1" dirty="0">
                <a:solidFill>
                  <a:srgbClr val="333399"/>
                </a:solidFill>
              </a:rPr>
              <a:t>d’appartenance</a:t>
            </a:r>
            <a:endParaRPr lang="fr-FR" sz="1000" b="1" dirty="0">
              <a:solidFill>
                <a:srgbClr val="333399"/>
              </a:solidFill>
            </a:endParaRPr>
          </a:p>
        </p:txBody>
      </p:sp>
      <p:sp>
        <p:nvSpPr>
          <p:cNvPr id="25635" name="Oval 35"/>
          <p:cNvSpPr>
            <a:spLocks noChangeArrowheads="1"/>
          </p:cNvSpPr>
          <p:nvPr/>
        </p:nvSpPr>
        <p:spPr bwMode="auto">
          <a:xfrm rot="949700">
            <a:off x="2111375" y="2613025"/>
            <a:ext cx="1031875" cy="533400"/>
          </a:xfrm>
          <a:prstGeom prst="cloud">
            <a:avLst/>
          </a:prstGeom>
          <a:solidFill>
            <a:schemeClr val="accent2">
              <a:lumMod val="20000"/>
              <a:lumOff val="80000"/>
            </a:schemeClr>
          </a:solidFill>
          <a:ln>
            <a:solidFill>
              <a:schemeClr val="bg1"/>
            </a:solidFill>
          </a:ln>
          <a:effectLst>
            <a:prstShdw prst="shdw17" dist="17961" dir="2700000">
              <a:srgbClr val="D3D3F1"/>
            </a:prstShdw>
          </a:effectLst>
          <a:extLst/>
        </p:spPr>
        <p:txBody>
          <a:bodyPr anchor="ctr" anchorCtr="1"/>
          <a:lstStyle/>
          <a:p>
            <a:pPr algn="ctr">
              <a:lnSpc>
                <a:spcPct val="150000"/>
              </a:lnSpc>
              <a:spcBef>
                <a:spcPct val="50000"/>
              </a:spcBef>
              <a:defRPr/>
            </a:pPr>
            <a:r>
              <a:rPr lang="fr-BE" sz="1000" b="1" dirty="0">
                <a:solidFill>
                  <a:srgbClr val="333399"/>
                </a:solidFill>
              </a:rPr>
              <a:t>Doutes</a:t>
            </a:r>
            <a:endParaRPr lang="fr-FR" sz="1000" b="1" dirty="0">
              <a:solidFill>
                <a:srgbClr val="333399"/>
              </a:solidFill>
            </a:endParaRPr>
          </a:p>
        </p:txBody>
      </p:sp>
      <p:sp>
        <p:nvSpPr>
          <p:cNvPr id="4" name="Rectangle 3"/>
          <p:cNvSpPr/>
          <p:nvPr/>
        </p:nvSpPr>
        <p:spPr>
          <a:xfrm>
            <a:off x="1285233" y="4267200"/>
            <a:ext cx="936475" cy="1835070"/>
          </a:xfrm>
          <a:prstGeom prst="rect">
            <a:avLst/>
          </a:prstGeom>
          <a:noFill/>
        </p:spPr>
        <p:txBody>
          <a:bodyPr wrap="none">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r-FR" sz="11000" b="1" spc="50" dirty="0">
                <a:ln w="11430">
                  <a:solidFill>
                    <a:srgbClr val="C00000"/>
                  </a:solidFill>
                </a:ln>
                <a:solidFill>
                  <a:srgbClr val="9966FF"/>
                </a:solidFill>
                <a:effectLst>
                  <a:glow rad="63500">
                    <a:schemeClr val="accent6">
                      <a:satMod val="175000"/>
                      <a:alpha val="40000"/>
                    </a:schemeClr>
                  </a:glow>
                  <a:outerShdw blurRad="76200" dist="50800" dir="5400000" algn="tl" rotWithShape="0">
                    <a:srgbClr val="000000">
                      <a:alpha val="65000"/>
                    </a:srgbClr>
                  </a:outerShdw>
                </a:effectLst>
              </a:rPr>
              <a:t>?</a:t>
            </a:r>
          </a:p>
        </p:txBody>
      </p:sp>
      <p:sp>
        <p:nvSpPr>
          <p:cNvPr id="40" name="ZoneTexte 39"/>
          <p:cNvSpPr txBox="1"/>
          <p:nvPr/>
        </p:nvSpPr>
        <p:spPr>
          <a:xfrm>
            <a:off x="3995738" y="1527175"/>
            <a:ext cx="674687" cy="469900"/>
          </a:xfrm>
          <a:prstGeom prst="cloudCallout">
            <a:avLst>
              <a:gd name="adj1" fmla="val 20774"/>
              <a:gd name="adj2" fmla="val 91352"/>
            </a:avLst>
          </a:prstGeom>
          <a:solidFill>
            <a:schemeClr val="bg1"/>
          </a:solidFill>
        </p:spPr>
        <p:txBody>
          <a:bodyPr/>
          <a:lstStyle/>
          <a:p>
            <a:pPr algn="ctr">
              <a:defRPr/>
            </a:pPr>
            <a:r>
              <a:rPr lang="fr-BE" sz="1400" b="1" dirty="0">
                <a:solidFill>
                  <a:srgbClr val="C00000"/>
                </a:solidFill>
                <a:effectLst>
                  <a:outerShdw blurRad="38100" dist="38100" dir="2700000" algn="tl">
                    <a:srgbClr val="000000">
                      <a:alpha val="43137"/>
                    </a:srgbClr>
                  </a:outerShdw>
                </a:effectLst>
                <a:sym typeface="Wingdings"/>
              </a:rPr>
              <a:t>!?</a:t>
            </a:r>
            <a:endParaRPr lang="fr-BE" sz="1400" b="1" dirty="0">
              <a:solidFill>
                <a:srgbClr val="C00000"/>
              </a:solidFill>
              <a:effectLst>
                <a:outerShdw blurRad="38100" dist="38100" dir="2700000" algn="tl">
                  <a:srgbClr val="000000">
                    <a:alpha val="43137"/>
                  </a:srgbClr>
                </a:outerShdw>
              </a:effectLst>
            </a:endParaRPr>
          </a:p>
        </p:txBody>
      </p:sp>
      <p:sp>
        <p:nvSpPr>
          <p:cNvPr id="9229" name="WordArt 63"/>
          <p:cNvSpPr>
            <a:spLocks noChangeArrowheads="1" noChangeShapeType="1" noTextEdit="1"/>
          </p:cNvSpPr>
          <p:nvPr/>
        </p:nvSpPr>
        <p:spPr bwMode="auto">
          <a:xfrm rot="16813614">
            <a:off x="570208" y="3513555"/>
            <a:ext cx="5342527" cy="438914"/>
          </a:xfrm>
          <a:prstGeom prst="rect">
            <a:avLst/>
          </a:prstGeom>
          <a:effectLst>
            <a:glow rad="139700">
              <a:schemeClr val="accent2">
                <a:satMod val="175000"/>
                <a:alpha val="40000"/>
              </a:schemeClr>
            </a:glow>
          </a:effectLst>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fr-BE" sz="1600" b="1" kern="10" spc="50" dirty="0">
                <a:ln w="11430"/>
                <a:solidFill>
                  <a:srgbClr val="008000"/>
                </a:solidFill>
                <a:latin typeface="Arial Black"/>
              </a:rPr>
              <a:t>Découverte du nouvel environnement de travail</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41"/>
                                        </p:tgtEl>
                                        <p:attrNameLst>
                                          <p:attrName>style.visibility</p:attrName>
                                        </p:attrNameLst>
                                      </p:cBhvr>
                                      <p:to>
                                        <p:strVal val="visible"/>
                                      </p:to>
                                    </p:set>
                                    <p:anim calcmode="lin" valueType="num">
                                      <p:cBhvr additive="base">
                                        <p:cTn id="7" dur="500" fill="hold"/>
                                        <p:tgtEl>
                                          <p:spTgt spid="25641"/>
                                        </p:tgtEl>
                                        <p:attrNameLst>
                                          <p:attrName>ppt_x</p:attrName>
                                        </p:attrNameLst>
                                      </p:cBhvr>
                                      <p:tavLst>
                                        <p:tav tm="0">
                                          <p:val>
                                            <p:strVal val="#ppt_x"/>
                                          </p:val>
                                        </p:tav>
                                        <p:tav tm="100000">
                                          <p:val>
                                            <p:strVal val="#ppt_x"/>
                                          </p:val>
                                        </p:tav>
                                      </p:tavLst>
                                    </p:anim>
                                    <p:anim calcmode="lin" valueType="num">
                                      <p:cBhvr additive="base">
                                        <p:cTn id="8" dur="500" fill="hold"/>
                                        <p:tgtEl>
                                          <p:spTgt spid="2564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38"/>
                                        </p:tgtEl>
                                        <p:attrNameLst>
                                          <p:attrName>style.visibility</p:attrName>
                                        </p:attrNameLst>
                                      </p:cBhvr>
                                      <p:to>
                                        <p:strVal val="visible"/>
                                      </p:to>
                                    </p:set>
                                    <p:anim calcmode="lin" valueType="num">
                                      <p:cBhvr additive="base">
                                        <p:cTn id="13" dur="500" fill="hold"/>
                                        <p:tgtEl>
                                          <p:spTgt spid="25638"/>
                                        </p:tgtEl>
                                        <p:attrNameLst>
                                          <p:attrName>ppt_x</p:attrName>
                                        </p:attrNameLst>
                                      </p:cBhvr>
                                      <p:tavLst>
                                        <p:tav tm="0">
                                          <p:val>
                                            <p:strVal val="#ppt_x"/>
                                          </p:val>
                                        </p:tav>
                                        <p:tav tm="100000">
                                          <p:val>
                                            <p:strVal val="#ppt_x"/>
                                          </p:val>
                                        </p:tav>
                                      </p:tavLst>
                                    </p:anim>
                                    <p:anim calcmode="lin" valueType="num">
                                      <p:cBhvr additive="base">
                                        <p:cTn id="14" dur="500" fill="hold"/>
                                        <p:tgtEl>
                                          <p:spTgt spid="2563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636"/>
                                        </p:tgtEl>
                                        <p:attrNameLst>
                                          <p:attrName>style.visibility</p:attrName>
                                        </p:attrNameLst>
                                      </p:cBhvr>
                                      <p:to>
                                        <p:strVal val="visible"/>
                                      </p:to>
                                    </p:set>
                                    <p:animEffect transition="in" filter="fade">
                                      <p:cBhvr>
                                        <p:cTn id="19" dur="500"/>
                                        <p:tgtEl>
                                          <p:spTgt spid="2563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635"/>
                                        </p:tgtEl>
                                        <p:attrNameLst>
                                          <p:attrName>style.visibility</p:attrName>
                                        </p:attrNameLst>
                                      </p:cBhvr>
                                      <p:to>
                                        <p:strVal val="visible"/>
                                      </p:to>
                                    </p:set>
                                    <p:animEffect transition="in" filter="fade">
                                      <p:cBhvr>
                                        <p:cTn id="24" dur="500"/>
                                        <p:tgtEl>
                                          <p:spTgt spid="256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5671"/>
                                        </p:tgtEl>
                                        <p:attrNameLst>
                                          <p:attrName>style.visibility</p:attrName>
                                        </p:attrNameLst>
                                      </p:cBhvr>
                                      <p:to>
                                        <p:strVal val="visible"/>
                                      </p:to>
                                    </p:set>
                                    <p:anim calcmode="lin" valueType="num">
                                      <p:cBhvr additive="base">
                                        <p:cTn id="35" dur="500" fill="hold"/>
                                        <p:tgtEl>
                                          <p:spTgt spid="25671"/>
                                        </p:tgtEl>
                                        <p:attrNameLst>
                                          <p:attrName>ppt_x</p:attrName>
                                        </p:attrNameLst>
                                      </p:cBhvr>
                                      <p:tavLst>
                                        <p:tav tm="0">
                                          <p:val>
                                            <p:strVal val="#ppt_x"/>
                                          </p:val>
                                        </p:tav>
                                        <p:tav tm="100000">
                                          <p:val>
                                            <p:strVal val="#ppt_x"/>
                                          </p:val>
                                        </p:tav>
                                      </p:tavLst>
                                    </p:anim>
                                    <p:anim calcmode="lin" valueType="num">
                                      <p:cBhvr additive="base">
                                        <p:cTn id="36" dur="500" fill="hold"/>
                                        <p:tgtEl>
                                          <p:spTgt spid="2567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673"/>
                                        </p:tgtEl>
                                        <p:attrNameLst>
                                          <p:attrName>style.visibility</p:attrName>
                                        </p:attrNameLst>
                                      </p:cBhvr>
                                      <p:to>
                                        <p:strVal val="visible"/>
                                      </p:to>
                                    </p:set>
                                    <p:anim calcmode="lin" valueType="num">
                                      <p:cBhvr additive="base">
                                        <p:cTn id="41" dur="500" fill="hold"/>
                                        <p:tgtEl>
                                          <p:spTgt spid="25673"/>
                                        </p:tgtEl>
                                        <p:attrNameLst>
                                          <p:attrName>ppt_x</p:attrName>
                                        </p:attrNameLst>
                                      </p:cBhvr>
                                      <p:tavLst>
                                        <p:tav tm="0">
                                          <p:val>
                                            <p:strVal val="#ppt_x"/>
                                          </p:val>
                                        </p:tav>
                                        <p:tav tm="100000">
                                          <p:val>
                                            <p:strVal val="#ppt_x"/>
                                          </p:val>
                                        </p:tav>
                                      </p:tavLst>
                                    </p:anim>
                                    <p:anim calcmode="lin" valueType="num">
                                      <p:cBhvr additive="base">
                                        <p:cTn id="42" dur="500" fill="hold"/>
                                        <p:tgtEl>
                                          <p:spTgt spid="2567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5639"/>
                                        </p:tgtEl>
                                        <p:attrNameLst>
                                          <p:attrName>style.visibility</p:attrName>
                                        </p:attrNameLst>
                                      </p:cBhvr>
                                      <p:to>
                                        <p:strVal val="visible"/>
                                      </p:to>
                                    </p:set>
                                    <p:animEffect transition="in" filter="fade">
                                      <p:cBhvr>
                                        <p:cTn id="47" dur="500"/>
                                        <p:tgtEl>
                                          <p:spTgt spid="2563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672"/>
                                        </p:tgtEl>
                                        <p:attrNameLst>
                                          <p:attrName>style.visibility</p:attrName>
                                        </p:attrNameLst>
                                      </p:cBhvr>
                                      <p:to>
                                        <p:strVal val="visible"/>
                                      </p:to>
                                    </p:set>
                                    <p:animEffect transition="in" filter="fade">
                                      <p:cBhvr>
                                        <p:cTn id="52" dur="500"/>
                                        <p:tgtEl>
                                          <p:spTgt spid="2567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5640"/>
                                        </p:tgtEl>
                                        <p:attrNameLst>
                                          <p:attrName>style.visibility</p:attrName>
                                        </p:attrNameLst>
                                      </p:cBhvr>
                                      <p:to>
                                        <p:strVal val="visible"/>
                                      </p:to>
                                    </p:set>
                                    <p:anim calcmode="lin" valueType="num">
                                      <p:cBhvr additive="base">
                                        <p:cTn id="57" dur="500" fill="hold"/>
                                        <p:tgtEl>
                                          <p:spTgt spid="25640"/>
                                        </p:tgtEl>
                                        <p:attrNameLst>
                                          <p:attrName>ppt_x</p:attrName>
                                        </p:attrNameLst>
                                      </p:cBhvr>
                                      <p:tavLst>
                                        <p:tav tm="0">
                                          <p:val>
                                            <p:strVal val="#ppt_x"/>
                                          </p:val>
                                        </p:tav>
                                        <p:tav tm="100000">
                                          <p:val>
                                            <p:strVal val="#ppt_x"/>
                                          </p:val>
                                        </p:tav>
                                      </p:tavLst>
                                    </p:anim>
                                    <p:anim calcmode="lin" valueType="num">
                                      <p:cBhvr additive="base">
                                        <p:cTn id="58" dur="500" fill="hold"/>
                                        <p:tgtEl>
                                          <p:spTgt spid="25640"/>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5658"/>
                                        </p:tgtEl>
                                        <p:attrNameLst>
                                          <p:attrName>style.visibility</p:attrName>
                                        </p:attrNameLst>
                                      </p:cBhvr>
                                      <p:to>
                                        <p:strVal val="visible"/>
                                      </p:to>
                                    </p:set>
                                    <p:animEffect transition="in" filter="fade">
                                      <p:cBhvr>
                                        <p:cTn id="63" dur="500"/>
                                        <p:tgtEl>
                                          <p:spTgt spid="25658"/>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9229"/>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 calcmode="lin" valueType="num">
                                      <p:cBhvr additive="base">
                                        <p:cTn id="72" dur="500" fill="hold"/>
                                        <p:tgtEl>
                                          <p:spTgt spid="40"/>
                                        </p:tgtEl>
                                        <p:attrNameLst>
                                          <p:attrName>ppt_x</p:attrName>
                                        </p:attrNameLst>
                                      </p:cBhvr>
                                      <p:tavLst>
                                        <p:tav tm="0">
                                          <p:val>
                                            <p:strVal val="#ppt_x"/>
                                          </p:val>
                                        </p:tav>
                                        <p:tav tm="100000">
                                          <p:val>
                                            <p:strVal val="#ppt_x"/>
                                          </p:val>
                                        </p:tav>
                                      </p:tavLst>
                                    </p:anim>
                                    <p:anim calcmode="lin" valueType="num">
                                      <p:cBhvr additive="base">
                                        <p:cTn id="73" dur="500" fill="hold"/>
                                        <p:tgtEl>
                                          <p:spTgt spid="40"/>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9239"/>
                                        </p:tgtEl>
                                        <p:attrNameLst>
                                          <p:attrName>style.visibility</p:attrName>
                                        </p:attrNameLst>
                                      </p:cBhvr>
                                      <p:to>
                                        <p:strVal val="visible"/>
                                      </p:to>
                                    </p:set>
                                    <p:anim calcmode="lin" valueType="num">
                                      <p:cBhvr additive="base">
                                        <p:cTn id="76" dur="500" fill="hold"/>
                                        <p:tgtEl>
                                          <p:spTgt spid="9239"/>
                                        </p:tgtEl>
                                        <p:attrNameLst>
                                          <p:attrName>ppt_x</p:attrName>
                                        </p:attrNameLst>
                                      </p:cBhvr>
                                      <p:tavLst>
                                        <p:tav tm="0">
                                          <p:val>
                                            <p:strVal val="#ppt_x"/>
                                          </p:val>
                                        </p:tav>
                                        <p:tav tm="100000">
                                          <p:val>
                                            <p:strVal val="#ppt_x"/>
                                          </p:val>
                                        </p:tav>
                                      </p:tavLst>
                                    </p:anim>
                                    <p:anim calcmode="lin" valueType="num">
                                      <p:cBhvr additive="base">
                                        <p:cTn id="77" dur="500" fill="hold"/>
                                        <p:tgtEl>
                                          <p:spTgt spid="9239"/>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7"/>
                                        </p:tgtEl>
                                        <p:attrNameLst>
                                          <p:attrName>style.visibility</p:attrName>
                                        </p:attrNameLst>
                                      </p:cBhvr>
                                      <p:to>
                                        <p:strVal val="visible"/>
                                      </p:to>
                                    </p:set>
                                    <p:anim calcmode="lin" valueType="num">
                                      <p:cBhvr additive="base">
                                        <p:cTn id="80" dur="500" fill="hold"/>
                                        <p:tgtEl>
                                          <p:spTgt spid="7"/>
                                        </p:tgtEl>
                                        <p:attrNameLst>
                                          <p:attrName>ppt_x</p:attrName>
                                        </p:attrNameLst>
                                      </p:cBhvr>
                                      <p:tavLst>
                                        <p:tav tm="0">
                                          <p:val>
                                            <p:strVal val="#ppt_x"/>
                                          </p:val>
                                        </p:tav>
                                        <p:tav tm="100000">
                                          <p:val>
                                            <p:strVal val="#ppt_x"/>
                                          </p:val>
                                        </p:tav>
                                      </p:tavLst>
                                    </p:anim>
                                    <p:anim calcmode="lin" valueType="num">
                                      <p:cBhvr additive="base">
                                        <p:cTn id="81" dur="500" fill="hold"/>
                                        <p:tgtEl>
                                          <p:spTgt spid="7"/>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
                                        </p:tgtEl>
                                        <p:attrNameLst>
                                          <p:attrName>style.visibility</p:attrName>
                                        </p:attrNameLst>
                                      </p:cBhvr>
                                      <p:to>
                                        <p:strVal val="visible"/>
                                      </p:to>
                                    </p:set>
                                    <p:anim calcmode="lin" valueType="num">
                                      <p:cBhvr additive="base">
                                        <p:cTn id="84" dur="500" fill="hold"/>
                                        <p:tgtEl>
                                          <p:spTgt spid="6"/>
                                        </p:tgtEl>
                                        <p:attrNameLst>
                                          <p:attrName>ppt_x</p:attrName>
                                        </p:attrNameLst>
                                      </p:cBhvr>
                                      <p:tavLst>
                                        <p:tav tm="0">
                                          <p:val>
                                            <p:strVal val="#ppt_x"/>
                                          </p:val>
                                        </p:tav>
                                        <p:tav tm="100000">
                                          <p:val>
                                            <p:strVal val="#ppt_x"/>
                                          </p:val>
                                        </p:tav>
                                      </p:tavLst>
                                    </p:anim>
                                    <p:anim calcmode="lin" valueType="num">
                                      <p:cBhvr additive="base">
                                        <p:cTn id="8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 presetClass="entr" presetSubtype="4" fill="hold" nodeType="clickEffect">
                                  <p:stCondLst>
                                    <p:cond delay="0"/>
                                  </p:stCondLst>
                                  <p:childTnLst>
                                    <p:set>
                                      <p:cBhvr>
                                        <p:cTn id="89" dur="1" fill="hold">
                                          <p:stCondLst>
                                            <p:cond delay="0"/>
                                          </p:stCondLst>
                                        </p:cTn>
                                        <p:tgtEl>
                                          <p:spTgt spid="9240"/>
                                        </p:tgtEl>
                                        <p:attrNameLst>
                                          <p:attrName>style.visibility</p:attrName>
                                        </p:attrNameLst>
                                      </p:cBhvr>
                                      <p:to>
                                        <p:strVal val="visible"/>
                                      </p:to>
                                    </p:set>
                                    <p:anim calcmode="lin" valueType="num">
                                      <p:cBhvr additive="base">
                                        <p:cTn id="90" dur="500" fill="hold"/>
                                        <p:tgtEl>
                                          <p:spTgt spid="9240"/>
                                        </p:tgtEl>
                                        <p:attrNameLst>
                                          <p:attrName>ppt_x</p:attrName>
                                        </p:attrNameLst>
                                      </p:cBhvr>
                                      <p:tavLst>
                                        <p:tav tm="0">
                                          <p:val>
                                            <p:strVal val="#ppt_x"/>
                                          </p:val>
                                        </p:tav>
                                        <p:tav tm="100000">
                                          <p:val>
                                            <p:strVal val="#ppt_x"/>
                                          </p:val>
                                        </p:tav>
                                      </p:tavLst>
                                    </p:anim>
                                    <p:anim calcmode="lin" valueType="num">
                                      <p:cBhvr additive="base">
                                        <p:cTn id="91" dur="500" fill="hold"/>
                                        <p:tgtEl>
                                          <p:spTgt spid="9240"/>
                                        </p:tgtEl>
                                        <p:attrNameLst>
                                          <p:attrName>ppt_y</p:attrName>
                                        </p:attrNameLst>
                                      </p:cBhvr>
                                      <p:tavLst>
                                        <p:tav tm="0">
                                          <p:val>
                                            <p:strVal val="1+#ppt_h/2"/>
                                          </p:val>
                                        </p:tav>
                                        <p:tav tm="100000">
                                          <p:val>
                                            <p:strVal val="#ppt_y"/>
                                          </p:val>
                                        </p:tav>
                                      </p:tavLst>
                                    </p:anim>
                                  </p:childTnLst>
                                </p:cTn>
                              </p:par>
                              <p:par>
                                <p:cTn id="92" presetID="2" presetClass="entr" presetSubtype="4"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 calcmode="lin" valueType="num">
                                      <p:cBhvr additive="base">
                                        <p:cTn id="94" dur="500" fill="hold"/>
                                        <p:tgtEl>
                                          <p:spTgt spid="30"/>
                                        </p:tgtEl>
                                        <p:attrNameLst>
                                          <p:attrName>ppt_x</p:attrName>
                                        </p:attrNameLst>
                                      </p:cBhvr>
                                      <p:tavLst>
                                        <p:tav tm="0">
                                          <p:val>
                                            <p:strVal val="#ppt_x"/>
                                          </p:val>
                                        </p:tav>
                                        <p:tav tm="100000">
                                          <p:val>
                                            <p:strVal val="#ppt_x"/>
                                          </p:val>
                                        </p:tav>
                                      </p:tavLst>
                                    </p:anim>
                                    <p:anim calcmode="lin" valueType="num">
                                      <p:cBhvr additive="base">
                                        <p:cTn id="95" dur="500" fill="hold"/>
                                        <p:tgtEl>
                                          <p:spTgt spid="30"/>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additive="base">
                                        <p:cTn id="98" dur="500" fill="hold"/>
                                        <p:tgtEl>
                                          <p:spTgt spid="31"/>
                                        </p:tgtEl>
                                        <p:attrNameLst>
                                          <p:attrName>ppt_x</p:attrName>
                                        </p:attrNameLst>
                                      </p:cBhvr>
                                      <p:tavLst>
                                        <p:tav tm="0">
                                          <p:val>
                                            <p:strVal val="#ppt_x"/>
                                          </p:val>
                                        </p:tav>
                                        <p:tav tm="100000">
                                          <p:val>
                                            <p:strVal val="#ppt_x"/>
                                          </p:val>
                                        </p:tav>
                                      </p:tavLst>
                                    </p:anim>
                                    <p:anim calcmode="lin" valueType="num">
                                      <p:cBhvr additive="base">
                                        <p:cTn id="99" dur="500" fill="hold"/>
                                        <p:tgtEl>
                                          <p:spTgt spid="31"/>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additive="base">
                                        <p:cTn id="102" dur="500" fill="hold"/>
                                        <p:tgtEl>
                                          <p:spTgt spid="32"/>
                                        </p:tgtEl>
                                        <p:attrNameLst>
                                          <p:attrName>ppt_x</p:attrName>
                                        </p:attrNameLst>
                                      </p:cBhvr>
                                      <p:tavLst>
                                        <p:tav tm="0">
                                          <p:val>
                                            <p:strVal val="#ppt_x"/>
                                          </p:val>
                                        </p:tav>
                                        <p:tav tm="100000">
                                          <p:val>
                                            <p:strVal val="#ppt_x"/>
                                          </p:val>
                                        </p:tav>
                                      </p:tavLst>
                                    </p:anim>
                                    <p:anim calcmode="lin" valueType="num">
                                      <p:cBhvr additive="base">
                                        <p:cTn id="103"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2" presetClass="entr" presetSubtype="4" fill="hold" nodeType="clickEffect">
                                  <p:stCondLst>
                                    <p:cond delay="0"/>
                                  </p:stCondLst>
                                  <p:childTnLst>
                                    <p:set>
                                      <p:cBhvr>
                                        <p:cTn id="107" dur="1" fill="hold">
                                          <p:stCondLst>
                                            <p:cond delay="0"/>
                                          </p:stCondLst>
                                        </p:cTn>
                                        <p:tgtEl>
                                          <p:spTgt spid="34"/>
                                        </p:tgtEl>
                                        <p:attrNameLst>
                                          <p:attrName>style.visibility</p:attrName>
                                        </p:attrNameLst>
                                      </p:cBhvr>
                                      <p:to>
                                        <p:strVal val="visible"/>
                                      </p:to>
                                    </p:set>
                                    <p:anim calcmode="lin" valueType="num">
                                      <p:cBhvr additive="base">
                                        <p:cTn id="108" dur="500" fill="hold"/>
                                        <p:tgtEl>
                                          <p:spTgt spid="34"/>
                                        </p:tgtEl>
                                        <p:attrNameLst>
                                          <p:attrName>ppt_x</p:attrName>
                                        </p:attrNameLst>
                                      </p:cBhvr>
                                      <p:tavLst>
                                        <p:tav tm="0">
                                          <p:val>
                                            <p:strVal val="#ppt_x"/>
                                          </p:val>
                                        </p:tav>
                                        <p:tav tm="100000">
                                          <p:val>
                                            <p:strVal val="#ppt_x"/>
                                          </p:val>
                                        </p:tav>
                                      </p:tavLst>
                                    </p:anim>
                                    <p:anim calcmode="lin" valueType="num">
                                      <p:cBhvr additive="base">
                                        <p:cTn id="109" dur="500" fill="hold"/>
                                        <p:tgtEl>
                                          <p:spTgt spid="34"/>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additive="base">
                                        <p:cTn id="112" dur="500" fill="hold"/>
                                        <p:tgtEl>
                                          <p:spTgt spid="36"/>
                                        </p:tgtEl>
                                        <p:attrNameLst>
                                          <p:attrName>ppt_x</p:attrName>
                                        </p:attrNameLst>
                                      </p:cBhvr>
                                      <p:tavLst>
                                        <p:tav tm="0">
                                          <p:val>
                                            <p:strVal val="#ppt_x"/>
                                          </p:val>
                                        </p:tav>
                                        <p:tav tm="100000">
                                          <p:val>
                                            <p:strVal val="#ppt_x"/>
                                          </p:val>
                                        </p:tav>
                                      </p:tavLst>
                                    </p:anim>
                                    <p:anim calcmode="lin" valueType="num">
                                      <p:cBhvr additive="base">
                                        <p:cTn id="113" dur="500" fill="hold"/>
                                        <p:tgtEl>
                                          <p:spTgt spid="36"/>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9241"/>
                                        </p:tgtEl>
                                        <p:attrNameLst>
                                          <p:attrName>style.visibility</p:attrName>
                                        </p:attrNameLst>
                                      </p:cBhvr>
                                      <p:to>
                                        <p:strVal val="visible"/>
                                      </p:to>
                                    </p:set>
                                    <p:anim calcmode="lin" valueType="num">
                                      <p:cBhvr additive="base">
                                        <p:cTn id="116" dur="500" fill="hold"/>
                                        <p:tgtEl>
                                          <p:spTgt spid="9241"/>
                                        </p:tgtEl>
                                        <p:attrNameLst>
                                          <p:attrName>ppt_x</p:attrName>
                                        </p:attrNameLst>
                                      </p:cBhvr>
                                      <p:tavLst>
                                        <p:tav tm="0">
                                          <p:val>
                                            <p:strVal val="#ppt_x"/>
                                          </p:val>
                                        </p:tav>
                                        <p:tav tm="100000">
                                          <p:val>
                                            <p:strVal val="#ppt_x"/>
                                          </p:val>
                                        </p:tav>
                                      </p:tavLst>
                                    </p:anim>
                                    <p:anim calcmode="lin" valueType="num">
                                      <p:cBhvr additive="base">
                                        <p:cTn id="117" dur="500" fill="hold"/>
                                        <p:tgtEl>
                                          <p:spTgt spid="92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additive="base">
                                        <p:cTn id="120" dur="500" fill="hold"/>
                                        <p:tgtEl>
                                          <p:spTgt spid="39"/>
                                        </p:tgtEl>
                                        <p:attrNameLst>
                                          <p:attrName>ppt_x</p:attrName>
                                        </p:attrNameLst>
                                      </p:cBhvr>
                                      <p:tavLst>
                                        <p:tav tm="0">
                                          <p:val>
                                            <p:strVal val="#ppt_x"/>
                                          </p:val>
                                        </p:tav>
                                        <p:tav tm="100000">
                                          <p:val>
                                            <p:strVal val="#ppt_x"/>
                                          </p:val>
                                        </p:tav>
                                      </p:tavLst>
                                    </p:anim>
                                    <p:anim calcmode="lin" valueType="num">
                                      <p:cBhvr additive="base">
                                        <p:cTn id="12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 presetClass="entr" presetSubtype="4" fill="hold" nodeType="clickEffect">
                                  <p:stCondLst>
                                    <p:cond delay="0"/>
                                  </p:stCondLst>
                                  <p:childTnLst>
                                    <p:set>
                                      <p:cBhvr>
                                        <p:cTn id="125" dur="1" fill="hold">
                                          <p:stCondLst>
                                            <p:cond delay="0"/>
                                          </p:stCondLst>
                                        </p:cTn>
                                        <p:tgtEl>
                                          <p:spTgt spid="35"/>
                                        </p:tgtEl>
                                        <p:attrNameLst>
                                          <p:attrName>style.visibility</p:attrName>
                                        </p:attrNameLst>
                                      </p:cBhvr>
                                      <p:to>
                                        <p:strVal val="visible"/>
                                      </p:to>
                                    </p:set>
                                    <p:anim calcmode="lin" valueType="num">
                                      <p:cBhvr additive="base">
                                        <p:cTn id="126" dur="500" fill="hold"/>
                                        <p:tgtEl>
                                          <p:spTgt spid="35"/>
                                        </p:tgtEl>
                                        <p:attrNameLst>
                                          <p:attrName>ppt_x</p:attrName>
                                        </p:attrNameLst>
                                      </p:cBhvr>
                                      <p:tavLst>
                                        <p:tav tm="0">
                                          <p:val>
                                            <p:strVal val="#ppt_x"/>
                                          </p:val>
                                        </p:tav>
                                        <p:tav tm="100000">
                                          <p:val>
                                            <p:strVal val="#ppt_x"/>
                                          </p:val>
                                        </p:tav>
                                      </p:tavLst>
                                    </p:anim>
                                    <p:anim calcmode="lin" valueType="num">
                                      <p:cBhvr additive="base">
                                        <p:cTn id="127" dur="500" fill="hold"/>
                                        <p:tgtEl>
                                          <p:spTgt spid="35"/>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7"/>
                                        </p:tgtEl>
                                        <p:attrNameLst>
                                          <p:attrName>style.visibility</p:attrName>
                                        </p:attrNameLst>
                                      </p:cBhvr>
                                      <p:to>
                                        <p:strVal val="visible"/>
                                      </p:to>
                                    </p:set>
                                    <p:anim calcmode="lin" valueType="num">
                                      <p:cBhvr additive="base">
                                        <p:cTn id="130" dur="500" fill="hold"/>
                                        <p:tgtEl>
                                          <p:spTgt spid="37"/>
                                        </p:tgtEl>
                                        <p:attrNameLst>
                                          <p:attrName>ppt_x</p:attrName>
                                        </p:attrNameLst>
                                      </p:cBhvr>
                                      <p:tavLst>
                                        <p:tav tm="0">
                                          <p:val>
                                            <p:strVal val="#ppt_x"/>
                                          </p:val>
                                        </p:tav>
                                        <p:tav tm="100000">
                                          <p:val>
                                            <p:strVal val="#ppt_x"/>
                                          </p:val>
                                        </p:tav>
                                      </p:tavLst>
                                    </p:anim>
                                    <p:anim calcmode="lin" valueType="num">
                                      <p:cBhvr additive="base">
                                        <p:cTn id="131" dur="500" fill="hold"/>
                                        <p:tgtEl>
                                          <p:spTgt spid="37"/>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9242"/>
                                        </p:tgtEl>
                                        <p:attrNameLst>
                                          <p:attrName>style.visibility</p:attrName>
                                        </p:attrNameLst>
                                      </p:cBhvr>
                                      <p:to>
                                        <p:strVal val="visible"/>
                                      </p:to>
                                    </p:set>
                                    <p:anim calcmode="lin" valueType="num">
                                      <p:cBhvr additive="base">
                                        <p:cTn id="134" dur="500" fill="hold"/>
                                        <p:tgtEl>
                                          <p:spTgt spid="9242"/>
                                        </p:tgtEl>
                                        <p:attrNameLst>
                                          <p:attrName>ppt_x</p:attrName>
                                        </p:attrNameLst>
                                      </p:cBhvr>
                                      <p:tavLst>
                                        <p:tav tm="0">
                                          <p:val>
                                            <p:strVal val="#ppt_x"/>
                                          </p:val>
                                        </p:tav>
                                        <p:tav tm="100000">
                                          <p:val>
                                            <p:strVal val="#ppt_x"/>
                                          </p:val>
                                        </p:tav>
                                      </p:tavLst>
                                    </p:anim>
                                    <p:anim calcmode="lin" valueType="num">
                                      <p:cBhvr additive="base">
                                        <p:cTn id="135" dur="500" fill="hold"/>
                                        <p:tgtEl>
                                          <p:spTgt spid="924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8"/>
                                        </p:tgtEl>
                                        <p:attrNameLst>
                                          <p:attrName>style.visibility</p:attrName>
                                        </p:attrNameLst>
                                      </p:cBhvr>
                                      <p:to>
                                        <p:strVal val="visible"/>
                                      </p:to>
                                    </p:set>
                                    <p:anim calcmode="lin" valueType="num">
                                      <p:cBhvr additive="base">
                                        <p:cTn id="138" dur="500" fill="hold"/>
                                        <p:tgtEl>
                                          <p:spTgt spid="38"/>
                                        </p:tgtEl>
                                        <p:attrNameLst>
                                          <p:attrName>ppt_x</p:attrName>
                                        </p:attrNameLst>
                                      </p:cBhvr>
                                      <p:tavLst>
                                        <p:tav tm="0">
                                          <p:val>
                                            <p:strVal val="#ppt_x"/>
                                          </p:val>
                                        </p:tav>
                                        <p:tav tm="100000">
                                          <p:val>
                                            <p:strVal val="#ppt_x"/>
                                          </p:val>
                                        </p:tav>
                                      </p:tavLst>
                                    </p:anim>
                                    <p:anim calcmode="lin" valueType="num">
                                      <p:cBhvr additive="base">
                                        <p:cTn id="13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36" grpId="0" animBg="1"/>
      <p:bldP spid="25638" grpId="0" animBg="1"/>
      <p:bldP spid="25641" grpId="0" animBg="1"/>
      <p:bldP spid="25658" grpId="0" animBg="1"/>
      <p:bldP spid="25671" grpId="0" animBg="1"/>
      <p:bldP spid="25672" grpId="0" animBg="1"/>
      <p:bldP spid="25673" grpId="0" animBg="1"/>
      <p:bldP spid="25640" grpId="0" animBg="1"/>
      <p:bldP spid="21" grpId="0" animBg="1"/>
      <p:bldP spid="6" grpId="0" animBg="1"/>
      <p:bldP spid="31" grpId="0" animBg="1"/>
      <p:bldP spid="32" grpId="0" animBg="1"/>
      <p:bldP spid="36" grpId="0" animBg="1"/>
      <p:bldP spid="37" grpId="0" animBg="1"/>
      <p:bldP spid="38" grpId="0" animBg="1"/>
      <p:bldP spid="39" grpId="0" animBg="1"/>
      <p:bldP spid="25639" grpId="0" animBg="1"/>
      <p:bldP spid="25635"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AutoShape 3"/>
          <p:cNvSpPr>
            <a:spLocks noGrp="1" noChangeArrowheads="1"/>
          </p:cNvSpPr>
          <p:nvPr>
            <p:ph type="title"/>
          </p:nvPr>
        </p:nvSpPr>
        <p:spPr>
          <a:xfrm>
            <a:off x="609600" y="427038"/>
            <a:ext cx="7772400" cy="411162"/>
          </a:xfrm>
          <a:prstGeom prst="roundRect">
            <a:avLst>
              <a:gd name="adj" fmla="val 16667"/>
            </a:avLst>
          </a:prstGeom>
          <a:solidFill>
            <a:srgbClr val="4BACC6"/>
          </a:solidFill>
          <a:effectLst>
            <a:prstShdw prst="shdw17" dist="17961" dir="2700000">
              <a:srgbClr val="7A1F00"/>
            </a:prstShdw>
          </a:effectLst>
        </p:spPr>
        <p:txBody>
          <a:bodyPr/>
          <a:lstStyle/>
          <a:p>
            <a:pPr algn="l" eaLnBrk="1" hangingPunct="1">
              <a:defRPr/>
            </a:pPr>
            <a:r>
              <a:rPr lang="fr-BE" sz="2000" b="1" dirty="0">
                <a:solidFill>
                  <a:schemeClr val="bg1"/>
                </a:solidFill>
                <a:effectLst>
                  <a:outerShdw blurRad="38100" dist="38100" dir="2700000" algn="tl">
                    <a:srgbClr val="000000">
                      <a:alpha val="43137"/>
                    </a:srgbClr>
                  </a:outerShdw>
                </a:effectLst>
              </a:rPr>
              <a:t>5</a:t>
            </a:r>
            <a:r>
              <a:rPr lang="fr-BE" sz="2000" b="1" dirty="0" smtClean="0">
                <a:solidFill>
                  <a:schemeClr val="bg1"/>
                </a:solidFill>
                <a:effectLst>
                  <a:outerShdw blurRad="38100" dist="38100" dir="2700000" algn="tl">
                    <a:srgbClr val="000000">
                      <a:alpha val="43137"/>
                    </a:srgbClr>
                  </a:outerShdw>
                </a:effectLst>
              </a:rPr>
              <a:t>. L’accompagnement de la nouvelle recrue – Pourquoi ?</a:t>
            </a:r>
            <a:endParaRPr lang="fr-FR" sz="2000" b="1" dirty="0" smtClean="0">
              <a:solidFill>
                <a:schemeClr val="bg1"/>
              </a:solidFill>
              <a:effectLst>
                <a:outerShdw blurRad="38100" dist="38100" dir="2700000" algn="tl">
                  <a:srgbClr val="000000">
                    <a:alpha val="43137"/>
                  </a:srgbClr>
                </a:outerShdw>
              </a:effectLst>
            </a:endParaRPr>
          </a:p>
        </p:txBody>
      </p:sp>
      <p:sp>
        <p:nvSpPr>
          <p:cNvPr id="2" name="ZoneTexte 1"/>
          <p:cNvSpPr txBox="1"/>
          <p:nvPr/>
        </p:nvSpPr>
        <p:spPr>
          <a:xfrm>
            <a:off x="647700" y="1066800"/>
            <a:ext cx="7772400" cy="5105400"/>
          </a:xfrm>
          <a:prstGeom prst="rect">
            <a:avLst/>
          </a:prstGeom>
          <a:noFill/>
        </p:spPr>
        <p:txBody>
          <a:bodyPr/>
          <a:lstStyle/>
          <a:p>
            <a:pPr>
              <a:lnSpc>
                <a:spcPct val="150000"/>
              </a:lnSpc>
              <a:defRPr/>
            </a:pPr>
            <a:r>
              <a:rPr lang="fr-BE" sz="1200" i="1" dirty="0">
                <a:solidFill>
                  <a:srgbClr val="333399"/>
                </a:solidFill>
              </a:rPr>
              <a:t>Une perte de temps ?</a:t>
            </a:r>
          </a:p>
          <a:p>
            <a:pPr>
              <a:lnSpc>
                <a:spcPct val="150000"/>
              </a:lnSpc>
              <a:defRPr/>
            </a:pPr>
            <a:endParaRPr lang="fr-BE" sz="1400" dirty="0">
              <a:solidFill>
                <a:srgbClr val="333399"/>
              </a:solidFill>
            </a:endParaRPr>
          </a:p>
          <a:p>
            <a:pPr marL="285750" indent="-285750">
              <a:lnSpc>
                <a:spcPct val="150000"/>
              </a:lnSpc>
              <a:buClr>
                <a:srgbClr val="CC3300"/>
              </a:buClr>
              <a:buSzPct val="100000"/>
              <a:buFont typeface="Wingdings" pitchFamily="2" charset="2"/>
              <a:buChar char="§"/>
              <a:defRPr/>
            </a:pPr>
            <a:r>
              <a:rPr lang="fr-BE" sz="1400" dirty="0">
                <a:solidFill>
                  <a:srgbClr val="333399"/>
                </a:solidFill>
              </a:rPr>
              <a:t>L’accueil est un enjeu important qui s’inscrit dans une politique RH globale mise en place  par l’administration;</a:t>
            </a:r>
          </a:p>
          <a:p>
            <a:pPr marL="285750" indent="-285750">
              <a:lnSpc>
                <a:spcPct val="150000"/>
              </a:lnSpc>
              <a:buClr>
                <a:srgbClr val="CC3300"/>
              </a:buClr>
              <a:buSzPct val="100000"/>
              <a:buFont typeface="Wingdings" pitchFamily="2" charset="2"/>
              <a:buChar char="§"/>
              <a:defRPr/>
            </a:pPr>
            <a:r>
              <a:rPr lang="fr-BE" sz="1400" dirty="0">
                <a:solidFill>
                  <a:srgbClr val="333399"/>
                </a:solidFill>
              </a:rPr>
              <a:t>Optimise l’initiation rapide de la nouvelle recrue (processus de travail, fonctionnement interne,….);</a:t>
            </a:r>
          </a:p>
          <a:p>
            <a:pPr marL="285750" indent="-285750">
              <a:lnSpc>
                <a:spcPct val="150000"/>
              </a:lnSpc>
              <a:buClr>
                <a:srgbClr val="CC3300"/>
              </a:buClr>
              <a:buSzPct val="100000"/>
              <a:buFont typeface="Wingdings" pitchFamily="2" charset="2"/>
              <a:buChar char="§"/>
              <a:defRPr/>
            </a:pPr>
            <a:r>
              <a:rPr lang="fr-BE" sz="1400" dirty="0">
                <a:solidFill>
                  <a:srgbClr val="333399"/>
                </a:solidFill>
              </a:rPr>
              <a:t>Facilite l’acclimatation et l’intégration dans l’équipe et au sein de l’administration;</a:t>
            </a:r>
          </a:p>
          <a:p>
            <a:pPr marL="285750" indent="-285750">
              <a:lnSpc>
                <a:spcPct val="150000"/>
              </a:lnSpc>
              <a:buClr>
                <a:srgbClr val="CC3300"/>
              </a:buClr>
              <a:buSzPct val="100000"/>
              <a:buFont typeface="Wingdings" pitchFamily="2" charset="2"/>
              <a:buChar char="§"/>
              <a:defRPr/>
            </a:pPr>
            <a:r>
              <a:rPr lang="fr-BE" sz="1400" dirty="0">
                <a:solidFill>
                  <a:srgbClr val="333399"/>
                </a:solidFill>
              </a:rPr>
              <a:t>Permet de s’imprégner de la culture d’entreprise;</a:t>
            </a:r>
          </a:p>
          <a:p>
            <a:pPr marL="285750" indent="-285750">
              <a:lnSpc>
                <a:spcPct val="150000"/>
              </a:lnSpc>
              <a:buClr>
                <a:srgbClr val="CC3300"/>
              </a:buClr>
              <a:buSzPct val="100000"/>
              <a:buFont typeface="Wingdings" pitchFamily="2" charset="2"/>
              <a:buChar char="§"/>
              <a:defRPr/>
            </a:pPr>
            <a:r>
              <a:rPr lang="fr-BE" sz="1400" dirty="0">
                <a:solidFill>
                  <a:srgbClr val="333399"/>
                </a:solidFill>
              </a:rPr>
              <a:t>Contribue à inculquer les valeurs du service public et de l’administration ;</a:t>
            </a:r>
          </a:p>
          <a:p>
            <a:pPr marL="285750" indent="-285750">
              <a:lnSpc>
                <a:spcPct val="150000"/>
              </a:lnSpc>
              <a:buClr>
                <a:srgbClr val="CC3300"/>
              </a:buClr>
              <a:buSzPct val="100000"/>
              <a:buFont typeface="Wingdings" pitchFamily="2" charset="2"/>
              <a:buChar char="§"/>
              <a:defRPr/>
            </a:pPr>
            <a:r>
              <a:rPr lang="fr-BE" sz="1400" dirty="0">
                <a:solidFill>
                  <a:srgbClr val="333399"/>
                </a:solidFill>
              </a:rPr>
              <a:t>Permet de rassurer, de dissiper les éventuelles craintes (légitimes), de répondre aux interrogations,…. etc.;</a:t>
            </a:r>
          </a:p>
          <a:p>
            <a:pPr marL="285750" indent="-285750">
              <a:lnSpc>
                <a:spcPct val="150000"/>
              </a:lnSpc>
              <a:buClr>
                <a:srgbClr val="CC3300"/>
              </a:buClr>
              <a:buSzPct val="100000"/>
              <a:buFont typeface="Wingdings" pitchFamily="2" charset="2"/>
              <a:buChar char="§"/>
              <a:defRPr/>
            </a:pPr>
            <a:r>
              <a:rPr lang="fr-BE" sz="1400" dirty="0">
                <a:solidFill>
                  <a:srgbClr val="333399"/>
                </a:solidFill>
              </a:rPr>
              <a:t>Contribue à ‘‘façonner’’ le profil de l’agent dans le sens de la fonction ;</a:t>
            </a:r>
          </a:p>
          <a:p>
            <a:pPr marL="285750" indent="-285750">
              <a:lnSpc>
                <a:spcPct val="150000"/>
              </a:lnSpc>
              <a:buClr>
                <a:srgbClr val="CC3300"/>
              </a:buClr>
              <a:buSzPct val="100000"/>
              <a:buFont typeface="Wingdings" pitchFamily="2" charset="2"/>
              <a:buChar char="§"/>
              <a:defRPr/>
            </a:pPr>
            <a:r>
              <a:rPr lang="fr-BE" sz="1400" dirty="0">
                <a:solidFill>
                  <a:srgbClr val="333399"/>
                </a:solidFill>
              </a:rPr>
              <a:t>Conséquences : autonomie et maitrise de son travail et de ses missions;</a:t>
            </a:r>
          </a:p>
          <a:p>
            <a:pPr marL="285750" indent="-285750">
              <a:lnSpc>
                <a:spcPct val="150000"/>
              </a:lnSpc>
              <a:buClr>
                <a:srgbClr val="CC3300"/>
              </a:buClr>
              <a:buSzPct val="100000"/>
              <a:buFont typeface="Wingdings" pitchFamily="2" charset="2"/>
              <a:buChar char="§"/>
              <a:defRPr/>
            </a:pPr>
            <a:r>
              <a:rPr lang="fr-BE" sz="1400" dirty="0">
                <a:solidFill>
                  <a:srgbClr val="333399"/>
                </a:solidFill>
              </a:rPr>
              <a:t>Et surtout, crée des bases solides pour une collaboration </a:t>
            </a:r>
            <a:r>
              <a:rPr lang="fr-BE" sz="1400" b="1" dirty="0">
                <a:solidFill>
                  <a:srgbClr val="333399"/>
                </a:solidFill>
              </a:rPr>
              <a:t>SAINE, POSITIVE </a:t>
            </a:r>
            <a:r>
              <a:rPr lang="fr-BE" sz="1400" dirty="0">
                <a:solidFill>
                  <a:srgbClr val="333399"/>
                </a:solidFill>
              </a:rPr>
              <a:t>et</a:t>
            </a:r>
            <a:r>
              <a:rPr lang="fr-BE" sz="1400" b="1" dirty="0">
                <a:solidFill>
                  <a:srgbClr val="333399"/>
                </a:solidFill>
              </a:rPr>
              <a:t> DURABLE</a:t>
            </a:r>
            <a:r>
              <a:rPr lang="fr-BE" sz="1400" dirty="0">
                <a:solidFill>
                  <a:srgbClr val="333399"/>
                </a:solidFill>
              </a:rPr>
              <a:t>.</a:t>
            </a:r>
          </a:p>
        </p:txBody>
      </p:sp>
      <p:sp>
        <p:nvSpPr>
          <p:cNvPr id="11268" name="Espace réservé du numéro de diapositiv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AEA7A5-86C0-4198-8E05-20F77BBBCC29}" type="slidenum">
              <a:rPr lang="fr-FR" smtClean="0"/>
              <a:pPr eaLnBrk="1" hangingPunct="1"/>
              <a:t>11</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à coins arrondis 30"/>
          <p:cNvSpPr/>
          <p:nvPr/>
        </p:nvSpPr>
        <p:spPr>
          <a:xfrm rot="16555724">
            <a:off x="2600772" y="1418528"/>
            <a:ext cx="3685261" cy="3782627"/>
          </a:xfrm>
          <a:prstGeom prst="roundRect">
            <a:avLst>
              <a:gd name="adj" fmla="val 25693"/>
            </a:avLst>
          </a:prstGeom>
          <a:noFill/>
          <a:effectLst>
            <a:glow rad="101600">
              <a:schemeClr val="accent1">
                <a:satMod val="175000"/>
                <a:alpha val="40000"/>
              </a:schemeClr>
            </a:glow>
          </a:effectLst>
        </p:spPr>
        <p:txBody>
          <a:bodyPr spcFirstLastPara="1">
            <a:prstTxWarp prst="textCircle">
              <a:avLst>
                <a:gd name="adj" fmla="val 10802323"/>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fr-BE" sz="7200" b="1" dirty="0">
                <a:solidFill>
                  <a:srgbClr val="C00000"/>
                </a:solidFill>
                <a:latin typeface="Trebuchet MS" pitchFamily="34" charset="0"/>
              </a:rPr>
              <a:t>CONDITIONS DE RÉUSSITE </a:t>
            </a:r>
            <a:r>
              <a:rPr lang="fr-BE" sz="7200" b="1" dirty="0">
                <a:solidFill>
                  <a:srgbClr val="C00000"/>
                </a:solidFill>
                <a:latin typeface="Trebuchet MS" pitchFamily="34" charset="0"/>
                <a:sym typeface="Wingdings" pitchFamily="2" charset="2"/>
              </a:rPr>
              <a:t> IMPLICATION - </a:t>
            </a:r>
            <a:r>
              <a:rPr lang="fr-BE" sz="7200" b="1" dirty="0">
                <a:solidFill>
                  <a:srgbClr val="C00000"/>
                </a:solidFill>
                <a:latin typeface="Trebuchet MS" pitchFamily="34" charset="0"/>
              </a:rPr>
              <a:t>INVESTISSEMENT PERSONNEL – CURIOSITÉ INTELLECTUELLE - OUVERTURE </a:t>
            </a:r>
            <a:r>
              <a:rPr lang="fr-BE" sz="7200" b="1" dirty="0" err="1">
                <a:solidFill>
                  <a:srgbClr val="C00000"/>
                </a:solidFill>
                <a:latin typeface="Trebuchet MS" pitchFamily="34" charset="0"/>
              </a:rPr>
              <a:t>D’ESPRit</a:t>
            </a:r>
            <a:r>
              <a:rPr lang="fr-BE" sz="7200" b="1" dirty="0">
                <a:solidFill>
                  <a:srgbClr val="C00000"/>
                </a:solidFill>
                <a:latin typeface="Trebuchet MS" pitchFamily="34" charset="0"/>
              </a:rPr>
              <a:t> - ….etc.</a:t>
            </a:r>
            <a:endParaRPr lang="fr-FR" sz="7200" b="1" dirty="0">
              <a:solidFill>
                <a:srgbClr val="C00000"/>
              </a:solidFill>
              <a:latin typeface="Trebuchet MS" pitchFamily="34" charset="0"/>
            </a:endParaRPr>
          </a:p>
          <a:p>
            <a:pPr algn="ctr">
              <a:defRPr/>
            </a:pPr>
            <a:endParaRPr lang="fr-FR" sz="7200" b="1" dirty="0">
              <a:ln w="11430"/>
              <a:solidFill>
                <a:srgbClr val="C00000"/>
              </a:solidFill>
            </a:endParaRPr>
          </a:p>
        </p:txBody>
      </p:sp>
      <p:pic>
        <p:nvPicPr>
          <p:cNvPr id="11266"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424113"/>
            <a:ext cx="1766888"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AutoShape 2"/>
          <p:cNvSpPr>
            <a:spLocks noGrp="1" noChangeArrowheads="1"/>
          </p:cNvSpPr>
          <p:nvPr>
            <p:ph type="title"/>
          </p:nvPr>
        </p:nvSpPr>
        <p:spPr>
          <a:xfrm>
            <a:off x="609600" y="427038"/>
            <a:ext cx="7772400" cy="411162"/>
          </a:xfrm>
          <a:prstGeom prst="roundRect">
            <a:avLst>
              <a:gd name="adj" fmla="val 16667"/>
            </a:avLst>
          </a:prstGeom>
          <a:solidFill>
            <a:srgbClr val="4BACC6"/>
          </a:solidFill>
          <a:effectLst>
            <a:prstShdw prst="shdw17" dist="17961" dir="2700000">
              <a:srgbClr val="7A1F00"/>
            </a:prstShdw>
          </a:effectLst>
        </p:spPr>
        <p:txBody>
          <a:bodyPr/>
          <a:lstStyle/>
          <a:p>
            <a:pPr algn="l" eaLnBrk="1" hangingPunct="1">
              <a:defRPr/>
            </a:pPr>
            <a:r>
              <a:rPr lang="fr-BE" sz="2000" b="1" dirty="0" smtClean="0">
                <a:solidFill>
                  <a:schemeClr val="bg1"/>
                </a:solidFill>
                <a:effectLst>
                  <a:outerShdw blurRad="38100" dist="38100" dir="2700000" algn="tl">
                    <a:srgbClr val="000000">
                      <a:alpha val="43137"/>
                    </a:srgbClr>
                  </a:outerShdw>
                </a:effectLst>
              </a:rPr>
              <a:t/>
            </a:r>
            <a:br>
              <a:rPr lang="fr-BE" sz="2000" b="1" dirty="0" smtClean="0">
                <a:solidFill>
                  <a:schemeClr val="bg1"/>
                </a:solidFill>
                <a:effectLst>
                  <a:outerShdw blurRad="38100" dist="38100" dir="2700000" algn="tl">
                    <a:srgbClr val="000000">
                      <a:alpha val="43137"/>
                    </a:srgbClr>
                  </a:outerShdw>
                </a:effectLst>
              </a:rPr>
            </a:br>
            <a:r>
              <a:rPr lang="fr-BE" sz="2000" b="1" dirty="0" smtClean="0">
                <a:solidFill>
                  <a:schemeClr val="bg1"/>
                </a:solidFill>
                <a:effectLst>
                  <a:outerShdw blurRad="38100" dist="38100" dir="2700000" algn="tl">
                    <a:srgbClr val="000000">
                      <a:alpha val="43137"/>
                    </a:srgbClr>
                  </a:outerShdw>
                </a:effectLst>
              </a:rPr>
              <a:t>6. Accompagnement du nouvel agent – Comment?</a:t>
            </a:r>
            <a:r>
              <a:rPr lang="fr-BE" sz="1000" b="1" dirty="0" smtClean="0">
                <a:solidFill>
                  <a:schemeClr val="bg1"/>
                </a:solidFill>
                <a:effectLst>
                  <a:outerShdw blurRad="38100" dist="38100" dir="2700000" algn="tl">
                    <a:srgbClr val="000000">
                      <a:alpha val="43137"/>
                    </a:srgbClr>
                  </a:outerShdw>
                </a:effectLst>
              </a:rPr>
              <a:t>  (</a:t>
            </a:r>
            <a:r>
              <a:rPr lang="fr-BE" sz="1000" b="1" dirty="0">
                <a:solidFill>
                  <a:schemeClr val="bg1"/>
                </a:solidFill>
                <a:effectLst>
                  <a:outerShdw blurRad="38100" dist="38100" dir="2700000" algn="tl">
                    <a:srgbClr val="000000">
                      <a:alpha val="43137"/>
                    </a:srgbClr>
                  </a:outerShdw>
                </a:effectLst>
              </a:rPr>
              <a:t>le processus)</a:t>
            </a:r>
            <a:r>
              <a:rPr lang="fr-BE" sz="2000" b="1" dirty="0">
                <a:solidFill>
                  <a:schemeClr val="bg1"/>
                </a:solidFill>
                <a:effectLst>
                  <a:outerShdw blurRad="38100" dist="38100" dir="2700000" algn="tl">
                    <a:srgbClr val="000000">
                      <a:alpha val="43137"/>
                    </a:srgbClr>
                  </a:outerShdw>
                </a:effectLst>
              </a:rPr>
              <a:t> </a:t>
            </a:r>
            <a:r>
              <a:rPr lang="fr-BE" sz="2000" b="1" dirty="0" smtClean="0">
                <a:solidFill>
                  <a:schemeClr val="bg1"/>
                </a:solidFill>
              </a:rPr>
              <a:t>		</a:t>
            </a:r>
            <a:endParaRPr lang="fr-FR" sz="2000" b="1" dirty="0" smtClean="0">
              <a:solidFill>
                <a:schemeClr val="bg1"/>
              </a:solidFill>
            </a:endParaRPr>
          </a:p>
        </p:txBody>
      </p:sp>
      <p:sp>
        <p:nvSpPr>
          <p:cNvPr id="29700" name="AutoShape 3"/>
          <p:cNvSpPr>
            <a:spLocks noChangeArrowheads="1"/>
          </p:cNvSpPr>
          <p:nvPr/>
        </p:nvSpPr>
        <p:spPr bwMode="auto">
          <a:xfrm>
            <a:off x="685800" y="24003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Accueil dans le service d’affectation </a:t>
            </a:r>
            <a:endParaRPr lang="fr-FR" sz="1000" b="1"/>
          </a:p>
        </p:txBody>
      </p:sp>
      <p:sp>
        <p:nvSpPr>
          <p:cNvPr id="29701" name="AutoShape 4"/>
          <p:cNvSpPr>
            <a:spLocks noChangeArrowheads="1"/>
          </p:cNvSpPr>
          <p:nvPr/>
        </p:nvSpPr>
        <p:spPr bwMode="auto">
          <a:xfrm>
            <a:off x="685800" y="34290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Entretien(s) avec le supérieur hiérarchique </a:t>
            </a:r>
            <a:r>
              <a:rPr lang="fr-BE" sz="1000"/>
              <a:t>(attentes, objectifs)</a:t>
            </a:r>
            <a:endParaRPr lang="fr-FR" sz="1000"/>
          </a:p>
        </p:txBody>
      </p:sp>
      <p:sp>
        <p:nvSpPr>
          <p:cNvPr id="29702" name="AutoShape 5"/>
          <p:cNvSpPr>
            <a:spLocks noChangeArrowheads="1"/>
          </p:cNvSpPr>
          <p:nvPr/>
        </p:nvSpPr>
        <p:spPr bwMode="auto">
          <a:xfrm>
            <a:off x="676275" y="44196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Présentation des collègues, visite des lieux, sites,…</a:t>
            </a:r>
            <a:endParaRPr lang="fr-FR" sz="1000" b="1"/>
          </a:p>
        </p:txBody>
      </p:sp>
      <p:sp>
        <p:nvSpPr>
          <p:cNvPr id="29703" name="AutoShape 6"/>
          <p:cNvSpPr>
            <a:spLocks noChangeArrowheads="1"/>
          </p:cNvSpPr>
          <p:nvPr/>
        </p:nvSpPr>
        <p:spPr bwMode="auto">
          <a:xfrm>
            <a:off x="2438400" y="54102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Explication des procédures, règlements, …</a:t>
            </a:r>
            <a:endParaRPr lang="fr-FR" sz="1000" b="1"/>
          </a:p>
        </p:txBody>
      </p:sp>
      <p:sp>
        <p:nvSpPr>
          <p:cNvPr id="29704" name="AutoShape 8"/>
          <p:cNvSpPr>
            <a:spLocks noChangeArrowheads="1"/>
          </p:cNvSpPr>
          <p:nvPr/>
        </p:nvSpPr>
        <p:spPr bwMode="auto">
          <a:xfrm>
            <a:off x="6858000" y="4343400"/>
            <a:ext cx="1447800" cy="762000"/>
          </a:xfrm>
          <a:prstGeom prst="roundRect">
            <a:avLst>
              <a:gd name="adj" fmla="val 16667"/>
            </a:avLst>
          </a:prstGeom>
          <a:solidFill>
            <a:srgbClr val="FFC000"/>
          </a:solidFill>
          <a:ln w="12700">
            <a:solidFill>
              <a:srgbClr val="FFCC99"/>
            </a:solidFill>
            <a:round/>
            <a:headEnd/>
            <a:tailEnd/>
          </a:ln>
          <a:effectLst>
            <a:outerShdw dist="107763" dir="13500000" algn="ctr" rotWithShape="0">
              <a:srgbClr val="808080">
                <a:alpha val="50000"/>
              </a:srgbClr>
            </a:outerShdw>
          </a:effectLst>
        </p:spPr>
        <p:txBody>
          <a:bodyPr anchor="ctr" anchorCtr="1"/>
          <a:lstStyle/>
          <a:p>
            <a:pPr>
              <a:lnSpc>
                <a:spcPct val="110000"/>
              </a:lnSpc>
            </a:pPr>
            <a:r>
              <a:rPr lang="fr-BE" sz="1000" b="1"/>
              <a:t>« Formation </a:t>
            </a:r>
          </a:p>
          <a:p>
            <a:pPr>
              <a:lnSpc>
                <a:spcPct val="110000"/>
              </a:lnSpc>
            </a:pPr>
            <a:r>
              <a:rPr lang="fr-BE" sz="1000" b="1"/>
              <a:t>À l’accueil »</a:t>
            </a:r>
          </a:p>
        </p:txBody>
      </p:sp>
      <p:sp>
        <p:nvSpPr>
          <p:cNvPr id="29706" name="AutoShape 10"/>
          <p:cNvSpPr>
            <a:spLocks noChangeArrowheads="1"/>
          </p:cNvSpPr>
          <p:nvPr/>
        </p:nvSpPr>
        <p:spPr bwMode="auto">
          <a:xfrm>
            <a:off x="685800" y="54102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Parrainage et coaching</a:t>
            </a:r>
            <a:endParaRPr lang="fr-FR" sz="1000" b="1"/>
          </a:p>
        </p:txBody>
      </p:sp>
      <p:sp>
        <p:nvSpPr>
          <p:cNvPr id="29708" name="AutoShape 32"/>
          <p:cNvSpPr>
            <a:spLocks noChangeArrowheads="1"/>
          </p:cNvSpPr>
          <p:nvPr/>
        </p:nvSpPr>
        <p:spPr bwMode="auto">
          <a:xfrm>
            <a:off x="6858000" y="3381375"/>
            <a:ext cx="1447800" cy="762000"/>
          </a:xfrm>
          <a:prstGeom prst="roundRect">
            <a:avLst>
              <a:gd name="adj" fmla="val 16667"/>
            </a:avLst>
          </a:prstGeom>
          <a:solidFill>
            <a:srgbClr val="FFC0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nchorCtr="1"/>
          <a:lstStyle/>
          <a:p>
            <a:pPr algn="ctr">
              <a:lnSpc>
                <a:spcPct val="110000"/>
              </a:lnSpc>
              <a:spcBef>
                <a:spcPct val="50000"/>
              </a:spcBef>
            </a:pPr>
            <a:r>
              <a:rPr lang="fr-BE" sz="1000" b="1"/>
              <a:t>Compréhension et partage des valeurs de l’administration</a:t>
            </a:r>
            <a:endParaRPr lang="fr-FR" sz="1000" b="1"/>
          </a:p>
        </p:txBody>
      </p:sp>
      <p:sp>
        <p:nvSpPr>
          <p:cNvPr id="29710" name="AutoShape 34"/>
          <p:cNvSpPr>
            <a:spLocks noChangeArrowheads="1"/>
          </p:cNvSpPr>
          <p:nvPr/>
        </p:nvSpPr>
        <p:spPr bwMode="auto">
          <a:xfrm>
            <a:off x="685800" y="14097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Pré-accueil au service RH         </a:t>
            </a:r>
            <a:endParaRPr lang="fr-FR" sz="1000" b="1"/>
          </a:p>
        </p:txBody>
      </p:sp>
      <p:sp>
        <p:nvSpPr>
          <p:cNvPr id="36" name="AutoShape 10"/>
          <p:cNvSpPr>
            <a:spLocks noChangeArrowheads="1"/>
          </p:cNvSpPr>
          <p:nvPr/>
        </p:nvSpPr>
        <p:spPr bwMode="auto">
          <a:xfrm>
            <a:off x="6858000" y="2400300"/>
            <a:ext cx="1447800" cy="762000"/>
          </a:xfrm>
          <a:prstGeom prst="roundRect">
            <a:avLst>
              <a:gd name="adj" fmla="val 16667"/>
            </a:avLst>
          </a:prstGeom>
          <a:solidFill>
            <a:srgbClr val="FFC0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nchorCtr="1"/>
          <a:lstStyle/>
          <a:p>
            <a:pPr algn="ctr">
              <a:lnSpc>
                <a:spcPct val="110000"/>
              </a:lnSpc>
              <a:spcBef>
                <a:spcPct val="50000"/>
              </a:spcBef>
            </a:pPr>
            <a:r>
              <a:rPr lang="fr-BE" sz="1000" b="1"/>
              <a:t>Évolution de l’identité professionnelle</a:t>
            </a:r>
            <a:endParaRPr lang="fr-FR" sz="1000" b="1"/>
          </a:p>
        </p:txBody>
      </p:sp>
      <p:sp>
        <p:nvSpPr>
          <p:cNvPr id="40" name="AutoShape 10"/>
          <p:cNvSpPr>
            <a:spLocks noChangeArrowheads="1"/>
          </p:cNvSpPr>
          <p:nvPr/>
        </p:nvSpPr>
        <p:spPr bwMode="auto">
          <a:xfrm>
            <a:off x="4191000" y="54102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Formations</a:t>
            </a:r>
          </a:p>
          <a:p>
            <a:pPr algn="ctr">
              <a:lnSpc>
                <a:spcPct val="110000"/>
              </a:lnSpc>
              <a:spcBef>
                <a:spcPct val="50000"/>
              </a:spcBef>
            </a:pPr>
            <a:r>
              <a:rPr lang="fr-BE" sz="1000"/>
              <a:t>(internes et externes)</a:t>
            </a:r>
            <a:r>
              <a:rPr lang="fr-BE" sz="1000" b="1"/>
              <a:t> </a:t>
            </a:r>
            <a:endParaRPr lang="fr-FR" sz="1000" b="1"/>
          </a:p>
        </p:txBody>
      </p:sp>
      <p:sp>
        <p:nvSpPr>
          <p:cNvPr id="42" name="AutoShape 10"/>
          <p:cNvSpPr>
            <a:spLocks noChangeArrowheads="1"/>
          </p:cNvSpPr>
          <p:nvPr/>
        </p:nvSpPr>
        <p:spPr bwMode="auto">
          <a:xfrm>
            <a:off x="5943600" y="5410200"/>
            <a:ext cx="1447800" cy="762000"/>
          </a:xfrm>
          <a:prstGeom prst="roundRect">
            <a:avLst>
              <a:gd name="adj" fmla="val 16667"/>
            </a:avLst>
          </a:prstGeom>
          <a:gradFill rotWithShape="1">
            <a:gsLst>
              <a:gs pos="0">
                <a:schemeClr val="bg1"/>
              </a:gs>
              <a:gs pos="100000">
                <a:srgbClr val="99CCFF"/>
              </a:gs>
            </a:gsLst>
            <a:path path="shape">
              <a:fillToRect l="50000" t="50000" r="50000" b="50000"/>
            </a:path>
          </a:gradFill>
          <a:ln>
            <a:noFill/>
          </a:ln>
          <a:effectLst>
            <a:outerShdw dist="107763" dir="13500000" algn="ctr" rotWithShape="0">
              <a:srgbClr val="808080">
                <a:alpha val="50000"/>
              </a:srgbClr>
            </a:outerShdw>
          </a:effectLst>
          <a:extLst>
            <a:ext uri="{91240B29-F687-4F45-9708-019B960494DF}">
              <a14:hiddenLine xmlns:a14="http://schemas.microsoft.com/office/drawing/2010/main" w="12700">
                <a:solidFill>
                  <a:srgbClr val="99FF33"/>
                </a:solidFill>
                <a:round/>
                <a:headEnd/>
                <a:tailEnd/>
              </a14:hiddenLine>
            </a:ext>
          </a:extLst>
        </p:spPr>
        <p:txBody>
          <a:bodyPr anchor="ctr" anchorCtr="1"/>
          <a:lstStyle/>
          <a:p>
            <a:pPr algn="ctr">
              <a:lnSpc>
                <a:spcPct val="110000"/>
              </a:lnSpc>
              <a:spcBef>
                <a:spcPct val="50000"/>
              </a:spcBef>
            </a:pPr>
            <a:r>
              <a:rPr lang="fr-BE" sz="1000" b="1"/>
              <a:t>Feedback sur ses prestations </a:t>
            </a:r>
            <a:r>
              <a:rPr lang="fr-BE" sz="1000"/>
              <a:t>(entretiens informels et formels)</a:t>
            </a:r>
            <a:endParaRPr lang="fr-FR" sz="1000"/>
          </a:p>
        </p:txBody>
      </p:sp>
      <p:sp>
        <p:nvSpPr>
          <p:cNvPr id="43" name="AutoShape 10"/>
          <p:cNvSpPr>
            <a:spLocks noChangeArrowheads="1"/>
          </p:cNvSpPr>
          <p:nvPr/>
        </p:nvSpPr>
        <p:spPr bwMode="auto">
          <a:xfrm>
            <a:off x="6858000" y="1365250"/>
            <a:ext cx="1447800" cy="762000"/>
          </a:xfrm>
          <a:prstGeom prst="roundRect">
            <a:avLst>
              <a:gd name="adj" fmla="val 16667"/>
            </a:avLst>
          </a:prstGeom>
          <a:solidFill>
            <a:srgbClr val="FFC000"/>
          </a:solidFill>
          <a:ln>
            <a:noFill/>
          </a:ln>
          <a:effectLst>
            <a:outerShdw dist="107763" dir="13500000" algn="ctr" rotWithShape="0">
              <a:srgbClr val="808080">
                <a:alpha val="50000"/>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nchorCtr="1"/>
          <a:lstStyle/>
          <a:p>
            <a:pPr algn="ctr">
              <a:lnSpc>
                <a:spcPct val="110000"/>
              </a:lnSpc>
              <a:spcBef>
                <a:spcPct val="50000"/>
              </a:spcBef>
            </a:pPr>
            <a:r>
              <a:rPr lang="fr-BE" sz="1000" b="1"/>
              <a:t>Maitrise de sa fonction et autonomisation</a:t>
            </a:r>
            <a:endParaRPr lang="fr-FR" sz="1000" b="1"/>
          </a:p>
        </p:txBody>
      </p:sp>
      <p:sp>
        <p:nvSpPr>
          <p:cNvPr id="12305"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75434DA-381A-4074-AB11-EF031E8F5E2D}" type="slidenum">
              <a:rPr lang="fr-FR" smtClean="0"/>
              <a:pPr eaLnBrk="1" hangingPunct="1"/>
              <a:t>12</a:t>
            </a:fld>
            <a:endParaRPr lang="fr-FR" smtClean="0"/>
          </a:p>
        </p:txBody>
      </p:sp>
      <p:cxnSp>
        <p:nvCxnSpPr>
          <p:cNvPr id="5" name="Connecteur droit avec flèche 4"/>
          <p:cNvCxnSpPr>
            <a:stCxn id="29710" idx="2"/>
            <a:endCxn id="29700" idx="0"/>
          </p:cNvCxnSpPr>
          <p:nvPr/>
        </p:nvCxnSpPr>
        <p:spPr>
          <a:xfrm>
            <a:off x="1409700" y="2171700"/>
            <a:ext cx="0"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a:stCxn id="29700" idx="2"/>
            <a:endCxn id="29701" idx="0"/>
          </p:cNvCxnSpPr>
          <p:nvPr/>
        </p:nvCxnSpPr>
        <p:spPr>
          <a:xfrm>
            <a:off x="1409700" y="3162300"/>
            <a:ext cx="0" cy="2667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29701" idx="2"/>
            <a:endCxn id="29702" idx="0"/>
          </p:cNvCxnSpPr>
          <p:nvPr/>
        </p:nvCxnSpPr>
        <p:spPr>
          <a:xfrm flipH="1">
            <a:off x="1400175" y="4191000"/>
            <a:ext cx="9525"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29702" idx="2"/>
            <a:endCxn id="29706" idx="0"/>
          </p:cNvCxnSpPr>
          <p:nvPr/>
        </p:nvCxnSpPr>
        <p:spPr>
          <a:xfrm>
            <a:off x="1400175" y="5181600"/>
            <a:ext cx="9525" cy="2286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29706" idx="3"/>
            <a:endCxn id="29703" idx="1"/>
          </p:cNvCxnSpPr>
          <p:nvPr/>
        </p:nvCxnSpPr>
        <p:spPr>
          <a:xfrm>
            <a:off x="2133600" y="5791200"/>
            <a:ext cx="304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stCxn id="29703" idx="3"/>
            <a:endCxn id="40" idx="1"/>
          </p:cNvCxnSpPr>
          <p:nvPr/>
        </p:nvCxnSpPr>
        <p:spPr>
          <a:xfrm>
            <a:off x="3886200" y="5791200"/>
            <a:ext cx="304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40" idx="3"/>
            <a:endCxn id="42" idx="1"/>
          </p:cNvCxnSpPr>
          <p:nvPr/>
        </p:nvCxnSpPr>
        <p:spPr>
          <a:xfrm>
            <a:off x="5638800" y="5791200"/>
            <a:ext cx="304800" cy="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29704" idx="0"/>
            <a:endCxn id="29708" idx="2"/>
          </p:cNvCxnSpPr>
          <p:nvPr/>
        </p:nvCxnSpPr>
        <p:spPr>
          <a:xfrm flipV="1">
            <a:off x="7581900" y="4143375"/>
            <a:ext cx="0" cy="20002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p:cNvCxnSpPr>
            <a:stCxn id="29708" idx="0"/>
            <a:endCxn id="36" idx="2"/>
          </p:cNvCxnSpPr>
          <p:nvPr/>
        </p:nvCxnSpPr>
        <p:spPr>
          <a:xfrm flipV="1">
            <a:off x="7581900" y="3162300"/>
            <a:ext cx="0" cy="219075"/>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droit avec flèche 25"/>
          <p:cNvCxnSpPr>
            <a:stCxn id="36" idx="0"/>
            <a:endCxn id="43" idx="2"/>
          </p:cNvCxnSpPr>
          <p:nvPr/>
        </p:nvCxnSpPr>
        <p:spPr>
          <a:xfrm flipV="1">
            <a:off x="7581900" y="2127250"/>
            <a:ext cx="0" cy="27305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en angle 28"/>
          <p:cNvCxnSpPr>
            <a:stCxn id="42" idx="3"/>
            <a:endCxn id="29704" idx="2"/>
          </p:cNvCxnSpPr>
          <p:nvPr/>
        </p:nvCxnSpPr>
        <p:spPr>
          <a:xfrm flipV="1">
            <a:off x="7391400" y="5105400"/>
            <a:ext cx="190500" cy="685800"/>
          </a:xfrm>
          <a:prstGeom prst="bentConnector2">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1000"/>
                                        <p:tgtEl>
                                          <p:spTgt spid="11266"/>
                                        </p:tgtEl>
                                      </p:cBhvr>
                                    </p:animEffect>
                                    <p:anim calcmode="lin" valueType="num">
                                      <p:cBhvr>
                                        <p:cTn id="8" dur="1000" fill="hold"/>
                                        <p:tgtEl>
                                          <p:spTgt spid="11266"/>
                                        </p:tgtEl>
                                        <p:attrNameLst>
                                          <p:attrName>ppt_x</p:attrName>
                                        </p:attrNameLst>
                                      </p:cBhvr>
                                      <p:tavLst>
                                        <p:tav tm="0">
                                          <p:val>
                                            <p:strVal val="#ppt_x"/>
                                          </p:val>
                                        </p:tav>
                                        <p:tav tm="100000">
                                          <p:val>
                                            <p:strVal val="#ppt_x"/>
                                          </p:val>
                                        </p:tav>
                                      </p:tavLst>
                                    </p:anim>
                                    <p:anim calcmode="lin" valueType="num">
                                      <p:cBhvr>
                                        <p:cTn id="9"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97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970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970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970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9706"/>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9703"/>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4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29704"/>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9708"/>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6"/>
                                        </p:tgtEl>
                                        <p:attrNameLst>
                                          <p:attrName>style.visibility</p:attrName>
                                        </p:attrNameLst>
                                      </p:cBhvr>
                                      <p:to>
                                        <p:strVal val="visible"/>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45"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2000"/>
                                        <p:tgtEl>
                                          <p:spTgt spid="31"/>
                                        </p:tgtEl>
                                      </p:cBhvr>
                                    </p:animEffect>
                                    <p:anim calcmode="lin" valueType="num">
                                      <p:cBhvr>
                                        <p:cTn id="63" dur="2000" fill="hold"/>
                                        <p:tgtEl>
                                          <p:spTgt spid="31"/>
                                        </p:tgtEl>
                                        <p:attrNameLst>
                                          <p:attrName>ppt_w</p:attrName>
                                        </p:attrNameLst>
                                      </p:cBhvr>
                                      <p:tavLst>
                                        <p:tav tm="0" fmla="#ppt_w*sin(2.5*pi*$)">
                                          <p:val>
                                            <p:fltVal val="0"/>
                                          </p:val>
                                        </p:tav>
                                        <p:tav tm="100000">
                                          <p:val>
                                            <p:fltVal val="1"/>
                                          </p:val>
                                        </p:tav>
                                      </p:tavLst>
                                    </p:anim>
                                    <p:anim calcmode="lin" valueType="num">
                                      <p:cBhvr>
                                        <p:cTn id="64"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29701" grpId="0" animBg="1"/>
      <p:bldP spid="29702" grpId="0" animBg="1"/>
      <p:bldP spid="29703" grpId="0" animBg="1"/>
      <p:bldP spid="29704" grpId="0" animBg="1"/>
      <p:bldP spid="29706" grpId="0" animBg="1"/>
      <p:bldP spid="29708" grpId="0" animBg="1"/>
      <p:bldP spid="29710" grpId="0" animBg="1"/>
      <p:bldP spid="36" grpId="0" animBg="1"/>
      <p:bldP spid="40" grpId="0" animBg="1"/>
      <p:bldP spid="42" grpId="0" animBg="1"/>
      <p:bldP spid="4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838200" y="1219200"/>
            <a:ext cx="7162800" cy="4495800"/>
          </a:xfrm>
        </p:spPr>
        <p:txBody>
          <a:bodyPr/>
          <a:lstStyle/>
          <a:p>
            <a:pPr eaLnBrk="1" hangingPunct="1">
              <a:lnSpc>
                <a:spcPct val="120000"/>
              </a:lnSpc>
              <a:buFontTx/>
              <a:buNone/>
            </a:pPr>
            <a:endParaRPr lang="fr-FR" sz="1400" b="1" smtClean="0">
              <a:solidFill>
                <a:schemeClr val="accent2"/>
              </a:solidFill>
            </a:endParaRPr>
          </a:p>
          <a:p>
            <a:pPr eaLnBrk="1" hangingPunct="1">
              <a:lnSpc>
                <a:spcPct val="120000"/>
              </a:lnSpc>
              <a:buClr>
                <a:srgbClr val="FF2980"/>
              </a:buClr>
              <a:buFont typeface="Wingdings" pitchFamily="2" charset="2"/>
              <a:buChar char="§"/>
            </a:pPr>
            <a:r>
              <a:rPr lang="fr-FR" sz="1400" smtClean="0">
                <a:solidFill>
                  <a:schemeClr val="accent2"/>
                </a:solidFill>
              </a:rPr>
              <a:t>Réformes de l’État belge vers le fédéralisme (années 1970) </a:t>
            </a:r>
            <a:r>
              <a:rPr lang="fr-FR" sz="1400" smtClean="0">
                <a:solidFill>
                  <a:schemeClr val="accent2"/>
                </a:solidFill>
                <a:sym typeface="Wingdings" pitchFamily="2" charset="2"/>
              </a:rPr>
              <a:t> </a:t>
            </a:r>
            <a:r>
              <a:rPr lang="fr-FR" sz="1400" smtClean="0">
                <a:solidFill>
                  <a:schemeClr val="accent2"/>
                </a:solidFill>
              </a:rPr>
              <a:t>territoire de la province du Brabant s’étend sur </a:t>
            </a:r>
            <a:r>
              <a:rPr lang="fr-FR" sz="1400" b="1" smtClean="0">
                <a:solidFill>
                  <a:schemeClr val="accent2"/>
                </a:solidFill>
              </a:rPr>
              <a:t>trois Régions (wallonne, flamande et bruxelloise</a:t>
            </a:r>
            <a:r>
              <a:rPr lang="fr-FR" sz="1400" smtClean="0">
                <a:solidFill>
                  <a:schemeClr val="accent2"/>
                </a:solidFill>
              </a:rPr>
              <a:t>) et elle dépend de deux Communautés (française et flamande).</a:t>
            </a:r>
          </a:p>
          <a:p>
            <a:pPr eaLnBrk="1" hangingPunct="1">
              <a:lnSpc>
                <a:spcPct val="120000"/>
              </a:lnSpc>
              <a:buClr>
                <a:srgbClr val="FF2980"/>
              </a:buClr>
              <a:buFont typeface="Wingdings" pitchFamily="2" charset="2"/>
              <a:buNone/>
            </a:pPr>
            <a:endParaRPr lang="fr-FR" sz="1400" smtClean="0">
              <a:solidFill>
                <a:schemeClr val="accent2"/>
              </a:solidFill>
            </a:endParaRPr>
          </a:p>
          <a:p>
            <a:pPr eaLnBrk="1" hangingPunct="1">
              <a:lnSpc>
                <a:spcPct val="120000"/>
              </a:lnSpc>
              <a:buClr>
                <a:srgbClr val="FF2980"/>
              </a:buClr>
              <a:buFont typeface="Wingdings" pitchFamily="2" charset="2"/>
              <a:buChar char="§"/>
            </a:pPr>
            <a:r>
              <a:rPr lang="fr-FR" sz="1400" smtClean="0">
                <a:solidFill>
                  <a:schemeClr val="accent2"/>
                </a:solidFill>
              </a:rPr>
              <a:t>En 1992 (accords dits de la Saint-Michel) </a:t>
            </a:r>
            <a:r>
              <a:rPr lang="fr-FR" sz="1400" smtClean="0">
                <a:solidFill>
                  <a:schemeClr val="accent2"/>
                </a:solidFill>
                <a:sym typeface="Wingdings" pitchFamily="2" charset="2"/>
              </a:rPr>
              <a:t> </a:t>
            </a:r>
            <a:r>
              <a:rPr lang="fr-FR" sz="1400" smtClean="0">
                <a:solidFill>
                  <a:schemeClr val="accent2"/>
                </a:solidFill>
              </a:rPr>
              <a:t>la Province du Brabant est scindée en deux entités : </a:t>
            </a:r>
            <a:r>
              <a:rPr lang="fr-FR" sz="1400" b="1" smtClean="0">
                <a:solidFill>
                  <a:schemeClr val="accent2"/>
                </a:solidFill>
              </a:rPr>
              <a:t>l’une wallonne et l’autre flamande</a:t>
            </a:r>
            <a:r>
              <a:rPr lang="fr-FR" sz="1400" smtClean="0">
                <a:solidFill>
                  <a:schemeClr val="accent2"/>
                </a:solidFill>
              </a:rPr>
              <a:t>. La partie provinciale bruxelloise, elle, relèvera désormais de la Région de Bruxelles-Capitale et des instances communautaires.</a:t>
            </a:r>
          </a:p>
          <a:p>
            <a:pPr eaLnBrk="1" hangingPunct="1">
              <a:lnSpc>
                <a:spcPct val="120000"/>
              </a:lnSpc>
              <a:buClr>
                <a:srgbClr val="FF2980"/>
              </a:buClr>
              <a:buFont typeface="Wingdings" pitchFamily="2" charset="2"/>
              <a:buNone/>
            </a:pPr>
            <a:endParaRPr lang="fr-FR" sz="1400" smtClean="0">
              <a:solidFill>
                <a:schemeClr val="accent2"/>
              </a:solidFill>
            </a:endParaRPr>
          </a:p>
          <a:p>
            <a:pPr eaLnBrk="1" hangingPunct="1">
              <a:lnSpc>
                <a:spcPct val="120000"/>
              </a:lnSpc>
              <a:buClr>
                <a:srgbClr val="FF2980"/>
              </a:buClr>
              <a:buFont typeface="Wingdings" pitchFamily="2" charset="2"/>
              <a:buChar char="§"/>
            </a:pPr>
            <a:r>
              <a:rPr lang="fr-FR" sz="1400" smtClean="0">
                <a:solidFill>
                  <a:schemeClr val="accent2"/>
                </a:solidFill>
              </a:rPr>
              <a:t>1</a:t>
            </a:r>
            <a:r>
              <a:rPr lang="fr-FR" sz="1400" baseline="30000" smtClean="0">
                <a:solidFill>
                  <a:schemeClr val="accent2"/>
                </a:solidFill>
              </a:rPr>
              <a:t>er</a:t>
            </a:r>
            <a:r>
              <a:rPr lang="fr-FR" sz="1400" smtClean="0">
                <a:solidFill>
                  <a:schemeClr val="accent2"/>
                </a:solidFill>
              </a:rPr>
              <a:t> janvier 1995 </a:t>
            </a:r>
            <a:r>
              <a:rPr lang="fr-FR" sz="1400" smtClean="0">
                <a:solidFill>
                  <a:schemeClr val="accent2"/>
                </a:solidFill>
                <a:sym typeface="Wingdings" pitchFamily="2" charset="2"/>
              </a:rPr>
              <a:t> naissance de la </a:t>
            </a:r>
            <a:r>
              <a:rPr lang="fr-FR" sz="1400" b="1" smtClean="0">
                <a:solidFill>
                  <a:schemeClr val="accent2"/>
                </a:solidFill>
              </a:rPr>
              <a:t>Province du Brabant wallon</a:t>
            </a:r>
            <a:r>
              <a:rPr lang="fr-FR" sz="1400" smtClean="0">
                <a:solidFill>
                  <a:schemeClr val="accent2"/>
                </a:solidFill>
              </a:rPr>
              <a:t>.</a:t>
            </a:r>
          </a:p>
          <a:p>
            <a:pPr eaLnBrk="1" hangingPunct="1">
              <a:lnSpc>
                <a:spcPct val="120000"/>
              </a:lnSpc>
              <a:buClr>
                <a:srgbClr val="FF2980"/>
              </a:buClr>
              <a:buFont typeface="Wingdings" pitchFamily="2" charset="2"/>
              <a:buChar char="§"/>
            </a:pPr>
            <a:endParaRPr lang="fr-FR" sz="1400" smtClean="0">
              <a:solidFill>
                <a:schemeClr val="accent2"/>
              </a:solidFill>
            </a:endParaRPr>
          </a:p>
          <a:p>
            <a:pPr eaLnBrk="1" hangingPunct="1">
              <a:lnSpc>
                <a:spcPct val="120000"/>
              </a:lnSpc>
              <a:buClr>
                <a:srgbClr val="FF2980"/>
              </a:buClr>
              <a:buFont typeface="Wingdings" pitchFamily="2" charset="2"/>
              <a:buChar char="§"/>
            </a:pPr>
            <a:r>
              <a:rPr lang="fr-FR" sz="1400" smtClean="0">
                <a:solidFill>
                  <a:schemeClr val="accent2"/>
                </a:solidFill>
              </a:rPr>
              <a:t>La PBW compte </a:t>
            </a:r>
            <a:r>
              <a:rPr lang="fr-FR" sz="1400" b="1" smtClean="0">
                <a:solidFill>
                  <a:schemeClr val="accent2"/>
                </a:solidFill>
              </a:rPr>
              <a:t>27 communes</a:t>
            </a:r>
            <a:r>
              <a:rPr lang="fr-FR" sz="1400" smtClean="0">
                <a:solidFill>
                  <a:schemeClr val="accent2"/>
                </a:solidFill>
              </a:rPr>
              <a:t>.</a:t>
            </a:r>
          </a:p>
          <a:p>
            <a:pPr eaLnBrk="1" hangingPunct="1">
              <a:lnSpc>
                <a:spcPct val="120000"/>
              </a:lnSpc>
              <a:buClr>
                <a:srgbClr val="FF2980"/>
              </a:buClr>
              <a:buFont typeface="Wingdings" pitchFamily="2" charset="2"/>
              <a:buNone/>
            </a:pPr>
            <a:endParaRPr lang="fr-FR" sz="1400" smtClean="0">
              <a:solidFill>
                <a:schemeClr val="accent2"/>
              </a:solidFill>
            </a:endParaRPr>
          </a:p>
          <a:p>
            <a:pPr eaLnBrk="1" hangingPunct="1">
              <a:lnSpc>
                <a:spcPct val="120000"/>
              </a:lnSpc>
              <a:buClr>
                <a:srgbClr val="FF2980"/>
              </a:buClr>
              <a:buFont typeface="Wingdings" pitchFamily="2" charset="2"/>
              <a:buChar char="§"/>
            </a:pPr>
            <a:r>
              <a:rPr lang="fr-FR" sz="1400" smtClean="0">
                <a:solidFill>
                  <a:schemeClr val="accent2"/>
                </a:solidFill>
              </a:rPr>
              <a:t> Chef-lieu de la PBW :  </a:t>
            </a:r>
            <a:r>
              <a:rPr lang="fr-FR" sz="1400" b="1" smtClean="0">
                <a:solidFill>
                  <a:schemeClr val="accent2"/>
                </a:solidFill>
              </a:rPr>
              <a:t>Wavre</a:t>
            </a:r>
            <a:r>
              <a:rPr lang="fr-FR" sz="1400" smtClean="0">
                <a:solidFill>
                  <a:schemeClr val="accent2"/>
                </a:solidFill>
              </a:rPr>
              <a:t>. </a:t>
            </a:r>
          </a:p>
        </p:txBody>
      </p:sp>
      <p:sp>
        <p:nvSpPr>
          <p:cNvPr id="11268" name="AutoShape 4"/>
          <p:cNvSpPr>
            <a:spLocks noGrp="1" noChangeArrowheads="1"/>
          </p:cNvSpPr>
          <p:nvPr>
            <p:ph type="title"/>
          </p:nvPr>
        </p:nvSpPr>
        <p:spPr>
          <a:xfrm>
            <a:off x="609600" y="427038"/>
            <a:ext cx="7772400" cy="411162"/>
          </a:xfrm>
          <a:prstGeom prst="roundRect">
            <a:avLst>
              <a:gd name="adj" fmla="val 16667"/>
            </a:avLst>
          </a:prstGeom>
          <a:solidFill>
            <a:srgbClr val="4BACC6"/>
          </a:solidFill>
          <a:effectLst>
            <a:prstShdw prst="shdw17" dist="17961" dir="2700000">
              <a:srgbClr val="7A1F00"/>
            </a:prstShdw>
          </a:effectLst>
        </p:spPr>
        <p:txBody>
          <a:bodyPr/>
          <a:lstStyle/>
          <a:p>
            <a:pPr algn="l" eaLnBrk="1" hangingPunct="1">
              <a:defRPr/>
            </a:pPr>
            <a:r>
              <a:rPr lang="fr-BE" sz="2000" b="1" dirty="0" smtClean="0">
                <a:solidFill>
                  <a:schemeClr val="bg1"/>
                </a:solidFill>
                <a:effectLst>
                  <a:outerShdw blurRad="38100" dist="38100" dir="2700000" algn="tl">
                    <a:srgbClr val="000000">
                      <a:alpha val="43137"/>
                    </a:srgbClr>
                  </a:outerShdw>
                </a:effectLst>
              </a:rPr>
              <a:t>7. Genèse de la Province du Brabant wallon</a:t>
            </a:r>
            <a:endParaRPr lang="fr-FR" sz="2000" b="1" dirty="0" smtClean="0">
              <a:solidFill>
                <a:schemeClr val="bg1"/>
              </a:solidFill>
              <a:effectLst>
                <a:outerShdw blurRad="38100" dist="38100" dir="2700000" algn="tl">
                  <a:srgbClr val="000000">
                    <a:alpha val="43137"/>
                  </a:srgbClr>
                </a:outerShdw>
              </a:effectLst>
            </a:endParaRPr>
          </a:p>
        </p:txBody>
      </p:sp>
      <p:sp>
        <p:nvSpPr>
          <p:cNvPr id="13316"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71FAF53-8448-4DA6-8BAC-C068D63D3A38}" type="slidenum">
              <a:rPr lang="fr-FR" smtClean="0"/>
              <a:pPr eaLnBrk="1" hangingPunct="1"/>
              <a:t>13</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anim calcmode="lin" valueType="num">
                                      <p:cBhvr additive="base">
                                        <p:cTn id="13" dur="500" fill="hold"/>
                                        <p:tgtEl>
                                          <p:spTgt spid="307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0723">
                                            <p:txEl>
                                              <p:pRg st="5" end="5"/>
                                            </p:txEl>
                                          </p:spTgt>
                                        </p:tgtEl>
                                        <p:attrNameLst>
                                          <p:attrName>style.visibility</p:attrName>
                                        </p:attrNameLst>
                                      </p:cBhvr>
                                      <p:to>
                                        <p:strVal val="visible"/>
                                      </p:to>
                                    </p:set>
                                    <p:anim calcmode="lin" valueType="num">
                                      <p:cBhvr additive="base">
                                        <p:cTn id="19" dur="500" fill="hold"/>
                                        <p:tgtEl>
                                          <p:spTgt spid="3072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2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0723">
                                            <p:txEl>
                                              <p:pRg st="7" end="7"/>
                                            </p:txEl>
                                          </p:spTgt>
                                        </p:tgtEl>
                                        <p:attrNameLst>
                                          <p:attrName>style.visibility</p:attrName>
                                        </p:attrNameLst>
                                      </p:cBhvr>
                                      <p:to>
                                        <p:strVal val="visible"/>
                                      </p:to>
                                    </p:set>
                                    <p:anim calcmode="lin" valueType="num">
                                      <p:cBhvr additive="base">
                                        <p:cTn id="25" dur="500" fill="hold"/>
                                        <p:tgtEl>
                                          <p:spTgt spid="3072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2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0723">
                                            <p:txEl>
                                              <p:pRg st="9" end="9"/>
                                            </p:txEl>
                                          </p:spTgt>
                                        </p:tgtEl>
                                        <p:attrNameLst>
                                          <p:attrName>style.visibility</p:attrName>
                                        </p:attrNameLst>
                                      </p:cBhvr>
                                      <p:to>
                                        <p:strVal val="visible"/>
                                      </p:to>
                                    </p:set>
                                    <p:anim calcmode="lin" valueType="num">
                                      <p:cBhvr additive="base">
                                        <p:cTn id="31" dur="500" fill="hold"/>
                                        <p:tgtEl>
                                          <p:spTgt spid="3072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2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AutoShape 28"/>
          <p:cNvSpPr>
            <a:spLocks noChangeArrowheads="1"/>
          </p:cNvSpPr>
          <p:nvPr/>
        </p:nvSpPr>
        <p:spPr bwMode="auto">
          <a:xfrm>
            <a:off x="3886200" y="2057400"/>
            <a:ext cx="1371600" cy="609600"/>
          </a:xfrm>
          <a:prstGeom prst="roundRect">
            <a:avLst>
              <a:gd name="adj" fmla="val 16667"/>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spcBef>
                <a:spcPct val="50000"/>
              </a:spcBef>
            </a:pPr>
            <a:r>
              <a:rPr lang="fr-BE" sz="1200" b="1">
                <a:solidFill>
                  <a:srgbClr val="000099"/>
                </a:solidFill>
              </a:rPr>
              <a:t>DG</a:t>
            </a:r>
          </a:p>
          <a:p>
            <a:pPr marL="342900" indent="-342900" algn="ctr">
              <a:spcBef>
                <a:spcPct val="50000"/>
              </a:spcBef>
            </a:pPr>
            <a:r>
              <a:rPr lang="fr-BE" sz="1000" b="1">
                <a:solidFill>
                  <a:srgbClr val="000099"/>
                </a:solidFill>
              </a:rPr>
              <a:t> Annick Noël</a:t>
            </a:r>
            <a:endParaRPr lang="fr-FR" sz="1000" b="1">
              <a:solidFill>
                <a:srgbClr val="000099"/>
              </a:solidFill>
            </a:endParaRPr>
          </a:p>
        </p:txBody>
      </p:sp>
      <p:sp>
        <p:nvSpPr>
          <p:cNvPr id="33796" name="AutoShape 31"/>
          <p:cNvSpPr>
            <a:spLocks noChangeArrowheads="1"/>
          </p:cNvSpPr>
          <p:nvPr/>
        </p:nvSpPr>
        <p:spPr bwMode="auto">
          <a:xfrm>
            <a:off x="152400" y="3200400"/>
            <a:ext cx="1066800" cy="5334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DA du greffe</a:t>
            </a:r>
          </a:p>
          <a:p>
            <a:pPr marL="342900" indent="-342900" algn="ctr">
              <a:lnSpc>
                <a:spcPct val="60000"/>
              </a:lnSpc>
              <a:spcBef>
                <a:spcPct val="50000"/>
              </a:spcBef>
            </a:pPr>
            <a:r>
              <a:rPr lang="fr-BE" sz="800">
                <a:solidFill>
                  <a:srgbClr val="000099"/>
                </a:solidFill>
              </a:rPr>
              <a:t>I. Tesse</a:t>
            </a:r>
            <a:endParaRPr lang="fr-FR" sz="800">
              <a:solidFill>
                <a:srgbClr val="000099"/>
              </a:solidFill>
            </a:endParaRPr>
          </a:p>
        </p:txBody>
      </p:sp>
      <p:sp>
        <p:nvSpPr>
          <p:cNvPr id="33797" name="AutoShape 43"/>
          <p:cNvSpPr>
            <a:spLocks noChangeArrowheads="1"/>
          </p:cNvSpPr>
          <p:nvPr/>
        </p:nvSpPr>
        <p:spPr bwMode="auto">
          <a:xfrm>
            <a:off x="1447800" y="3200400"/>
            <a:ext cx="1066800" cy="5334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DA Enseignement </a:t>
            </a:r>
          </a:p>
          <a:p>
            <a:pPr marL="342900" indent="-342900" algn="ctr">
              <a:lnSpc>
                <a:spcPct val="60000"/>
              </a:lnSpc>
              <a:spcBef>
                <a:spcPct val="50000"/>
              </a:spcBef>
            </a:pPr>
            <a:r>
              <a:rPr lang="fr-BE" sz="800">
                <a:solidFill>
                  <a:srgbClr val="000099"/>
                </a:solidFill>
              </a:rPr>
              <a:t>et des TIC</a:t>
            </a:r>
          </a:p>
          <a:p>
            <a:pPr marL="342900" indent="-342900" algn="ctr">
              <a:lnSpc>
                <a:spcPct val="60000"/>
              </a:lnSpc>
              <a:spcBef>
                <a:spcPct val="50000"/>
              </a:spcBef>
            </a:pPr>
            <a:r>
              <a:rPr lang="fr-BE" sz="800">
                <a:solidFill>
                  <a:srgbClr val="000099"/>
                </a:solidFill>
              </a:rPr>
              <a:t>H. Pétré</a:t>
            </a:r>
            <a:endParaRPr lang="fr-FR" sz="800">
              <a:solidFill>
                <a:srgbClr val="000099"/>
              </a:solidFill>
            </a:endParaRPr>
          </a:p>
        </p:txBody>
      </p:sp>
      <p:sp>
        <p:nvSpPr>
          <p:cNvPr id="33798" name="AutoShape 44"/>
          <p:cNvSpPr>
            <a:spLocks noChangeArrowheads="1"/>
          </p:cNvSpPr>
          <p:nvPr/>
        </p:nvSpPr>
        <p:spPr bwMode="auto">
          <a:xfrm>
            <a:off x="2743200" y="3200400"/>
            <a:ext cx="1066800" cy="5334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DA Infrastructures </a:t>
            </a:r>
          </a:p>
          <a:p>
            <a:pPr marL="342900" indent="-342900" algn="ctr">
              <a:lnSpc>
                <a:spcPct val="60000"/>
              </a:lnSpc>
              <a:spcBef>
                <a:spcPct val="50000"/>
              </a:spcBef>
            </a:pPr>
            <a:r>
              <a:rPr lang="fr-BE" sz="800">
                <a:solidFill>
                  <a:srgbClr val="000099"/>
                </a:solidFill>
              </a:rPr>
              <a:t>et développement</a:t>
            </a:r>
          </a:p>
          <a:p>
            <a:pPr marL="342900" indent="-342900" algn="ctr">
              <a:lnSpc>
                <a:spcPct val="60000"/>
              </a:lnSpc>
              <a:spcBef>
                <a:spcPct val="50000"/>
              </a:spcBef>
            </a:pPr>
            <a:r>
              <a:rPr lang="fr-BE" sz="800">
                <a:solidFill>
                  <a:srgbClr val="000099"/>
                </a:solidFill>
              </a:rPr>
              <a:t> territorial </a:t>
            </a:r>
          </a:p>
          <a:p>
            <a:pPr marL="342900" indent="-342900" algn="ctr">
              <a:lnSpc>
                <a:spcPct val="60000"/>
              </a:lnSpc>
              <a:spcBef>
                <a:spcPct val="50000"/>
              </a:spcBef>
            </a:pPr>
            <a:r>
              <a:rPr lang="fr-BE" sz="800">
                <a:solidFill>
                  <a:srgbClr val="000099"/>
                </a:solidFill>
              </a:rPr>
              <a:t>P. Pirlot</a:t>
            </a:r>
            <a:endParaRPr lang="fr-FR" sz="800">
              <a:solidFill>
                <a:srgbClr val="000099"/>
              </a:solidFill>
            </a:endParaRPr>
          </a:p>
        </p:txBody>
      </p:sp>
      <p:sp>
        <p:nvSpPr>
          <p:cNvPr id="33799" name="AutoShape 45"/>
          <p:cNvSpPr>
            <a:spLocks noChangeArrowheads="1"/>
          </p:cNvSpPr>
          <p:nvPr/>
        </p:nvSpPr>
        <p:spPr bwMode="auto">
          <a:xfrm>
            <a:off x="4038600" y="3200400"/>
            <a:ext cx="1066800" cy="5334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DA Culture, loisirs </a:t>
            </a:r>
          </a:p>
          <a:p>
            <a:pPr marL="342900" indent="-342900" algn="ctr">
              <a:lnSpc>
                <a:spcPct val="60000"/>
              </a:lnSpc>
              <a:spcBef>
                <a:spcPct val="50000"/>
              </a:spcBef>
            </a:pPr>
            <a:r>
              <a:rPr lang="fr-BE" sz="800">
                <a:solidFill>
                  <a:srgbClr val="000099"/>
                </a:solidFill>
              </a:rPr>
              <a:t>et citoyenneté</a:t>
            </a:r>
          </a:p>
          <a:p>
            <a:pPr marL="342900" indent="-342900" algn="ctr">
              <a:lnSpc>
                <a:spcPct val="60000"/>
              </a:lnSpc>
              <a:spcBef>
                <a:spcPct val="50000"/>
              </a:spcBef>
            </a:pPr>
            <a:r>
              <a:rPr lang="fr-BE" sz="800">
                <a:solidFill>
                  <a:srgbClr val="000099"/>
                </a:solidFill>
              </a:rPr>
              <a:t>J-L. Pirsotte</a:t>
            </a:r>
            <a:endParaRPr lang="fr-FR" sz="800">
              <a:solidFill>
                <a:srgbClr val="000099"/>
              </a:solidFill>
            </a:endParaRPr>
          </a:p>
        </p:txBody>
      </p:sp>
      <p:sp>
        <p:nvSpPr>
          <p:cNvPr id="33800" name="AutoShape 46"/>
          <p:cNvSpPr>
            <a:spLocks noChangeArrowheads="1"/>
          </p:cNvSpPr>
          <p:nvPr/>
        </p:nvSpPr>
        <p:spPr bwMode="auto">
          <a:xfrm>
            <a:off x="5334000" y="3200400"/>
            <a:ext cx="1066800" cy="5334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DA Économie,</a:t>
            </a:r>
          </a:p>
          <a:p>
            <a:pPr marL="342900" indent="-342900" algn="ctr">
              <a:lnSpc>
                <a:spcPct val="60000"/>
              </a:lnSpc>
              <a:spcBef>
                <a:spcPct val="50000"/>
              </a:spcBef>
            </a:pPr>
            <a:r>
              <a:rPr lang="fr-BE" sz="800">
                <a:solidFill>
                  <a:srgbClr val="000099"/>
                </a:solidFill>
              </a:rPr>
              <a:t> agriculture et</a:t>
            </a:r>
          </a:p>
          <a:p>
            <a:pPr marL="342900" indent="-342900" algn="ctr">
              <a:lnSpc>
                <a:spcPct val="60000"/>
              </a:lnSpc>
              <a:spcBef>
                <a:spcPct val="50000"/>
              </a:spcBef>
            </a:pPr>
            <a:r>
              <a:rPr lang="fr-BE" sz="800">
                <a:solidFill>
                  <a:srgbClr val="000099"/>
                </a:solidFill>
              </a:rPr>
              <a:t> tourisme</a:t>
            </a:r>
          </a:p>
          <a:p>
            <a:pPr marL="342900" indent="-342900" algn="ctr">
              <a:lnSpc>
                <a:spcPct val="60000"/>
              </a:lnSpc>
              <a:spcBef>
                <a:spcPct val="50000"/>
              </a:spcBef>
            </a:pPr>
            <a:r>
              <a:rPr lang="fr-BE" sz="800">
                <a:solidFill>
                  <a:srgbClr val="000099"/>
                </a:solidFill>
              </a:rPr>
              <a:t>F. Pigeolet</a:t>
            </a:r>
            <a:endParaRPr lang="fr-FR" sz="800">
              <a:solidFill>
                <a:srgbClr val="000099"/>
              </a:solidFill>
            </a:endParaRPr>
          </a:p>
        </p:txBody>
      </p:sp>
      <p:sp>
        <p:nvSpPr>
          <p:cNvPr id="33801" name="AutoShape 47"/>
          <p:cNvSpPr>
            <a:spLocks noChangeArrowheads="1"/>
          </p:cNvSpPr>
          <p:nvPr/>
        </p:nvSpPr>
        <p:spPr bwMode="auto">
          <a:xfrm>
            <a:off x="6629400" y="3200400"/>
            <a:ext cx="1066800" cy="5334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DA Cohésion </a:t>
            </a:r>
          </a:p>
          <a:p>
            <a:pPr marL="342900" indent="-342900" algn="ctr">
              <a:lnSpc>
                <a:spcPct val="60000"/>
              </a:lnSpc>
              <a:spcBef>
                <a:spcPct val="50000"/>
              </a:spcBef>
            </a:pPr>
            <a:r>
              <a:rPr lang="fr-BE" sz="800">
                <a:solidFill>
                  <a:srgbClr val="000099"/>
                </a:solidFill>
              </a:rPr>
              <a:t>sociale  et santé</a:t>
            </a:r>
          </a:p>
          <a:p>
            <a:pPr marL="342900" indent="-342900" algn="ctr">
              <a:lnSpc>
                <a:spcPct val="60000"/>
              </a:lnSpc>
              <a:spcBef>
                <a:spcPct val="50000"/>
              </a:spcBef>
            </a:pPr>
            <a:r>
              <a:rPr lang="fr-BE" sz="800">
                <a:solidFill>
                  <a:srgbClr val="000099"/>
                </a:solidFill>
              </a:rPr>
              <a:t>G. Lannoye</a:t>
            </a:r>
            <a:endParaRPr lang="fr-FR" sz="800">
              <a:solidFill>
                <a:srgbClr val="000099"/>
              </a:solidFill>
            </a:endParaRPr>
          </a:p>
        </p:txBody>
      </p:sp>
      <p:sp>
        <p:nvSpPr>
          <p:cNvPr id="33802" name="AutoShape 48"/>
          <p:cNvSpPr>
            <a:spLocks noChangeArrowheads="1"/>
          </p:cNvSpPr>
          <p:nvPr/>
        </p:nvSpPr>
        <p:spPr bwMode="auto">
          <a:xfrm>
            <a:off x="7924800" y="3200400"/>
            <a:ext cx="1066800" cy="533400"/>
          </a:xfrm>
          <a:prstGeom prst="roundRect">
            <a:avLst>
              <a:gd name="adj" fmla="val 16667"/>
            </a:avLst>
          </a:prstGeom>
          <a:solidFill>
            <a:srgbClr val="FF9900"/>
          </a:solidFill>
          <a:ln>
            <a:noFill/>
          </a:ln>
          <a:effectLst>
            <a:prstShdw prst="shdw17" dist="17961" dir="2700000">
              <a:srgbClr val="995C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DA Finances</a:t>
            </a:r>
          </a:p>
          <a:p>
            <a:pPr marL="342900" indent="-342900" algn="ctr">
              <a:lnSpc>
                <a:spcPct val="60000"/>
              </a:lnSpc>
              <a:spcBef>
                <a:spcPct val="50000"/>
              </a:spcBef>
            </a:pPr>
            <a:r>
              <a:rPr lang="fr-BE" sz="800">
                <a:solidFill>
                  <a:srgbClr val="000099"/>
                </a:solidFill>
              </a:rPr>
              <a:t>J. Paradis</a:t>
            </a:r>
            <a:endParaRPr lang="fr-FR" sz="800">
              <a:solidFill>
                <a:srgbClr val="000099"/>
              </a:solidFill>
            </a:endParaRPr>
          </a:p>
        </p:txBody>
      </p:sp>
      <p:cxnSp>
        <p:nvCxnSpPr>
          <p:cNvPr id="33803" name="AutoShape 61"/>
          <p:cNvCxnSpPr>
            <a:cxnSpLocks noChangeShapeType="1"/>
            <a:endCxn id="33802" idx="0"/>
          </p:cNvCxnSpPr>
          <p:nvPr/>
        </p:nvCxnSpPr>
        <p:spPr bwMode="auto">
          <a:xfrm>
            <a:off x="4572000" y="3048000"/>
            <a:ext cx="3886200" cy="1524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04" name="AutoShape 62"/>
          <p:cNvCxnSpPr>
            <a:cxnSpLocks noChangeShapeType="1"/>
            <a:stCxn id="33795" idx="2"/>
            <a:endCxn id="33799" idx="0"/>
          </p:cNvCxnSpPr>
          <p:nvPr/>
        </p:nvCxnSpPr>
        <p:spPr bwMode="auto">
          <a:xfrm>
            <a:off x="4572000" y="2667000"/>
            <a:ext cx="0" cy="533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349" name="AutoShape 64"/>
          <p:cNvSpPr>
            <a:spLocks noGrp="1" noChangeArrowheads="1"/>
          </p:cNvSpPr>
          <p:nvPr>
            <p:ph type="title"/>
          </p:nvPr>
        </p:nvSpPr>
        <p:spPr>
          <a:xfrm>
            <a:off x="609600" y="228600"/>
            <a:ext cx="7772400" cy="411163"/>
          </a:xfrm>
          <a:prstGeom prst="roundRect">
            <a:avLst>
              <a:gd name="adj" fmla="val 16667"/>
            </a:avLst>
          </a:prstGeom>
          <a:solidFill>
            <a:srgbClr val="4BACC6"/>
          </a:solidFill>
          <a:effectLst>
            <a:prstShdw prst="shdw17" dist="17961" dir="2700000">
              <a:srgbClr val="7A1F00"/>
            </a:prstShdw>
          </a:effectLst>
        </p:spPr>
        <p:txBody>
          <a:bodyPr/>
          <a:lstStyle/>
          <a:p>
            <a:pPr algn="l" eaLnBrk="1" hangingPunct="1">
              <a:defRPr/>
            </a:pPr>
            <a:r>
              <a:rPr lang="fr-BE" sz="2000" b="1" dirty="0">
                <a:solidFill>
                  <a:schemeClr val="bg1"/>
                </a:solidFill>
                <a:effectLst>
                  <a:outerShdw blurRad="38100" dist="38100" dir="2700000" algn="tl">
                    <a:srgbClr val="000000">
                      <a:alpha val="43137"/>
                    </a:srgbClr>
                  </a:outerShdw>
                </a:effectLst>
              </a:rPr>
              <a:t>8</a:t>
            </a:r>
            <a:r>
              <a:rPr lang="fr-BE" sz="2000" b="1" dirty="0" smtClean="0">
                <a:solidFill>
                  <a:schemeClr val="bg1"/>
                </a:solidFill>
                <a:effectLst>
                  <a:outerShdw blurRad="38100" dist="38100" dir="2700000" algn="tl">
                    <a:srgbClr val="000000">
                      <a:alpha val="43137"/>
                    </a:srgbClr>
                  </a:outerShdw>
                </a:effectLst>
              </a:rPr>
              <a:t>. Organigramme </a:t>
            </a:r>
            <a:r>
              <a:rPr lang="fr-BE" sz="1600" b="1" dirty="0" smtClean="0">
                <a:solidFill>
                  <a:schemeClr val="bg1"/>
                </a:solidFill>
                <a:effectLst>
                  <a:outerShdw blurRad="38100" dist="38100" dir="2700000" algn="tl">
                    <a:srgbClr val="000000">
                      <a:alpha val="43137"/>
                    </a:srgbClr>
                  </a:outerShdw>
                </a:effectLst>
              </a:rPr>
              <a:t>(simplifié) </a:t>
            </a:r>
            <a:r>
              <a:rPr lang="fr-BE" sz="2000" b="1" dirty="0" smtClean="0">
                <a:solidFill>
                  <a:schemeClr val="bg1"/>
                </a:solidFill>
                <a:effectLst>
                  <a:outerShdw blurRad="38100" dist="38100" dir="2700000" algn="tl">
                    <a:srgbClr val="000000">
                      <a:alpha val="43137"/>
                    </a:srgbClr>
                  </a:outerShdw>
                </a:effectLst>
              </a:rPr>
              <a:t>de </a:t>
            </a:r>
            <a:r>
              <a:rPr lang="fr-BE" sz="2000" b="1" dirty="0" smtClean="0">
                <a:solidFill>
                  <a:schemeClr val="bg1"/>
                </a:solidFill>
                <a:effectLst>
                  <a:outerShdw blurRad="38100" dist="38100" dir="2700000" algn="tl">
                    <a:srgbClr val="000000">
                      <a:alpha val="43137"/>
                    </a:srgbClr>
                  </a:outerShdw>
                </a:effectLst>
              </a:rPr>
              <a:t>l’administration                                       </a:t>
            </a:r>
            <a:endParaRPr lang="fr-FR" sz="2000" b="1" dirty="0" smtClean="0">
              <a:solidFill>
                <a:schemeClr val="bg1"/>
              </a:solidFill>
              <a:effectLst>
                <a:outerShdw blurRad="38100" dist="38100" dir="2700000" algn="tl">
                  <a:srgbClr val="000000">
                    <a:alpha val="43137"/>
                  </a:srgbClr>
                </a:outerShdw>
              </a:effectLst>
            </a:endParaRPr>
          </a:p>
        </p:txBody>
      </p:sp>
      <p:sp>
        <p:nvSpPr>
          <p:cNvPr id="33806" name="AutoShape 68"/>
          <p:cNvSpPr>
            <a:spLocks noChangeArrowheads="1"/>
          </p:cNvSpPr>
          <p:nvPr/>
        </p:nvSpPr>
        <p:spPr bwMode="auto">
          <a:xfrm>
            <a:off x="230188" y="40386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S11-Affaires </a:t>
            </a:r>
          </a:p>
          <a:p>
            <a:pPr marL="342900" indent="-342900" algn="ctr">
              <a:lnSpc>
                <a:spcPct val="60000"/>
              </a:lnSpc>
              <a:spcBef>
                <a:spcPct val="50000"/>
              </a:spcBef>
            </a:pPr>
            <a:r>
              <a:rPr lang="fr-BE" sz="800">
                <a:solidFill>
                  <a:srgbClr val="000099"/>
                </a:solidFill>
              </a:rPr>
              <a:t>générales</a:t>
            </a:r>
            <a:endParaRPr lang="fr-FR" sz="800">
              <a:solidFill>
                <a:srgbClr val="000099"/>
              </a:solidFill>
            </a:endParaRPr>
          </a:p>
        </p:txBody>
      </p:sp>
      <p:sp>
        <p:nvSpPr>
          <p:cNvPr id="33807" name="AutoShape 69"/>
          <p:cNvSpPr>
            <a:spLocks noChangeArrowheads="1"/>
          </p:cNvSpPr>
          <p:nvPr/>
        </p:nvSpPr>
        <p:spPr bwMode="auto">
          <a:xfrm>
            <a:off x="230188" y="47244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S12/13</a:t>
            </a:r>
          </a:p>
          <a:p>
            <a:pPr marL="342900" indent="-342900" algn="ctr">
              <a:lnSpc>
                <a:spcPct val="60000"/>
              </a:lnSpc>
              <a:spcBef>
                <a:spcPct val="50000"/>
              </a:spcBef>
            </a:pPr>
            <a:r>
              <a:rPr lang="fr-BE" sz="800">
                <a:solidFill>
                  <a:srgbClr val="000099"/>
                </a:solidFill>
              </a:rPr>
              <a:t>GRH + Personnel</a:t>
            </a:r>
            <a:endParaRPr lang="fr-FR" sz="800">
              <a:solidFill>
                <a:srgbClr val="000099"/>
              </a:solidFill>
            </a:endParaRPr>
          </a:p>
        </p:txBody>
      </p:sp>
      <p:sp>
        <p:nvSpPr>
          <p:cNvPr id="33808" name="AutoShape 70"/>
          <p:cNvSpPr>
            <a:spLocks noChangeArrowheads="1"/>
          </p:cNvSpPr>
          <p:nvPr/>
        </p:nvSpPr>
        <p:spPr bwMode="auto">
          <a:xfrm>
            <a:off x="230188" y="54102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S14-SICD</a:t>
            </a:r>
            <a:endParaRPr lang="fr-FR" sz="800">
              <a:solidFill>
                <a:srgbClr val="000099"/>
              </a:solidFill>
            </a:endParaRPr>
          </a:p>
        </p:txBody>
      </p:sp>
      <p:sp>
        <p:nvSpPr>
          <p:cNvPr id="33809" name="AutoShape 75"/>
          <p:cNvSpPr>
            <a:spLocks noChangeArrowheads="1"/>
          </p:cNvSpPr>
          <p:nvPr/>
        </p:nvSpPr>
        <p:spPr bwMode="auto">
          <a:xfrm>
            <a:off x="1516063" y="57531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S25-Inspection</a:t>
            </a:r>
          </a:p>
          <a:p>
            <a:pPr marL="342900" indent="-342900" algn="ctr">
              <a:lnSpc>
                <a:spcPct val="60000"/>
              </a:lnSpc>
              <a:spcBef>
                <a:spcPct val="50000"/>
              </a:spcBef>
            </a:pPr>
            <a:r>
              <a:rPr lang="fr-BE" sz="800">
                <a:solidFill>
                  <a:srgbClr val="000099"/>
                </a:solidFill>
              </a:rPr>
              <a:t>Pédagogique</a:t>
            </a:r>
            <a:endParaRPr lang="fr-FR" sz="800">
              <a:solidFill>
                <a:srgbClr val="000099"/>
              </a:solidFill>
            </a:endParaRPr>
          </a:p>
        </p:txBody>
      </p:sp>
      <p:sp>
        <p:nvSpPr>
          <p:cNvPr id="33810" name="AutoShape 76"/>
          <p:cNvSpPr>
            <a:spLocks noChangeArrowheads="1"/>
          </p:cNvSpPr>
          <p:nvPr/>
        </p:nvSpPr>
        <p:spPr bwMode="auto">
          <a:xfrm>
            <a:off x="1525588" y="43434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S22-Personnel</a:t>
            </a:r>
          </a:p>
          <a:p>
            <a:pPr marL="342900" indent="-342900" algn="ctr">
              <a:lnSpc>
                <a:spcPct val="60000"/>
              </a:lnSpc>
              <a:spcBef>
                <a:spcPct val="50000"/>
              </a:spcBef>
            </a:pPr>
            <a:r>
              <a:rPr lang="fr-BE" sz="800">
                <a:solidFill>
                  <a:srgbClr val="000099"/>
                </a:solidFill>
              </a:rPr>
              <a:t> enseignant</a:t>
            </a:r>
            <a:endParaRPr lang="fr-FR" sz="800">
              <a:solidFill>
                <a:srgbClr val="000099"/>
              </a:solidFill>
            </a:endParaRPr>
          </a:p>
        </p:txBody>
      </p:sp>
      <p:sp>
        <p:nvSpPr>
          <p:cNvPr id="33811" name="AutoShape 77"/>
          <p:cNvSpPr>
            <a:spLocks noChangeArrowheads="1"/>
          </p:cNvSpPr>
          <p:nvPr/>
        </p:nvSpPr>
        <p:spPr bwMode="auto">
          <a:xfrm>
            <a:off x="1525588" y="48006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S23-TIC</a:t>
            </a:r>
            <a:endParaRPr lang="fr-FR" sz="800">
              <a:solidFill>
                <a:srgbClr val="000099"/>
              </a:solidFill>
            </a:endParaRPr>
          </a:p>
        </p:txBody>
      </p:sp>
      <p:sp>
        <p:nvSpPr>
          <p:cNvPr id="33812" name="AutoShape 78"/>
          <p:cNvSpPr>
            <a:spLocks noChangeArrowheads="1"/>
          </p:cNvSpPr>
          <p:nvPr/>
        </p:nvSpPr>
        <p:spPr bwMode="auto">
          <a:xfrm>
            <a:off x="7926388" y="39624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S71-Budget</a:t>
            </a:r>
            <a:endParaRPr lang="fr-FR" sz="800">
              <a:solidFill>
                <a:srgbClr val="000099"/>
              </a:solidFill>
            </a:endParaRPr>
          </a:p>
        </p:txBody>
      </p:sp>
      <p:sp>
        <p:nvSpPr>
          <p:cNvPr id="33813" name="AutoShape 79"/>
          <p:cNvSpPr>
            <a:spLocks noChangeArrowheads="1"/>
          </p:cNvSpPr>
          <p:nvPr/>
        </p:nvSpPr>
        <p:spPr bwMode="auto">
          <a:xfrm>
            <a:off x="7926388" y="45720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S72-Économat</a:t>
            </a:r>
            <a:endParaRPr lang="fr-FR" sz="800">
              <a:solidFill>
                <a:srgbClr val="000099"/>
              </a:solidFill>
            </a:endParaRPr>
          </a:p>
        </p:txBody>
      </p:sp>
      <p:sp>
        <p:nvSpPr>
          <p:cNvPr id="33814" name="AutoShape 80"/>
          <p:cNvSpPr>
            <a:spLocks noChangeArrowheads="1"/>
          </p:cNvSpPr>
          <p:nvPr/>
        </p:nvSpPr>
        <p:spPr bwMode="auto">
          <a:xfrm>
            <a:off x="7926388" y="51816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S73- Patrimoine </a:t>
            </a:r>
          </a:p>
          <a:p>
            <a:pPr marL="342900" indent="-342900" algn="ctr">
              <a:lnSpc>
                <a:spcPct val="60000"/>
              </a:lnSpc>
              <a:spcBef>
                <a:spcPct val="50000"/>
              </a:spcBef>
            </a:pPr>
            <a:r>
              <a:rPr lang="fr-BE" sz="800">
                <a:solidFill>
                  <a:srgbClr val="000099"/>
                </a:solidFill>
              </a:rPr>
              <a:t>Immobilier et</a:t>
            </a:r>
          </a:p>
          <a:p>
            <a:pPr marL="342900" indent="-342900" algn="ctr">
              <a:lnSpc>
                <a:spcPct val="60000"/>
              </a:lnSpc>
              <a:spcBef>
                <a:spcPct val="50000"/>
              </a:spcBef>
            </a:pPr>
            <a:r>
              <a:rPr lang="fr-BE" sz="800">
                <a:solidFill>
                  <a:srgbClr val="000099"/>
                </a:solidFill>
              </a:rPr>
              <a:t>Assurances</a:t>
            </a:r>
            <a:endParaRPr lang="fr-FR" sz="800">
              <a:solidFill>
                <a:srgbClr val="000099"/>
              </a:solidFill>
            </a:endParaRPr>
          </a:p>
        </p:txBody>
      </p:sp>
      <p:sp>
        <p:nvSpPr>
          <p:cNvPr id="33815" name="AutoShape 82"/>
          <p:cNvSpPr>
            <a:spLocks noChangeArrowheads="1"/>
          </p:cNvSpPr>
          <p:nvPr/>
        </p:nvSpPr>
        <p:spPr bwMode="auto">
          <a:xfrm>
            <a:off x="4116388" y="4038600"/>
            <a:ext cx="1066800" cy="533400"/>
          </a:xfrm>
          <a:prstGeom prst="roundRect">
            <a:avLst>
              <a:gd name="adj" fmla="val 28546"/>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S41-Domaines et </a:t>
            </a:r>
          </a:p>
          <a:p>
            <a:pPr marL="342900" indent="-342900" algn="ctr">
              <a:lnSpc>
                <a:spcPct val="60000"/>
              </a:lnSpc>
              <a:spcBef>
                <a:spcPct val="50000"/>
              </a:spcBef>
            </a:pPr>
            <a:r>
              <a:rPr lang="fr-BE" sz="800">
                <a:solidFill>
                  <a:srgbClr val="000099"/>
                </a:solidFill>
              </a:rPr>
              <a:t>Inspection </a:t>
            </a:r>
          </a:p>
          <a:p>
            <a:pPr marL="342900" indent="-342900" algn="ctr">
              <a:lnSpc>
                <a:spcPct val="60000"/>
              </a:lnSpc>
              <a:spcBef>
                <a:spcPct val="50000"/>
              </a:spcBef>
            </a:pPr>
            <a:r>
              <a:rPr lang="fr-BE" sz="800">
                <a:solidFill>
                  <a:srgbClr val="000099"/>
                </a:solidFill>
              </a:rPr>
              <a:t>(DOMBDR-</a:t>
            </a:r>
          </a:p>
          <a:p>
            <a:pPr marL="342900" indent="-342900" algn="ctr">
              <a:lnSpc>
                <a:spcPct val="60000"/>
              </a:lnSpc>
              <a:spcBef>
                <a:spcPct val="50000"/>
              </a:spcBef>
            </a:pPr>
            <a:r>
              <a:rPr lang="fr-BE" sz="800">
                <a:solidFill>
                  <a:srgbClr val="000099"/>
                </a:solidFill>
              </a:rPr>
              <a:t>DOMHEL)</a:t>
            </a:r>
            <a:endParaRPr lang="fr-FR" sz="800">
              <a:solidFill>
                <a:srgbClr val="000099"/>
              </a:solidFill>
            </a:endParaRPr>
          </a:p>
        </p:txBody>
      </p:sp>
      <p:sp>
        <p:nvSpPr>
          <p:cNvPr id="33816" name="AutoShape 83"/>
          <p:cNvSpPr>
            <a:spLocks noChangeArrowheads="1"/>
          </p:cNvSpPr>
          <p:nvPr/>
        </p:nvSpPr>
        <p:spPr bwMode="auto">
          <a:xfrm>
            <a:off x="4116388" y="46482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S42-Culture, sport</a:t>
            </a:r>
          </a:p>
          <a:p>
            <a:pPr marL="342900" indent="-342900" algn="ctr">
              <a:lnSpc>
                <a:spcPct val="60000"/>
              </a:lnSpc>
              <a:spcBef>
                <a:spcPct val="50000"/>
              </a:spcBef>
            </a:pPr>
            <a:r>
              <a:rPr lang="fr-BE" sz="800">
                <a:solidFill>
                  <a:srgbClr val="000099"/>
                </a:solidFill>
              </a:rPr>
              <a:t>et  citoyenneté</a:t>
            </a:r>
            <a:endParaRPr lang="fr-FR" sz="800">
              <a:solidFill>
                <a:srgbClr val="000099"/>
              </a:solidFill>
            </a:endParaRPr>
          </a:p>
        </p:txBody>
      </p:sp>
      <p:sp>
        <p:nvSpPr>
          <p:cNvPr id="33817" name="AutoShape 84"/>
          <p:cNvSpPr>
            <a:spLocks noChangeArrowheads="1"/>
          </p:cNvSpPr>
          <p:nvPr/>
        </p:nvSpPr>
        <p:spPr bwMode="auto">
          <a:xfrm>
            <a:off x="4116388" y="52578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S43-Information </a:t>
            </a:r>
          </a:p>
          <a:p>
            <a:pPr marL="342900" indent="-342900" algn="ctr">
              <a:lnSpc>
                <a:spcPct val="60000"/>
              </a:lnSpc>
              <a:spcBef>
                <a:spcPct val="50000"/>
              </a:spcBef>
            </a:pPr>
            <a:r>
              <a:rPr lang="fr-BE" sz="800">
                <a:solidFill>
                  <a:srgbClr val="000099"/>
                </a:solidFill>
              </a:rPr>
              <a:t>et Relations </a:t>
            </a:r>
          </a:p>
          <a:p>
            <a:pPr marL="342900" indent="-342900" algn="ctr">
              <a:lnSpc>
                <a:spcPct val="60000"/>
              </a:lnSpc>
              <a:spcBef>
                <a:spcPct val="50000"/>
              </a:spcBef>
            </a:pPr>
            <a:r>
              <a:rPr lang="fr-BE" sz="800">
                <a:solidFill>
                  <a:srgbClr val="000099"/>
                </a:solidFill>
              </a:rPr>
              <a:t>publiques</a:t>
            </a:r>
            <a:endParaRPr lang="fr-FR" sz="800">
              <a:solidFill>
                <a:srgbClr val="000099"/>
              </a:solidFill>
            </a:endParaRPr>
          </a:p>
        </p:txBody>
      </p:sp>
      <p:sp>
        <p:nvSpPr>
          <p:cNvPr id="33818" name="AutoShape 85"/>
          <p:cNvSpPr>
            <a:spLocks noChangeArrowheads="1"/>
          </p:cNvSpPr>
          <p:nvPr/>
        </p:nvSpPr>
        <p:spPr bwMode="auto">
          <a:xfrm>
            <a:off x="5411788" y="40386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S51-Économie et</a:t>
            </a:r>
          </a:p>
          <a:p>
            <a:pPr marL="342900" indent="-342900" algn="ctr">
              <a:lnSpc>
                <a:spcPct val="60000"/>
              </a:lnSpc>
              <a:spcBef>
                <a:spcPct val="50000"/>
              </a:spcBef>
            </a:pPr>
            <a:r>
              <a:rPr lang="fr-BE" sz="800">
                <a:solidFill>
                  <a:srgbClr val="000099"/>
                </a:solidFill>
              </a:rPr>
              <a:t>Commerce</a:t>
            </a:r>
            <a:endParaRPr lang="fr-FR" sz="800">
              <a:solidFill>
                <a:srgbClr val="000099"/>
              </a:solidFill>
            </a:endParaRPr>
          </a:p>
        </p:txBody>
      </p:sp>
      <p:sp>
        <p:nvSpPr>
          <p:cNvPr id="33819" name="AutoShape 86"/>
          <p:cNvSpPr>
            <a:spLocks noChangeArrowheads="1"/>
          </p:cNvSpPr>
          <p:nvPr/>
        </p:nvSpPr>
        <p:spPr bwMode="auto">
          <a:xfrm>
            <a:off x="5411788" y="44958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S52-Tourisme et</a:t>
            </a:r>
          </a:p>
          <a:p>
            <a:pPr marL="342900" indent="-342900" algn="ctr">
              <a:lnSpc>
                <a:spcPct val="60000"/>
              </a:lnSpc>
              <a:spcBef>
                <a:spcPct val="50000"/>
              </a:spcBef>
            </a:pPr>
            <a:r>
              <a:rPr lang="fr-BE" sz="800">
                <a:solidFill>
                  <a:srgbClr val="000099"/>
                </a:solidFill>
              </a:rPr>
              <a:t>Folklore</a:t>
            </a:r>
            <a:endParaRPr lang="fr-FR" sz="800">
              <a:solidFill>
                <a:srgbClr val="000099"/>
              </a:solidFill>
            </a:endParaRPr>
          </a:p>
        </p:txBody>
      </p:sp>
      <p:sp>
        <p:nvSpPr>
          <p:cNvPr id="33820" name="AutoShape 87"/>
          <p:cNvSpPr>
            <a:spLocks noChangeArrowheads="1"/>
          </p:cNvSpPr>
          <p:nvPr/>
        </p:nvSpPr>
        <p:spPr bwMode="auto">
          <a:xfrm>
            <a:off x="6630988" y="3886200"/>
            <a:ext cx="1066800" cy="4572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S61- La Santé </a:t>
            </a:r>
          </a:p>
          <a:p>
            <a:pPr marL="342900" indent="-342900" algn="ctr">
              <a:lnSpc>
                <a:spcPct val="60000"/>
              </a:lnSpc>
              <a:spcBef>
                <a:spcPct val="50000"/>
              </a:spcBef>
            </a:pPr>
            <a:r>
              <a:rPr lang="fr-BE" sz="800">
                <a:solidFill>
                  <a:srgbClr val="000099"/>
                </a:solidFill>
              </a:rPr>
              <a:t>(SSM, PSE,…)</a:t>
            </a:r>
            <a:endParaRPr lang="fr-FR" sz="800">
              <a:solidFill>
                <a:srgbClr val="000099"/>
              </a:solidFill>
            </a:endParaRPr>
          </a:p>
        </p:txBody>
      </p:sp>
      <p:sp>
        <p:nvSpPr>
          <p:cNvPr id="33821" name="AutoShape 88"/>
          <p:cNvSpPr>
            <a:spLocks noChangeArrowheads="1"/>
          </p:cNvSpPr>
          <p:nvPr/>
        </p:nvSpPr>
        <p:spPr bwMode="auto">
          <a:xfrm>
            <a:off x="6630988" y="4419600"/>
            <a:ext cx="1066800" cy="4572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S62-Cohésion sociale</a:t>
            </a:r>
          </a:p>
          <a:p>
            <a:pPr marL="342900" indent="-342900" algn="ctr">
              <a:lnSpc>
                <a:spcPct val="60000"/>
              </a:lnSpc>
              <a:spcBef>
                <a:spcPct val="50000"/>
              </a:spcBef>
            </a:pPr>
            <a:r>
              <a:rPr lang="fr-BE" sz="800">
                <a:solidFill>
                  <a:srgbClr val="000099"/>
                </a:solidFill>
              </a:rPr>
              <a:t>et Logement</a:t>
            </a:r>
            <a:endParaRPr lang="fr-FR" sz="800">
              <a:solidFill>
                <a:srgbClr val="000099"/>
              </a:solidFill>
            </a:endParaRPr>
          </a:p>
        </p:txBody>
      </p:sp>
      <p:sp>
        <p:nvSpPr>
          <p:cNvPr id="33822" name="AutoShape 89"/>
          <p:cNvSpPr>
            <a:spLocks noChangeArrowheads="1"/>
          </p:cNvSpPr>
          <p:nvPr/>
        </p:nvSpPr>
        <p:spPr bwMode="auto">
          <a:xfrm>
            <a:off x="1525588" y="38862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S21-Appui  à</a:t>
            </a:r>
          </a:p>
          <a:p>
            <a:pPr marL="342900" indent="-342900" algn="ctr">
              <a:lnSpc>
                <a:spcPct val="60000"/>
              </a:lnSpc>
              <a:spcBef>
                <a:spcPct val="50000"/>
              </a:spcBef>
            </a:pPr>
            <a:r>
              <a:rPr lang="fr-BE" sz="800">
                <a:solidFill>
                  <a:srgbClr val="000099"/>
                </a:solidFill>
              </a:rPr>
              <a:t>structure </a:t>
            </a:r>
            <a:endParaRPr lang="fr-FR" sz="800">
              <a:solidFill>
                <a:srgbClr val="000099"/>
              </a:solidFill>
            </a:endParaRPr>
          </a:p>
        </p:txBody>
      </p:sp>
      <p:sp>
        <p:nvSpPr>
          <p:cNvPr id="33823" name="AutoShape 90"/>
          <p:cNvSpPr>
            <a:spLocks noChangeArrowheads="1"/>
          </p:cNvSpPr>
          <p:nvPr/>
        </p:nvSpPr>
        <p:spPr bwMode="auto">
          <a:xfrm>
            <a:off x="2820988" y="39624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S31-Appui à la </a:t>
            </a:r>
          </a:p>
          <a:p>
            <a:pPr marL="342900" indent="-342900" algn="ctr">
              <a:lnSpc>
                <a:spcPct val="60000"/>
              </a:lnSpc>
              <a:spcBef>
                <a:spcPct val="50000"/>
              </a:spcBef>
            </a:pPr>
            <a:r>
              <a:rPr lang="fr-BE" sz="800">
                <a:solidFill>
                  <a:srgbClr val="000099"/>
                </a:solidFill>
              </a:rPr>
              <a:t>structure</a:t>
            </a:r>
            <a:endParaRPr lang="fr-FR" sz="800">
              <a:solidFill>
                <a:srgbClr val="000099"/>
              </a:solidFill>
            </a:endParaRPr>
          </a:p>
        </p:txBody>
      </p:sp>
      <p:sp>
        <p:nvSpPr>
          <p:cNvPr id="33824" name="AutoShape 91"/>
          <p:cNvSpPr>
            <a:spLocks noChangeArrowheads="1"/>
          </p:cNvSpPr>
          <p:nvPr/>
        </p:nvSpPr>
        <p:spPr bwMode="auto">
          <a:xfrm>
            <a:off x="1543050" y="5275263"/>
            <a:ext cx="10414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S24-GRH du </a:t>
            </a:r>
          </a:p>
          <a:p>
            <a:pPr marL="342900" indent="-342900" algn="ctr">
              <a:lnSpc>
                <a:spcPct val="60000"/>
              </a:lnSpc>
              <a:spcBef>
                <a:spcPct val="50000"/>
              </a:spcBef>
            </a:pPr>
            <a:r>
              <a:rPr lang="fr-BE" sz="800">
                <a:solidFill>
                  <a:srgbClr val="000099"/>
                </a:solidFill>
              </a:rPr>
              <a:t>personnel</a:t>
            </a:r>
          </a:p>
          <a:p>
            <a:pPr marL="342900" indent="-342900" algn="ctr">
              <a:lnSpc>
                <a:spcPct val="60000"/>
              </a:lnSpc>
              <a:spcBef>
                <a:spcPct val="50000"/>
              </a:spcBef>
            </a:pPr>
            <a:r>
              <a:rPr lang="fr-BE" sz="800">
                <a:solidFill>
                  <a:srgbClr val="000099"/>
                </a:solidFill>
              </a:rPr>
              <a:t>enseignant</a:t>
            </a:r>
            <a:endParaRPr lang="fr-FR" sz="800">
              <a:solidFill>
                <a:srgbClr val="000099"/>
              </a:solidFill>
            </a:endParaRPr>
          </a:p>
        </p:txBody>
      </p:sp>
      <p:sp>
        <p:nvSpPr>
          <p:cNvPr id="33825" name="AutoShape 92"/>
          <p:cNvSpPr>
            <a:spLocks noChangeArrowheads="1"/>
          </p:cNvSpPr>
          <p:nvPr/>
        </p:nvSpPr>
        <p:spPr bwMode="auto">
          <a:xfrm>
            <a:off x="5430838" y="4953000"/>
            <a:ext cx="1066800" cy="533400"/>
          </a:xfrm>
          <a:prstGeom prst="roundRect">
            <a:avLst>
              <a:gd name="adj" fmla="val 16667"/>
            </a:avLst>
          </a:prstGeom>
          <a:solidFill>
            <a:srgbClr val="FFCF37"/>
          </a:solidFill>
          <a:ln>
            <a:noFill/>
          </a:ln>
          <a:effectLst>
            <a:prstShdw prst="shdw17" dist="17961" dir="2700000">
              <a:srgbClr val="997A00"/>
            </a:prstShdw>
          </a:effectLst>
          <a:extLst>
            <a:ext uri="{91240B29-F687-4F45-9708-019B960494DF}">
              <a14:hiddenLine xmlns:a14="http://schemas.microsoft.com/office/drawing/2010/main" w="0">
                <a:solidFill>
                  <a:srgbClr val="000000"/>
                </a:solidFill>
                <a:prstDash val="lgDash"/>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S53-</a:t>
            </a:r>
          </a:p>
          <a:p>
            <a:pPr marL="342900" indent="-342900" algn="ctr">
              <a:lnSpc>
                <a:spcPct val="60000"/>
              </a:lnSpc>
              <a:spcBef>
                <a:spcPct val="50000"/>
              </a:spcBef>
            </a:pPr>
            <a:r>
              <a:rPr lang="fr-BE" sz="800">
                <a:solidFill>
                  <a:srgbClr val="000099"/>
                </a:solidFill>
              </a:rPr>
              <a:t>Développement </a:t>
            </a:r>
          </a:p>
          <a:p>
            <a:pPr marL="342900" indent="-342900" algn="ctr">
              <a:lnSpc>
                <a:spcPct val="60000"/>
              </a:lnSpc>
              <a:spcBef>
                <a:spcPct val="50000"/>
              </a:spcBef>
            </a:pPr>
            <a:r>
              <a:rPr lang="fr-BE" sz="800">
                <a:solidFill>
                  <a:srgbClr val="000099"/>
                </a:solidFill>
              </a:rPr>
              <a:t>Territorial</a:t>
            </a:r>
          </a:p>
          <a:p>
            <a:pPr marL="342900" indent="-342900" algn="ctr">
              <a:lnSpc>
                <a:spcPct val="60000"/>
              </a:lnSpc>
              <a:spcBef>
                <a:spcPct val="50000"/>
              </a:spcBef>
            </a:pPr>
            <a:r>
              <a:rPr lang="fr-BE" sz="800">
                <a:solidFill>
                  <a:srgbClr val="000099"/>
                </a:solidFill>
              </a:rPr>
              <a:t>et environnement</a:t>
            </a:r>
            <a:endParaRPr lang="fr-FR" sz="800">
              <a:solidFill>
                <a:srgbClr val="000099"/>
              </a:solidFill>
            </a:endParaRPr>
          </a:p>
        </p:txBody>
      </p:sp>
      <p:sp>
        <p:nvSpPr>
          <p:cNvPr id="33826" name="AutoShape 93"/>
          <p:cNvSpPr>
            <a:spLocks noChangeArrowheads="1"/>
          </p:cNvSpPr>
          <p:nvPr/>
        </p:nvSpPr>
        <p:spPr bwMode="auto">
          <a:xfrm>
            <a:off x="2820988" y="46482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S32-Gestion des </a:t>
            </a:r>
          </a:p>
          <a:p>
            <a:pPr marL="342900" indent="-342900" algn="ctr">
              <a:lnSpc>
                <a:spcPct val="60000"/>
              </a:lnSpc>
              <a:spcBef>
                <a:spcPct val="50000"/>
              </a:spcBef>
            </a:pPr>
            <a:r>
              <a:rPr lang="fr-BE" sz="800">
                <a:solidFill>
                  <a:srgbClr val="000099"/>
                </a:solidFill>
              </a:rPr>
              <a:t>Infrastructures et </a:t>
            </a:r>
          </a:p>
          <a:p>
            <a:pPr marL="342900" indent="-342900" algn="ctr">
              <a:lnSpc>
                <a:spcPct val="60000"/>
              </a:lnSpc>
              <a:spcBef>
                <a:spcPct val="50000"/>
              </a:spcBef>
            </a:pPr>
            <a:r>
              <a:rPr lang="fr-BE" sz="800">
                <a:solidFill>
                  <a:srgbClr val="000099"/>
                </a:solidFill>
              </a:rPr>
              <a:t>Du patrimoine </a:t>
            </a:r>
          </a:p>
          <a:p>
            <a:pPr marL="342900" indent="-342900" algn="ctr">
              <a:lnSpc>
                <a:spcPct val="60000"/>
              </a:lnSpc>
              <a:spcBef>
                <a:spcPct val="50000"/>
              </a:spcBef>
            </a:pPr>
            <a:r>
              <a:rPr lang="fr-BE" sz="800">
                <a:solidFill>
                  <a:srgbClr val="000099"/>
                </a:solidFill>
              </a:rPr>
              <a:t>non-batis</a:t>
            </a:r>
            <a:endParaRPr lang="fr-FR" sz="800">
              <a:solidFill>
                <a:srgbClr val="000099"/>
              </a:solidFill>
            </a:endParaRPr>
          </a:p>
        </p:txBody>
      </p:sp>
      <p:sp>
        <p:nvSpPr>
          <p:cNvPr id="33827" name="AutoShape 95"/>
          <p:cNvSpPr>
            <a:spLocks noChangeArrowheads="1"/>
          </p:cNvSpPr>
          <p:nvPr/>
        </p:nvSpPr>
        <p:spPr bwMode="auto">
          <a:xfrm>
            <a:off x="2820988" y="53340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S33-Gestion des </a:t>
            </a:r>
          </a:p>
          <a:p>
            <a:pPr marL="342900" indent="-342900" algn="ctr">
              <a:lnSpc>
                <a:spcPct val="60000"/>
              </a:lnSpc>
              <a:spcBef>
                <a:spcPct val="50000"/>
              </a:spcBef>
            </a:pPr>
            <a:r>
              <a:rPr lang="fr-BE" sz="800">
                <a:solidFill>
                  <a:srgbClr val="000099"/>
                </a:solidFill>
              </a:rPr>
              <a:t>Infrastructures et </a:t>
            </a:r>
          </a:p>
          <a:p>
            <a:pPr marL="342900" indent="-342900" algn="ctr">
              <a:lnSpc>
                <a:spcPct val="60000"/>
              </a:lnSpc>
              <a:spcBef>
                <a:spcPct val="50000"/>
              </a:spcBef>
            </a:pPr>
            <a:r>
              <a:rPr lang="fr-BE" sz="800">
                <a:solidFill>
                  <a:srgbClr val="000099"/>
                </a:solidFill>
              </a:rPr>
              <a:t>Du patrimoine </a:t>
            </a:r>
          </a:p>
          <a:p>
            <a:pPr marL="342900" indent="-342900" algn="ctr">
              <a:lnSpc>
                <a:spcPct val="60000"/>
              </a:lnSpc>
              <a:spcBef>
                <a:spcPct val="50000"/>
              </a:spcBef>
            </a:pPr>
            <a:r>
              <a:rPr lang="fr-BE" sz="800">
                <a:solidFill>
                  <a:srgbClr val="000099"/>
                </a:solidFill>
              </a:rPr>
              <a:t>bâtis</a:t>
            </a:r>
            <a:endParaRPr lang="fr-FR" sz="800">
              <a:solidFill>
                <a:srgbClr val="000099"/>
              </a:solidFill>
            </a:endParaRPr>
          </a:p>
        </p:txBody>
      </p:sp>
      <p:cxnSp>
        <p:nvCxnSpPr>
          <p:cNvPr id="33828" name="AutoShape 96"/>
          <p:cNvCxnSpPr>
            <a:cxnSpLocks noChangeShapeType="1"/>
            <a:stCxn id="33796" idx="2"/>
            <a:endCxn id="33806" idx="1"/>
          </p:cNvCxnSpPr>
          <p:nvPr/>
        </p:nvCxnSpPr>
        <p:spPr bwMode="auto">
          <a:xfrm rot="5400000">
            <a:off x="172244" y="3791744"/>
            <a:ext cx="571500" cy="455612"/>
          </a:xfrm>
          <a:prstGeom prst="bentConnector4">
            <a:avLst>
              <a:gd name="adj1" fmla="val 26667"/>
              <a:gd name="adj2" fmla="val 113588"/>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29" name="AutoShape 97"/>
          <p:cNvCxnSpPr>
            <a:cxnSpLocks noChangeShapeType="1"/>
            <a:endCxn id="33807" idx="1"/>
          </p:cNvCxnSpPr>
          <p:nvPr/>
        </p:nvCxnSpPr>
        <p:spPr bwMode="auto">
          <a:xfrm rot="16200000" flipH="1">
            <a:off x="-132556" y="4628356"/>
            <a:ext cx="723900" cy="1588"/>
          </a:xfrm>
          <a:prstGeom prst="bentConnector4">
            <a:avLst>
              <a:gd name="adj1" fmla="val 5259"/>
              <a:gd name="adj2" fmla="val -39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0" name="AutoShape 99"/>
          <p:cNvCxnSpPr>
            <a:cxnSpLocks noChangeShapeType="1"/>
            <a:stCxn id="33807" idx="1"/>
            <a:endCxn id="33808" idx="1"/>
          </p:cNvCxnSpPr>
          <p:nvPr/>
        </p:nvCxnSpPr>
        <p:spPr bwMode="auto">
          <a:xfrm rot="10800000" flipH="1" flipV="1">
            <a:off x="230188" y="4991100"/>
            <a:ext cx="1587" cy="685800"/>
          </a:xfrm>
          <a:prstGeom prst="bentConnector3">
            <a:avLst>
              <a:gd name="adj1" fmla="val -3900000"/>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1" name="AutoShape 100"/>
          <p:cNvCxnSpPr>
            <a:cxnSpLocks noChangeShapeType="1"/>
            <a:stCxn id="33797" idx="2"/>
            <a:endCxn id="102" idx="1"/>
          </p:cNvCxnSpPr>
          <p:nvPr/>
        </p:nvCxnSpPr>
        <p:spPr bwMode="auto">
          <a:xfrm rot="5400000">
            <a:off x="388144" y="4845844"/>
            <a:ext cx="2705100" cy="481012"/>
          </a:xfrm>
          <a:prstGeom prst="bentConnector4">
            <a:avLst>
              <a:gd name="adj1" fmla="val 3306"/>
              <a:gd name="adj2" fmla="val 111755"/>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2" name="AutoShape 101"/>
          <p:cNvCxnSpPr>
            <a:cxnSpLocks noChangeShapeType="1"/>
            <a:stCxn id="33822" idx="1"/>
          </p:cNvCxnSpPr>
          <p:nvPr/>
        </p:nvCxnSpPr>
        <p:spPr bwMode="auto">
          <a:xfrm flipH="1">
            <a:off x="1449388" y="40767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3" name="AutoShape 103"/>
          <p:cNvCxnSpPr>
            <a:cxnSpLocks noChangeShapeType="1"/>
            <a:stCxn id="33810" idx="1"/>
          </p:cNvCxnSpPr>
          <p:nvPr/>
        </p:nvCxnSpPr>
        <p:spPr bwMode="auto">
          <a:xfrm flipH="1">
            <a:off x="1449388" y="45339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5" name="AutoShape 106"/>
          <p:cNvCxnSpPr>
            <a:cxnSpLocks noChangeShapeType="1"/>
            <a:stCxn id="33809" idx="1"/>
          </p:cNvCxnSpPr>
          <p:nvPr/>
        </p:nvCxnSpPr>
        <p:spPr bwMode="auto">
          <a:xfrm flipH="1">
            <a:off x="1439863" y="59436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7" name="AutoShape 109"/>
          <p:cNvCxnSpPr>
            <a:cxnSpLocks noChangeShapeType="1"/>
            <a:stCxn id="33823" idx="1"/>
          </p:cNvCxnSpPr>
          <p:nvPr/>
        </p:nvCxnSpPr>
        <p:spPr bwMode="auto">
          <a:xfrm flipH="1">
            <a:off x="2744788" y="42291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8" name="AutoShape 110"/>
          <p:cNvCxnSpPr>
            <a:cxnSpLocks noChangeShapeType="1"/>
            <a:stCxn id="33826" idx="1"/>
            <a:endCxn id="33826" idx="1"/>
          </p:cNvCxnSpPr>
          <p:nvPr/>
        </p:nvCxnSpPr>
        <p:spPr bwMode="auto">
          <a:xfrm>
            <a:off x="2820988" y="4914900"/>
            <a:ext cx="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39" name="AutoShape 111"/>
          <p:cNvCxnSpPr>
            <a:cxnSpLocks noChangeShapeType="1"/>
            <a:stCxn id="33826" idx="1"/>
          </p:cNvCxnSpPr>
          <p:nvPr/>
        </p:nvCxnSpPr>
        <p:spPr bwMode="auto">
          <a:xfrm flipH="1">
            <a:off x="2744788" y="49149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1" name="AutoShape 113"/>
          <p:cNvCxnSpPr>
            <a:cxnSpLocks noChangeShapeType="1"/>
            <a:stCxn id="33799" idx="2"/>
            <a:endCxn id="33817" idx="1"/>
          </p:cNvCxnSpPr>
          <p:nvPr/>
        </p:nvCxnSpPr>
        <p:spPr bwMode="auto">
          <a:xfrm rot="5400000">
            <a:off x="3448844" y="4401344"/>
            <a:ext cx="1790700" cy="455612"/>
          </a:xfrm>
          <a:prstGeom prst="bentConnector4">
            <a:avLst>
              <a:gd name="adj1" fmla="val 9185"/>
              <a:gd name="adj2" fmla="val 108444"/>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2" name="AutoShape 114"/>
          <p:cNvCxnSpPr>
            <a:cxnSpLocks noChangeShapeType="1"/>
            <a:stCxn id="33815" idx="1"/>
          </p:cNvCxnSpPr>
          <p:nvPr/>
        </p:nvCxnSpPr>
        <p:spPr bwMode="auto">
          <a:xfrm flipH="1" flipV="1">
            <a:off x="4040188" y="42672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3" name="AutoShape 115"/>
          <p:cNvCxnSpPr>
            <a:cxnSpLocks noChangeShapeType="1"/>
            <a:stCxn id="33816" idx="1"/>
          </p:cNvCxnSpPr>
          <p:nvPr/>
        </p:nvCxnSpPr>
        <p:spPr bwMode="auto">
          <a:xfrm flipH="1" flipV="1">
            <a:off x="4040188" y="48768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4" name="AutoShape 116"/>
          <p:cNvCxnSpPr>
            <a:cxnSpLocks noChangeShapeType="1"/>
            <a:stCxn id="33800" idx="2"/>
          </p:cNvCxnSpPr>
          <p:nvPr/>
        </p:nvCxnSpPr>
        <p:spPr bwMode="auto">
          <a:xfrm rot="5400000">
            <a:off x="4629944" y="4515644"/>
            <a:ext cx="2019300" cy="455612"/>
          </a:xfrm>
          <a:prstGeom prst="bentConnector4">
            <a:avLst>
              <a:gd name="adj1" fmla="val 5287"/>
              <a:gd name="adj2" fmla="val 11242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5" name="AutoShape 117"/>
          <p:cNvCxnSpPr>
            <a:cxnSpLocks noChangeShapeType="1"/>
            <a:stCxn id="33818" idx="1"/>
          </p:cNvCxnSpPr>
          <p:nvPr/>
        </p:nvCxnSpPr>
        <p:spPr bwMode="auto">
          <a:xfrm flipH="1">
            <a:off x="5335588" y="42291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6" name="AutoShape 118"/>
          <p:cNvCxnSpPr>
            <a:cxnSpLocks noChangeShapeType="1"/>
            <a:stCxn id="33801" idx="2"/>
            <a:endCxn id="87" idx="1"/>
          </p:cNvCxnSpPr>
          <p:nvPr/>
        </p:nvCxnSpPr>
        <p:spPr bwMode="auto">
          <a:xfrm rot="5400000">
            <a:off x="5600700" y="4762500"/>
            <a:ext cx="2590800" cy="533400"/>
          </a:xfrm>
          <a:prstGeom prst="bentConnector4">
            <a:avLst>
              <a:gd name="adj1" fmla="val 3583"/>
              <a:gd name="adj2" fmla="val 107213"/>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7" name="AutoShape 119"/>
          <p:cNvCxnSpPr>
            <a:cxnSpLocks noChangeShapeType="1"/>
            <a:stCxn id="33820" idx="1"/>
          </p:cNvCxnSpPr>
          <p:nvPr/>
        </p:nvCxnSpPr>
        <p:spPr bwMode="auto">
          <a:xfrm flipH="1">
            <a:off x="6554788" y="4114800"/>
            <a:ext cx="762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8" name="AutoShape 120"/>
          <p:cNvCxnSpPr>
            <a:cxnSpLocks noChangeShapeType="1"/>
            <a:stCxn id="33802" idx="2"/>
            <a:endCxn id="101" idx="1"/>
          </p:cNvCxnSpPr>
          <p:nvPr/>
        </p:nvCxnSpPr>
        <p:spPr bwMode="auto">
          <a:xfrm rot="5400000">
            <a:off x="7040562" y="4619626"/>
            <a:ext cx="2303463" cy="531812"/>
          </a:xfrm>
          <a:prstGeom prst="bentConnector4">
            <a:avLst>
              <a:gd name="adj1" fmla="val 6134"/>
              <a:gd name="adj2" fmla="val 110639"/>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49" name="AutoShape 121"/>
          <p:cNvCxnSpPr>
            <a:cxnSpLocks noChangeShapeType="1"/>
            <a:stCxn id="33812" idx="1"/>
          </p:cNvCxnSpPr>
          <p:nvPr/>
        </p:nvCxnSpPr>
        <p:spPr bwMode="auto">
          <a:xfrm flipH="1" flipV="1">
            <a:off x="7850188" y="41910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50" name="AutoShape 122"/>
          <p:cNvCxnSpPr>
            <a:cxnSpLocks noChangeShapeType="1"/>
            <a:stCxn id="33813" idx="1"/>
          </p:cNvCxnSpPr>
          <p:nvPr/>
        </p:nvCxnSpPr>
        <p:spPr bwMode="auto">
          <a:xfrm flipH="1">
            <a:off x="7850188" y="4838700"/>
            <a:ext cx="762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51" name="AutoShape 123"/>
          <p:cNvSpPr>
            <a:spLocks noChangeArrowheads="1"/>
          </p:cNvSpPr>
          <p:nvPr/>
        </p:nvSpPr>
        <p:spPr bwMode="auto">
          <a:xfrm>
            <a:off x="5638800" y="19812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Secrétariat  DG</a:t>
            </a:r>
            <a:endParaRPr lang="fr-FR" sz="800">
              <a:solidFill>
                <a:srgbClr val="000099"/>
              </a:solidFill>
            </a:endParaRPr>
          </a:p>
        </p:txBody>
      </p:sp>
      <p:cxnSp>
        <p:nvCxnSpPr>
          <p:cNvPr id="33852" name="AutoShape 126"/>
          <p:cNvCxnSpPr>
            <a:cxnSpLocks noChangeShapeType="1"/>
            <a:stCxn id="33795" idx="3"/>
            <a:endCxn id="33851" idx="1"/>
          </p:cNvCxnSpPr>
          <p:nvPr/>
        </p:nvCxnSpPr>
        <p:spPr bwMode="auto">
          <a:xfrm flipV="1">
            <a:off x="5257800" y="2171700"/>
            <a:ext cx="381000" cy="1905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53" name="AutoShape 127"/>
          <p:cNvSpPr>
            <a:spLocks noChangeArrowheads="1"/>
          </p:cNvSpPr>
          <p:nvPr/>
        </p:nvSpPr>
        <p:spPr bwMode="auto">
          <a:xfrm>
            <a:off x="5638800" y="24384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90000"/>
              </a:lnSpc>
              <a:spcBef>
                <a:spcPct val="50000"/>
              </a:spcBef>
            </a:pPr>
            <a:r>
              <a:rPr lang="fr-BE" sz="800">
                <a:solidFill>
                  <a:srgbClr val="000099"/>
                </a:solidFill>
              </a:rPr>
              <a:t>Cellule appui </a:t>
            </a:r>
          </a:p>
          <a:p>
            <a:pPr marL="342900" indent="-342900" algn="ctr">
              <a:lnSpc>
                <a:spcPct val="90000"/>
              </a:lnSpc>
              <a:spcBef>
                <a:spcPct val="50000"/>
              </a:spcBef>
            </a:pPr>
            <a:r>
              <a:rPr lang="fr-BE" sz="800">
                <a:solidFill>
                  <a:srgbClr val="000099"/>
                </a:solidFill>
              </a:rPr>
              <a:t>à la gestion</a:t>
            </a:r>
            <a:endParaRPr lang="fr-FR" sz="800">
              <a:solidFill>
                <a:srgbClr val="000099"/>
              </a:solidFill>
            </a:endParaRPr>
          </a:p>
        </p:txBody>
      </p:sp>
      <p:cxnSp>
        <p:nvCxnSpPr>
          <p:cNvPr id="33854" name="AutoShape 129"/>
          <p:cNvCxnSpPr>
            <a:cxnSpLocks noChangeShapeType="1"/>
            <a:stCxn id="33795" idx="3"/>
            <a:endCxn id="33853" idx="1"/>
          </p:cNvCxnSpPr>
          <p:nvPr/>
        </p:nvCxnSpPr>
        <p:spPr bwMode="auto">
          <a:xfrm>
            <a:off x="5257800" y="2362200"/>
            <a:ext cx="381000" cy="2667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55" name="AutoShape 130"/>
          <p:cNvSpPr>
            <a:spLocks noChangeArrowheads="1"/>
          </p:cNvSpPr>
          <p:nvPr/>
        </p:nvSpPr>
        <p:spPr bwMode="auto">
          <a:xfrm>
            <a:off x="685800" y="1143000"/>
            <a:ext cx="1600200" cy="609600"/>
          </a:xfrm>
          <a:prstGeom prst="roundRect">
            <a:avLst>
              <a:gd name="adj" fmla="val 16667"/>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spcBef>
                <a:spcPct val="50000"/>
              </a:spcBef>
            </a:pPr>
            <a:r>
              <a:rPr lang="fr-BE" sz="1200" b="1">
                <a:solidFill>
                  <a:srgbClr val="000099"/>
                </a:solidFill>
              </a:rPr>
              <a:t>DF</a:t>
            </a:r>
          </a:p>
          <a:p>
            <a:pPr marL="342900" indent="-342900" algn="ctr">
              <a:spcBef>
                <a:spcPct val="50000"/>
              </a:spcBef>
            </a:pPr>
            <a:r>
              <a:rPr lang="fr-BE" sz="1000" b="1">
                <a:solidFill>
                  <a:srgbClr val="000099"/>
                </a:solidFill>
              </a:rPr>
              <a:t>Jean-Bernard Rouge</a:t>
            </a:r>
            <a:endParaRPr lang="fr-FR" sz="1000" b="1">
              <a:solidFill>
                <a:srgbClr val="000099"/>
              </a:solidFill>
            </a:endParaRPr>
          </a:p>
        </p:txBody>
      </p:sp>
      <p:sp>
        <p:nvSpPr>
          <p:cNvPr id="33856" name="AutoShape 131"/>
          <p:cNvSpPr>
            <a:spLocks noChangeArrowheads="1"/>
          </p:cNvSpPr>
          <p:nvPr/>
        </p:nvSpPr>
        <p:spPr bwMode="auto">
          <a:xfrm>
            <a:off x="1066800" y="23622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SDIRFIN</a:t>
            </a:r>
            <a:endParaRPr lang="fr-FR" sz="800">
              <a:solidFill>
                <a:srgbClr val="000099"/>
              </a:solidFill>
            </a:endParaRPr>
          </a:p>
        </p:txBody>
      </p:sp>
      <p:cxnSp>
        <p:nvCxnSpPr>
          <p:cNvPr id="33857" name="AutoShape 133"/>
          <p:cNvCxnSpPr>
            <a:cxnSpLocks noChangeShapeType="1"/>
            <a:stCxn id="33855" idx="2"/>
            <a:endCxn id="33856" idx="0"/>
          </p:cNvCxnSpPr>
          <p:nvPr/>
        </p:nvCxnSpPr>
        <p:spPr bwMode="auto">
          <a:xfrm>
            <a:off x="1485900" y="1752600"/>
            <a:ext cx="114300" cy="6096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375" name="AutoShape 134"/>
          <p:cNvSpPr>
            <a:spLocks noChangeArrowheads="1"/>
          </p:cNvSpPr>
          <p:nvPr/>
        </p:nvSpPr>
        <p:spPr bwMode="auto">
          <a:xfrm>
            <a:off x="6781800" y="1219200"/>
            <a:ext cx="1371600" cy="609600"/>
          </a:xfrm>
          <a:prstGeom prst="roundRect">
            <a:avLst>
              <a:gd name="adj" fmla="val 16667"/>
            </a:avLst>
          </a:prstGeom>
          <a:solidFill>
            <a:srgbClr val="FFFF00"/>
          </a:solidFill>
          <a:ln>
            <a:noFill/>
          </a:ln>
          <a:effectLst>
            <a:prstShdw prst="shdw17" dist="17961" dir="2700000">
              <a:srgbClr val="9999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40000"/>
              </a:lnSpc>
              <a:spcBef>
                <a:spcPct val="50000"/>
              </a:spcBef>
            </a:pPr>
            <a:r>
              <a:rPr lang="fr-BE" sz="1000" b="1">
                <a:solidFill>
                  <a:srgbClr val="000099"/>
                </a:solidFill>
              </a:rPr>
              <a:t>Service Interne de </a:t>
            </a:r>
          </a:p>
          <a:p>
            <a:pPr marL="342900" indent="-342900" algn="ctr">
              <a:lnSpc>
                <a:spcPct val="40000"/>
              </a:lnSpc>
              <a:spcBef>
                <a:spcPct val="50000"/>
              </a:spcBef>
            </a:pPr>
            <a:r>
              <a:rPr lang="fr-BE" sz="1000" b="1">
                <a:solidFill>
                  <a:srgbClr val="000099"/>
                </a:solidFill>
              </a:rPr>
              <a:t>Prévention et </a:t>
            </a:r>
          </a:p>
          <a:p>
            <a:pPr marL="342900" indent="-342900" algn="ctr">
              <a:lnSpc>
                <a:spcPct val="40000"/>
              </a:lnSpc>
              <a:spcBef>
                <a:spcPct val="50000"/>
              </a:spcBef>
            </a:pPr>
            <a:r>
              <a:rPr lang="fr-BE" sz="1000" b="1">
                <a:solidFill>
                  <a:srgbClr val="000099"/>
                </a:solidFill>
              </a:rPr>
              <a:t>de protection</a:t>
            </a:r>
          </a:p>
          <a:p>
            <a:pPr marL="342900" indent="-342900" algn="ctr">
              <a:lnSpc>
                <a:spcPct val="40000"/>
              </a:lnSpc>
              <a:spcBef>
                <a:spcPct val="50000"/>
              </a:spcBef>
            </a:pPr>
            <a:r>
              <a:rPr lang="fr-BE" sz="1000" b="1">
                <a:solidFill>
                  <a:srgbClr val="000099"/>
                </a:solidFill>
              </a:rPr>
              <a:t> (SIPP)</a:t>
            </a:r>
            <a:endParaRPr lang="fr-FR" sz="1000" b="1">
              <a:solidFill>
                <a:srgbClr val="000099"/>
              </a:solidFill>
            </a:endParaRPr>
          </a:p>
        </p:txBody>
      </p:sp>
      <p:cxnSp>
        <p:nvCxnSpPr>
          <p:cNvPr id="33859" name="AutoShape 135"/>
          <p:cNvCxnSpPr>
            <a:cxnSpLocks noChangeShapeType="1"/>
            <a:stCxn id="33796" idx="0"/>
          </p:cNvCxnSpPr>
          <p:nvPr/>
        </p:nvCxnSpPr>
        <p:spPr bwMode="auto">
          <a:xfrm rot="-5400000">
            <a:off x="2552700" y="1181100"/>
            <a:ext cx="152400" cy="3886200"/>
          </a:xfrm>
          <a:prstGeom prst="bentConnector2">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60" name="AutoShape 136"/>
          <p:cNvCxnSpPr>
            <a:cxnSpLocks noChangeShapeType="1"/>
            <a:stCxn id="33797" idx="0"/>
          </p:cNvCxnSpPr>
          <p:nvPr/>
        </p:nvCxnSpPr>
        <p:spPr bwMode="auto">
          <a:xfrm flipV="1">
            <a:off x="1981200" y="3048000"/>
            <a:ext cx="0" cy="152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61" name="AutoShape 137"/>
          <p:cNvCxnSpPr>
            <a:cxnSpLocks noChangeShapeType="1"/>
            <a:stCxn id="33798" idx="0"/>
          </p:cNvCxnSpPr>
          <p:nvPr/>
        </p:nvCxnSpPr>
        <p:spPr bwMode="auto">
          <a:xfrm flipV="1">
            <a:off x="3276600" y="3048000"/>
            <a:ext cx="0" cy="152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62" name="AutoShape 139"/>
          <p:cNvCxnSpPr>
            <a:cxnSpLocks noChangeShapeType="1"/>
            <a:stCxn id="33800" idx="0"/>
          </p:cNvCxnSpPr>
          <p:nvPr/>
        </p:nvCxnSpPr>
        <p:spPr bwMode="auto">
          <a:xfrm flipV="1">
            <a:off x="5867400" y="3048000"/>
            <a:ext cx="0" cy="152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63" name="AutoShape 140"/>
          <p:cNvCxnSpPr>
            <a:cxnSpLocks noChangeShapeType="1"/>
            <a:stCxn id="33801" idx="0"/>
          </p:cNvCxnSpPr>
          <p:nvPr/>
        </p:nvCxnSpPr>
        <p:spPr bwMode="auto">
          <a:xfrm flipV="1">
            <a:off x="7162800" y="3048000"/>
            <a:ext cx="0" cy="1524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864" name="AutoShape 141"/>
          <p:cNvSpPr>
            <a:spLocks noChangeArrowheads="1"/>
          </p:cNvSpPr>
          <p:nvPr/>
        </p:nvSpPr>
        <p:spPr bwMode="auto">
          <a:xfrm>
            <a:off x="152400" y="1905000"/>
            <a:ext cx="1066800" cy="3048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Secrétariat </a:t>
            </a:r>
            <a:endParaRPr lang="fr-FR" sz="800">
              <a:solidFill>
                <a:srgbClr val="000099"/>
              </a:solidFill>
            </a:endParaRPr>
          </a:p>
        </p:txBody>
      </p:sp>
      <p:cxnSp>
        <p:nvCxnSpPr>
          <p:cNvPr id="33865" name="AutoShape 142"/>
          <p:cNvCxnSpPr>
            <a:cxnSpLocks noChangeShapeType="1"/>
            <a:stCxn id="33855" idx="2"/>
            <a:endCxn id="33864" idx="3"/>
          </p:cNvCxnSpPr>
          <p:nvPr/>
        </p:nvCxnSpPr>
        <p:spPr bwMode="auto">
          <a:xfrm flipH="1">
            <a:off x="1219200" y="1752600"/>
            <a:ext cx="2667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59" name="AutoShape 143"/>
          <p:cNvSpPr>
            <a:spLocks noChangeArrowheads="1"/>
          </p:cNvSpPr>
          <p:nvPr/>
        </p:nvSpPr>
        <p:spPr bwMode="auto">
          <a:xfrm>
            <a:off x="3657600" y="914400"/>
            <a:ext cx="1828800" cy="609600"/>
          </a:xfrm>
          <a:prstGeom prst="roundRect">
            <a:avLst>
              <a:gd name="adj" fmla="val 16667"/>
            </a:avLst>
          </a:prstGeom>
          <a:solidFill>
            <a:srgbClr val="FF6600"/>
          </a:solidFill>
          <a:ln>
            <a:noFill/>
          </a:ln>
          <a:effectLst>
            <a:prstShdw prst="shdw17" dist="17961" dir="2700000">
              <a:srgbClr val="FF6600">
                <a:gamma/>
                <a:shade val="60000"/>
                <a:invGamma/>
              </a:srgbClr>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40000"/>
              </a:lnSpc>
              <a:spcBef>
                <a:spcPct val="50000"/>
              </a:spcBef>
              <a:defRPr/>
            </a:pPr>
            <a:r>
              <a:rPr lang="fr-BE" sz="1600" b="1" dirty="0">
                <a:solidFill>
                  <a:schemeClr val="bg1"/>
                </a:solidFill>
                <a:effectLst>
                  <a:outerShdw blurRad="38100" dist="38100" dir="2700000" algn="tl">
                    <a:srgbClr val="000000"/>
                  </a:outerShdw>
                </a:effectLst>
              </a:rPr>
              <a:t>Collège</a:t>
            </a:r>
          </a:p>
          <a:p>
            <a:pPr marL="342900" indent="-342900" algn="ctr">
              <a:lnSpc>
                <a:spcPct val="40000"/>
              </a:lnSpc>
              <a:spcBef>
                <a:spcPct val="50000"/>
              </a:spcBef>
              <a:defRPr/>
            </a:pPr>
            <a:r>
              <a:rPr lang="fr-BE" sz="1600" b="1" dirty="0">
                <a:solidFill>
                  <a:schemeClr val="bg1"/>
                </a:solidFill>
                <a:effectLst>
                  <a:outerShdw blurRad="38100" dist="38100" dir="2700000" algn="tl">
                    <a:srgbClr val="000000"/>
                  </a:outerShdw>
                </a:effectLst>
              </a:rPr>
              <a:t>provincial</a:t>
            </a:r>
            <a:endParaRPr lang="fr-FR" sz="1600" b="1" dirty="0">
              <a:solidFill>
                <a:schemeClr val="bg1"/>
              </a:solidFill>
              <a:effectLst>
                <a:outerShdw blurRad="38100" dist="38100" dir="2700000" algn="tl">
                  <a:srgbClr val="000000"/>
                </a:outerShdw>
              </a:effectLst>
            </a:endParaRPr>
          </a:p>
        </p:txBody>
      </p:sp>
      <p:cxnSp>
        <p:nvCxnSpPr>
          <p:cNvPr id="33867" name="AutoShape 146"/>
          <p:cNvCxnSpPr>
            <a:cxnSpLocks noChangeShapeType="1"/>
            <a:stCxn id="9359" idx="2"/>
            <a:endCxn id="33795" idx="0"/>
          </p:cNvCxnSpPr>
          <p:nvPr/>
        </p:nvCxnSpPr>
        <p:spPr bwMode="auto">
          <a:xfrm>
            <a:off x="4572000" y="1524000"/>
            <a:ext cx="0" cy="5334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868" name="AutoShape 147"/>
          <p:cNvCxnSpPr>
            <a:cxnSpLocks noChangeShapeType="1"/>
            <a:stCxn id="9359" idx="1"/>
            <a:endCxn id="33855" idx="3"/>
          </p:cNvCxnSpPr>
          <p:nvPr/>
        </p:nvCxnSpPr>
        <p:spPr bwMode="auto">
          <a:xfrm flipH="1">
            <a:off x="2286000" y="1219200"/>
            <a:ext cx="1371600" cy="2286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86" name="AutoShape 148"/>
          <p:cNvCxnSpPr>
            <a:cxnSpLocks noChangeShapeType="1"/>
            <a:stCxn id="9359" idx="3"/>
            <a:endCxn id="13375" idx="1"/>
          </p:cNvCxnSpPr>
          <p:nvPr/>
        </p:nvCxnSpPr>
        <p:spPr bwMode="auto">
          <a:xfrm>
            <a:off x="5486400" y="1219200"/>
            <a:ext cx="1295400" cy="3048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410" name="Espace réservé du numéro de diapositive 3"/>
          <p:cNvSpPr>
            <a:spLocks noGrp="1"/>
          </p:cNvSpPr>
          <p:nvPr>
            <p:ph type="sldNum" sz="quarter" idx="12"/>
          </p:nvPr>
        </p:nvSpPr>
        <p:spPr>
          <a:xfrm>
            <a:off x="8193088" y="6245225"/>
            <a:ext cx="493712" cy="476250"/>
          </a:xfr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A480910-C1EE-471E-A237-4076DD2187B0}" type="slidenum">
              <a:rPr lang="fr-FR" smtClean="0"/>
              <a:pPr eaLnBrk="1" hangingPunct="1"/>
              <a:t>14</a:t>
            </a:fld>
            <a:endParaRPr lang="fr-FR" smtClean="0"/>
          </a:p>
        </p:txBody>
      </p:sp>
      <p:cxnSp>
        <p:nvCxnSpPr>
          <p:cNvPr id="82" name="AutoShape 119"/>
          <p:cNvCxnSpPr>
            <a:cxnSpLocks noChangeShapeType="1"/>
          </p:cNvCxnSpPr>
          <p:nvPr/>
        </p:nvCxnSpPr>
        <p:spPr bwMode="auto">
          <a:xfrm>
            <a:off x="5364163" y="4724400"/>
            <a:ext cx="762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AutoShape 113"/>
          <p:cNvCxnSpPr>
            <a:cxnSpLocks noChangeShapeType="1"/>
            <a:endCxn id="33827" idx="1"/>
          </p:cNvCxnSpPr>
          <p:nvPr/>
        </p:nvCxnSpPr>
        <p:spPr bwMode="auto">
          <a:xfrm rot="5400000">
            <a:off x="2114551" y="4440237"/>
            <a:ext cx="1866900" cy="454025"/>
          </a:xfrm>
          <a:prstGeom prst="bentConnector4">
            <a:avLst>
              <a:gd name="adj1" fmla="val 4546"/>
              <a:gd name="adj2" fmla="val 108481"/>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AutoShape 75"/>
          <p:cNvSpPr>
            <a:spLocks noChangeArrowheads="1"/>
          </p:cNvSpPr>
          <p:nvPr/>
        </p:nvSpPr>
        <p:spPr bwMode="auto">
          <a:xfrm>
            <a:off x="1500188" y="6248400"/>
            <a:ext cx="1066800" cy="3810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endParaRPr lang="fr-BE" sz="800">
              <a:solidFill>
                <a:srgbClr val="000099"/>
              </a:solidFill>
            </a:endParaRPr>
          </a:p>
          <a:p>
            <a:pPr marL="342900" indent="-342900" algn="ctr">
              <a:lnSpc>
                <a:spcPct val="60000"/>
              </a:lnSpc>
              <a:spcBef>
                <a:spcPct val="50000"/>
              </a:spcBef>
            </a:pPr>
            <a:r>
              <a:rPr lang="fr-BE" sz="800">
                <a:solidFill>
                  <a:srgbClr val="000099"/>
                </a:solidFill>
              </a:rPr>
              <a:t>Institutions</a:t>
            </a:r>
          </a:p>
          <a:p>
            <a:pPr marL="342900" indent="-342900" algn="ctr">
              <a:lnSpc>
                <a:spcPct val="60000"/>
              </a:lnSpc>
              <a:spcBef>
                <a:spcPct val="50000"/>
              </a:spcBef>
            </a:pPr>
            <a:r>
              <a:rPr lang="fr-BE" sz="800">
                <a:solidFill>
                  <a:srgbClr val="000099"/>
                </a:solidFill>
              </a:rPr>
              <a:t> décentralisées</a:t>
            </a:r>
          </a:p>
          <a:p>
            <a:pPr marL="342900" indent="-342900" algn="ctr">
              <a:lnSpc>
                <a:spcPct val="60000"/>
              </a:lnSpc>
              <a:spcBef>
                <a:spcPct val="50000"/>
              </a:spcBef>
            </a:pPr>
            <a:endParaRPr lang="fr-FR" sz="800">
              <a:solidFill>
                <a:srgbClr val="000099"/>
              </a:solidFill>
            </a:endParaRPr>
          </a:p>
        </p:txBody>
      </p:sp>
      <p:cxnSp>
        <p:nvCxnSpPr>
          <p:cNvPr id="108" name="AutoShape 106"/>
          <p:cNvCxnSpPr>
            <a:cxnSpLocks noChangeShapeType="1"/>
            <a:endCxn id="33811" idx="1"/>
          </p:cNvCxnSpPr>
          <p:nvPr/>
        </p:nvCxnSpPr>
        <p:spPr bwMode="auto">
          <a:xfrm flipV="1">
            <a:off x="1449388" y="4991100"/>
            <a:ext cx="76200" cy="76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AutoShape 106"/>
          <p:cNvCxnSpPr>
            <a:cxnSpLocks noChangeShapeType="1"/>
            <a:endCxn id="33824" idx="1"/>
          </p:cNvCxnSpPr>
          <p:nvPr/>
        </p:nvCxnSpPr>
        <p:spPr bwMode="auto">
          <a:xfrm flipV="1">
            <a:off x="1465263" y="5465763"/>
            <a:ext cx="77787"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AutoShape 75"/>
          <p:cNvSpPr>
            <a:spLocks noChangeArrowheads="1"/>
          </p:cNvSpPr>
          <p:nvPr/>
        </p:nvSpPr>
        <p:spPr bwMode="auto">
          <a:xfrm>
            <a:off x="5410200" y="5562600"/>
            <a:ext cx="1066800" cy="6858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endParaRPr lang="fr-BE" sz="800">
              <a:solidFill>
                <a:srgbClr val="000099"/>
              </a:solidFill>
            </a:endParaRPr>
          </a:p>
          <a:p>
            <a:pPr marL="342900" indent="-342900" algn="ctr">
              <a:lnSpc>
                <a:spcPct val="60000"/>
              </a:lnSpc>
              <a:spcBef>
                <a:spcPct val="50000"/>
              </a:spcBef>
            </a:pPr>
            <a:r>
              <a:rPr lang="fr-BE" sz="800">
                <a:solidFill>
                  <a:srgbClr val="000099"/>
                </a:solidFill>
              </a:rPr>
              <a:t>Institutions</a:t>
            </a:r>
          </a:p>
          <a:p>
            <a:pPr marL="342900" indent="-342900" algn="ctr">
              <a:lnSpc>
                <a:spcPct val="60000"/>
              </a:lnSpc>
              <a:spcBef>
                <a:spcPct val="50000"/>
              </a:spcBef>
            </a:pPr>
            <a:r>
              <a:rPr lang="fr-BE" sz="800">
                <a:solidFill>
                  <a:srgbClr val="000099"/>
                </a:solidFill>
              </a:rPr>
              <a:t> décentralisées:</a:t>
            </a:r>
          </a:p>
          <a:p>
            <a:pPr marL="342900" indent="-342900" algn="ctr">
              <a:lnSpc>
                <a:spcPct val="60000"/>
              </a:lnSpc>
              <a:spcBef>
                <a:spcPct val="50000"/>
              </a:spcBef>
            </a:pPr>
            <a:r>
              <a:rPr lang="fr-BE" sz="800">
                <a:solidFill>
                  <a:srgbClr val="000099"/>
                </a:solidFill>
              </a:rPr>
              <a:t> CPAR</a:t>
            </a:r>
          </a:p>
          <a:p>
            <a:pPr marL="342900" indent="-342900" algn="ctr">
              <a:lnSpc>
                <a:spcPct val="60000"/>
              </a:lnSpc>
              <a:spcBef>
                <a:spcPct val="50000"/>
              </a:spcBef>
            </a:pPr>
            <a:r>
              <a:rPr lang="fr-BE" sz="800">
                <a:solidFill>
                  <a:srgbClr val="000099"/>
                </a:solidFill>
              </a:rPr>
              <a:t>DQGN</a:t>
            </a:r>
          </a:p>
          <a:p>
            <a:pPr marL="342900" indent="-342900" algn="ctr">
              <a:lnSpc>
                <a:spcPct val="60000"/>
              </a:lnSpc>
              <a:spcBef>
                <a:spcPct val="50000"/>
              </a:spcBef>
            </a:pPr>
            <a:r>
              <a:rPr lang="fr-BE" sz="800">
                <a:solidFill>
                  <a:srgbClr val="000099"/>
                </a:solidFill>
              </a:rPr>
              <a:t>OMAPBW</a:t>
            </a:r>
          </a:p>
          <a:p>
            <a:pPr marL="342900" indent="-342900" algn="ctr">
              <a:lnSpc>
                <a:spcPct val="60000"/>
              </a:lnSpc>
              <a:spcBef>
                <a:spcPct val="50000"/>
              </a:spcBef>
            </a:pPr>
            <a:endParaRPr lang="fr-FR" sz="800">
              <a:solidFill>
                <a:srgbClr val="000099"/>
              </a:solidFill>
            </a:endParaRPr>
          </a:p>
        </p:txBody>
      </p:sp>
      <p:sp>
        <p:nvSpPr>
          <p:cNvPr id="147" name="AutoShape 75"/>
          <p:cNvSpPr>
            <a:spLocks noChangeArrowheads="1"/>
          </p:cNvSpPr>
          <p:nvPr/>
        </p:nvSpPr>
        <p:spPr bwMode="auto">
          <a:xfrm>
            <a:off x="6634163" y="5410200"/>
            <a:ext cx="1066800" cy="5334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endParaRPr lang="fr-BE" sz="800">
              <a:solidFill>
                <a:srgbClr val="000099"/>
              </a:solidFill>
            </a:endParaRPr>
          </a:p>
          <a:p>
            <a:pPr marL="342900" indent="-342900" algn="ctr">
              <a:lnSpc>
                <a:spcPct val="60000"/>
              </a:lnSpc>
              <a:spcBef>
                <a:spcPct val="50000"/>
              </a:spcBef>
            </a:pPr>
            <a:r>
              <a:rPr lang="fr-BE" sz="800">
                <a:solidFill>
                  <a:srgbClr val="000099"/>
                </a:solidFill>
              </a:rPr>
              <a:t>Institutions</a:t>
            </a:r>
          </a:p>
          <a:p>
            <a:pPr marL="342900" indent="-342900" algn="ctr">
              <a:lnSpc>
                <a:spcPct val="60000"/>
              </a:lnSpc>
              <a:spcBef>
                <a:spcPct val="50000"/>
              </a:spcBef>
            </a:pPr>
            <a:r>
              <a:rPr lang="fr-BE" sz="800">
                <a:solidFill>
                  <a:srgbClr val="000099"/>
                </a:solidFill>
              </a:rPr>
              <a:t> décentralisées :</a:t>
            </a:r>
          </a:p>
          <a:p>
            <a:pPr marL="342900" indent="-342900" algn="ctr">
              <a:lnSpc>
                <a:spcPct val="60000"/>
              </a:lnSpc>
              <a:spcBef>
                <a:spcPct val="50000"/>
              </a:spcBef>
            </a:pPr>
            <a:r>
              <a:rPr lang="fr-BE" sz="800">
                <a:solidFill>
                  <a:srgbClr val="000099"/>
                </a:solidFill>
              </a:rPr>
              <a:t>SPPSE</a:t>
            </a:r>
          </a:p>
          <a:p>
            <a:pPr marL="342900" indent="-342900" algn="ctr">
              <a:lnSpc>
                <a:spcPct val="60000"/>
              </a:lnSpc>
              <a:spcBef>
                <a:spcPct val="50000"/>
              </a:spcBef>
            </a:pPr>
            <a:r>
              <a:rPr lang="fr-BE" sz="800">
                <a:solidFill>
                  <a:srgbClr val="000099"/>
                </a:solidFill>
              </a:rPr>
              <a:t>SSM</a:t>
            </a:r>
          </a:p>
          <a:p>
            <a:pPr marL="342900" indent="-342900" algn="ctr">
              <a:lnSpc>
                <a:spcPct val="60000"/>
              </a:lnSpc>
              <a:spcBef>
                <a:spcPct val="50000"/>
              </a:spcBef>
            </a:pPr>
            <a:endParaRPr lang="fr-FR" sz="800">
              <a:solidFill>
                <a:srgbClr val="000099"/>
              </a:solidFill>
            </a:endParaRPr>
          </a:p>
        </p:txBody>
      </p:sp>
      <p:cxnSp>
        <p:nvCxnSpPr>
          <p:cNvPr id="151" name="AutoShape 119"/>
          <p:cNvCxnSpPr>
            <a:cxnSpLocks noChangeShapeType="1"/>
            <a:endCxn id="33821" idx="1"/>
          </p:cNvCxnSpPr>
          <p:nvPr/>
        </p:nvCxnSpPr>
        <p:spPr bwMode="auto">
          <a:xfrm flipV="1">
            <a:off x="6554788" y="4648200"/>
            <a:ext cx="76200" cy="571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 name="AutoShape 119"/>
          <p:cNvCxnSpPr>
            <a:cxnSpLocks noChangeShapeType="1"/>
          </p:cNvCxnSpPr>
          <p:nvPr/>
        </p:nvCxnSpPr>
        <p:spPr bwMode="auto">
          <a:xfrm flipV="1">
            <a:off x="5372100" y="5181600"/>
            <a:ext cx="38100" cy="762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AutoShape 88"/>
          <p:cNvSpPr>
            <a:spLocks noChangeArrowheads="1"/>
          </p:cNvSpPr>
          <p:nvPr/>
        </p:nvSpPr>
        <p:spPr bwMode="auto">
          <a:xfrm>
            <a:off x="6629400" y="4953000"/>
            <a:ext cx="1066800" cy="4191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Autres section :</a:t>
            </a:r>
          </a:p>
          <a:p>
            <a:pPr marL="342900" indent="-342900" algn="ctr">
              <a:lnSpc>
                <a:spcPct val="60000"/>
              </a:lnSpc>
              <a:spcBef>
                <a:spcPct val="50000"/>
              </a:spcBef>
            </a:pPr>
            <a:r>
              <a:rPr lang="fr-BE" sz="800">
                <a:solidFill>
                  <a:srgbClr val="000099"/>
                </a:solidFill>
              </a:rPr>
              <a:t>SAMI</a:t>
            </a:r>
          </a:p>
          <a:p>
            <a:pPr marL="342900" indent="-342900" algn="ctr">
              <a:lnSpc>
                <a:spcPct val="60000"/>
              </a:lnSpc>
              <a:spcBef>
                <a:spcPct val="50000"/>
              </a:spcBef>
            </a:pPr>
            <a:r>
              <a:rPr lang="fr-BE" sz="800">
                <a:solidFill>
                  <a:srgbClr val="000099"/>
                </a:solidFill>
              </a:rPr>
              <a:t>CEDS</a:t>
            </a:r>
          </a:p>
        </p:txBody>
      </p:sp>
      <p:sp>
        <p:nvSpPr>
          <p:cNvPr id="87" name="AutoShape 75"/>
          <p:cNvSpPr>
            <a:spLocks noChangeArrowheads="1"/>
          </p:cNvSpPr>
          <p:nvPr/>
        </p:nvSpPr>
        <p:spPr bwMode="auto">
          <a:xfrm>
            <a:off x="6629400" y="6019800"/>
            <a:ext cx="1066800" cy="609600"/>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endParaRPr lang="fr-BE" sz="800">
              <a:solidFill>
                <a:srgbClr val="000099"/>
              </a:solidFill>
            </a:endParaRPr>
          </a:p>
          <a:p>
            <a:pPr marL="342900" indent="-342900" algn="ctr">
              <a:lnSpc>
                <a:spcPct val="60000"/>
              </a:lnSpc>
              <a:spcBef>
                <a:spcPct val="50000"/>
              </a:spcBef>
            </a:pPr>
            <a:r>
              <a:rPr lang="fr-BE" sz="800">
                <a:solidFill>
                  <a:srgbClr val="000099"/>
                </a:solidFill>
              </a:rPr>
              <a:t>Régies/ASBL :</a:t>
            </a:r>
          </a:p>
          <a:p>
            <a:pPr marL="342900" indent="-342900" algn="ctr">
              <a:lnSpc>
                <a:spcPct val="60000"/>
              </a:lnSpc>
              <a:spcBef>
                <a:spcPct val="50000"/>
              </a:spcBef>
            </a:pPr>
            <a:r>
              <a:rPr lang="fr-BE" sz="800">
                <a:solidFill>
                  <a:srgbClr val="000099"/>
                </a:solidFill>
              </a:rPr>
              <a:t>AIS</a:t>
            </a:r>
          </a:p>
          <a:p>
            <a:pPr marL="342900" indent="-342900" algn="ctr">
              <a:lnSpc>
                <a:spcPct val="60000"/>
              </a:lnSpc>
              <a:spcBef>
                <a:spcPct val="50000"/>
              </a:spcBef>
            </a:pPr>
            <a:r>
              <a:rPr lang="fr-BE" sz="800">
                <a:solidFill>
                  <a:srgbClr val="000099"/>
                </a:solidFill>
              </a:rPr>
              <a:t>CLPS</a:t>
            </a:r>
          </a:p>
          <a:p>
            <a:pPr marL="342900" indent="-342900" algn="ctr">
              <a:lnSpc>
                <a:spcPct val="60000"/>
              </a:lnSpc>
              <a:spcBef>
                <a:spcPct val="50000"/>
              </a:spcBef>
            </a:pPr>
            <a:r>
              <a:rPr lang="fr-BE" sz="800">
                <a:solidFill>
                  <a:srgbClr val="000099"/>
                </a:solidFill>
              </a:rPr>
              <a:t>Fond social...</a:t>
            </a:r>
          </a:p>
          <a:p>
            <a:pPr marL="342900" indent="-342900" algn="ctr">
              <a:lnSpc>
                <a:spcPct val="60000"/>
              </a:lnSpc>
              <a:spcBef>
                <a:spcPct val="50000"/>
              </a:spcBef>
            </a:pPr>
            <a:endParaRPr lang="fr-FR" sz="800">
              <a:solidFill>
                <a:srgbClr val="000099"/>
              </a:solidFill>
            </a:endParaRPr>
          </a:p>
        </p:txBody>
      </p:sp>
      <p:cxnSp>
        <p:nvCxnSpPr>
          <p:cNvPr id="98" name="AutoShape 119"/>
          <p:cNvCxnSpPr>
            <a:cxnSpLocks noChangeShapeType="1"/>
          </p:cNvCxnSpPr>
          <p:nvPr/>
        </p:nvCxnSpPr>
        <p:spPr bwMode="auto">
          <a:xfrm flipV="1">
            <a:off x="6553200" y="5218113"/>
            <a:ext cx="76200" cy="571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AutoShape 119"/>
          <p:cNvCxnSpPr>
            <a:cxnSpLocks noChangeShapeType="1"/>
          </p:cNvCxnSpPr>
          <p:nvPr/>
        </p:nvCxnSpPr>
        <p:spPr bwMode="auto">
          <a:xfrm flipV="1">
            <a:off x="6553200" y="5724525"/>
            <a:ext cx="76200" cy="5715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AutoShape 75"/>
          <p:cNvSpPr>
            <a:spLocks noChangeArrowheads="1"/>
          </p:cNvSpPr>
          <p:nvPr/>
        </p:nvSpPr>
        <p:spPr bwMode="auto">
          <a:xfrm>
            <a:off x="7926388" y="5827713"/>
            <a:ext cx="1066800" cy="420687"/>
          </a:xfrm>
          <a:prstGeom prst="roundRect">
            <a:avLst>
              <a:gd name="adj" fmla="val 16667"/>
            </a:avLst>
          </a:prstGeom>
          <a:solidFill>
            <a:srgbClr val="FFCC00"/>
          </a:solidFill>
          <a:ln>
            <a:noFill/>
          </a:ln>
          <a:effectLst>
            <a:prstShdw prst="shdw17" dist="17961" dir="2700000">
              <a:srgbClr val="997A00"/>
            </a:prstShdw>
          </a:effectLst>
          <a:extLst>
            <a:ext uri="{91240B29-F687-4F45-9708-019B960494DF}">
              <a14:hiddenLine xmlns:a14="http://schemas.microsoft.com/office/drawing/2010/main" w="9525">
                <a:solidFill>
                  <a:srgbClr val="00FF00"/>
                </a:solidFill>
                <a:round/>
                <a:headEnd/>
                <a:tailEnd/>
              </a14:hiddenLine>
            </a:ext>
          </a:extLst>
        </p:spPr>
        <p:txBody>
          <a:bodyPr anchor="ctr" anchorCtr="1"/>
          <a:lstStyle/>
          <a:p>
            <a:pPr marL="342900" indent="-342900" algn="ctr">
              <a:lnSpc>
                <a:spcPct val="60000"/>
              </a:lnSpc>
              <a:spcBef>
                <a:spcPct val="50000"/>
              </a:spcBef>
            </a:pPr>
            <a:r>
              <a:rPr lang="fr-BE" sz="800">
                <a:solidFill>
                  <a:srgbClr val="000099"/>
                </a:solidFill>
              </a:rPr>
              <a:t>Régie provinciale</a:t>
            </a:r>
            <a:endParaRPr lang="fr-FR" sz="800">
              <a:solidFill>
                <a:srgbClr val="000099"/>
              </a:solidFill>
            </a:endParaRPr>
          </a:p>
        </p:txBody>
      </p:sp>
      <p:cxnSp>
        <p:nvCxnSpPr>
          <p:cNvPr id="109" name="AutoShape 122"/>
          <p:cNvCxnSpPr>
            <a:cxnSpLocks noChangeShapeType="1"/>
          </p:cNvCxnSpPr>
          <p:nvPr/>
        </p:nvCxnSpPr>
        <p:spPr bwMode="auto">
          <a:xfrm flipV="1">
            <a:off x="7850188" y="5410200"/>
            <a:ext cx="152400" cy="3810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 calcmode="lin" valueType="num">
                                      <p:cBhvr additive="base">
                                        <p:cTn id="7" dur="500" fill="hold"/>
                                        <p:tgtEl>
                                          <p:spTgt spid="33795"/>
                                        </p:tgtEl>
                                        <p:attrNameLst>
                                          <p:attrName>ppt_x</p:attrName>
                                        </p:attrNameLst>
                                      </p:cBhvr>
                                      <p:tavLst>
                                        <p:tav tm="0">
                                          <p:val>
                                            <p:strVal val="#ppt_x"/>
                                          </p:val>
                                        </p:tav>
                                        <p:tav tm="100000">
                                          <p:val>
                                            <p:strVal val="#ppt_x"/>
                                          </p:val>
                                        </p:tav>
                                      </p:tavLst>
                                    </p:anim>
                                    <p:anim calcmode="lin" valueType="num">
                                      <p:cBhvr additive="base">
                                        <p:cTn id="8" dur="500" fill="hold"/>
                                        <p:tgtEl>
                                          <p:spTgt spid="3379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3851"/>
                                        </p:tgtEl>
                                        <p:attrNameLst>
                                          <p:attrName>style.visibility</p:attrName>
                                        </p:attrNameLst>
                                      </p:cBhvr>
                                      <p:to>
                                        <p:strVal val="visible"/>
                                      </p:to>
                                    </p:set>
                                    <p:anim calcmode="lin" valueType="num">
                                      <p:cBhvr additive="base">
                                        <p:cTn id="11" dur="500" fill="hold"/>
                                        <p:tgtEl>
                                          <p:spTgt spid="33851"/>
                                        </p:tgtEl>
                                        <p:attrNameLst>
                                          <p:attrName>ppt_x</p:attrName>
                                        </p:attrNameLst>
                                      </p:cBhvr>
                                      <p:tavLst>
                                        <p:tav tm="0">
                                          <p:val>
                                            <p:strVal val="#ppt_x"/>
                                          </p:val>
                                        </p:tav>
                                        <p:tav tm="100000">
                                          <p:val>
                                            <p:strVal val="#ppt_x"/>
                                          </p:val>
                                        </p:tav>
                                      </p:tavLst>
                                    </p:anim>
                                    <p:anim calcmode="lin" valueType="num">
                                      <p:cBhvr additive="base">
                                        <p:cTn id="12" dur="500" fill="hold"/>
                                        <p:tgtEl>
                                          <p:spTgt spid="3385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3852"/>
                                        </p:tgtEl>
                                        <p:attrNameLst>
                                          <p:attrName>style.visibility</p:attrName>
                                        </p:attrNameLst>
                                      </p:cBhvr>
                                      <p:to>
                                        <p:strVal val="visible"/>
                                      </p:to>
                                    </p:set>
                                    <p:anim calcmode="lin" valueType="num">
                                      <p:cBhvr additive="base">
                                        <p:cTn id="15" dur="500" fill="hold"/>
                                        <p:tgtEl>
                                          <p:spTgt spid="33852"/>
                                        </p:tgtEl>
                                        <p:attrNameLst>
                                          <p:attrName>ppt_x</p:attrName>
                                        </p:attrNameLst>
                                      </p:cBhvr>
                                      <p:tavLst>
                                        <p:tav tm="0">
                                          <p:val>
                                            <p:strVal val="#ppt_x"/>
                                          </p:val>
                                        </p:tav>
                                        <p:tav tm="100000">
                                          <p:val>
                                            <p:strVal val="#ppt_x"/>
                                          </p:val>
                                        </p:tav>
                                      </p:tavLst>
                                    </p:anim>
                                    <p:anim calcmode="lin" valueType="num">
                                      <p:cBhvr additive="base">
                                        <p:cTn id="16" dur="500" fill="hold"/>
                                        <p:tgtEl>
                                          <p:spTgt spid="3385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3853"/>
                                        </p:tgtEl>
                                        <p:attrNameLst>
                                          <p:attrName>style.visibility</p:attrName>
                                        </p:attrNameLst>
                                      </p:cBhvr>
                                      <p:to>
                                        <p:strVal val="visible"/>
                                      </p:to>
                                    </p:set>
                                    <p:anim calcmode="lin" valueType="num">
                                      <p:cBhvr additive="base">
                                        <p:cTn id="19" dur="500" fill="hold"/>
                                        <p:tgtEl>
                                          <p:spTgt spid="33853"/>
                                        </p:tgtEl>
                                        <p:attrNameLst>
                                          <p:attrName>ppt_x</p:attrName>
                                        </p:attrNameLst>
                                      </p:cBhvr>
                                      <p:tavLst>
                                        <p:tav tm="0">
                                          <p:val>
                                            <p:strVal val="#ppt_x"/>
                                          </p:val>
                                        </p:tav>
                                        <p:tav tm="100000">
                                          <p:val>
                                            <p:strVal val="#ppt_x"/>
                                          </p:val>
                                        </p:tav>
                                      </p:tavLst>
                                    </p:anim>
                                    <p:anim calcmode="lin" valueType="num">
                                      <p:cBhvr additive="base">
                                        <p:cTn id="20" dur="500" fill="hold"/>
                                        <p:tgtEl>
                                          <p:spTgt spid="3385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3854"/>
                                        </p:tgtEl>
                                        <p:attrNameLst>
                                          <p:attrName>style.visibility</p:attrName>
                                        </p:attrNameLst>
                                      </p:cBhvr>
                                      <p:to>
                                        <p:strVal val="visible"/>
                                      </p:to>
                                    </p:set>
                                    <p:anim calcmode="lin" valueType="num">
                                      <p:cBhvr additive="base">
                                        <p:cTn id="23" dur="500" fill="hold"/>
                                        <p:tgtEl>
                                          <p:spTgt spid="33854"/>
                                        </p:tgtEl>
                                        <p:attrNameLst>
                                          <p:attrName>ppt_x</p:attrName>
                                        </p:attrNameLst>
                                      </p:cBhvr>
                                      <p:tavLst>
                                        <p:tav tm="0">
                                          <p:val>
                                            <p:strVal val="#ppt_x"/>
                                          </p:val>
                                        </p:tav>
                                        <p:tav tm="100000">
                                          <p:val>
                                            <p:strVal val="#ppt_x"/>
                                          </p:val>
                                        </p:tav>
                                      </p:tavLst>
                                    </p:anim>
                                    <p:anim calcmode="lin" valueType="num">
                                      <p:cBhvr additive="base">
                                        <p:cTn id="24" dur="500" fill="hold"/>
                                        <p:tgtEl>
                                          <p:spTgt spid="338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3855"/>
                                        </p:tgtEl>
                                        <p:attrNameLst>
                                          <p:attrName>style.visibility</p:attrName>
                                        </p:attrNameLst>
                                      </p:cBhvr>
                                      <p:to>
                                        <p:strVal val="visible"/>
                                      </p:to>
                                    </p:set>
                                    <p:anim calcmode="lin" valueType="num">
                                      <p:cBhvr additive="base">
                                        <p:cTn id="27" dur="500" fill="hold"/>
                                        <p:tgtEl>
                                          <p:spTgt spid="33855"/>
                                        </p:tgtEl>
                                        <p:attrNameLst>
                                          <p:attrName>ppt_x</p:attrName>
                                        </p:attrNameLst>
                                      </p:cBhvr>
                                      <p:tavLst>
                                        <p:tav tm="0">
                                          <p:val>
                                            <p:strVal val="#ppt_x"/>
                                          </p:val>
                                        </p:tav>
                                        <p:tav tm="100000">
                                          <p:val>
                                            <p:strVal val="#ppt_x"/>
                                          </p:val>
                                        </p:tav>
                                      </p:tavLst>
                                    </p:anim>
                                    <p:anim calcmode="lin" valueType="num">
                                      <p:cBhvr additive="base">
                                        <p:cTn id="28" dur="500" fill="hold"/>
                                        <p:tgtEl>
                                          <p:spTgt spid="3385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3856"/>
                                        </p:tgtEl>
                                        <p:attrNameLst>
                                          <p:attrName>style.visibility</p:attrName>
                                        </p:attrNameLst>
                                      </p:cBhvr>
                                      <p:to>
                                        <p:strVal val="visible"/>
                                      </p:to>
                                    </p:set>
                                    <p:anim calcmode="lin" valueType="num">
                                      <p:cBhvr additive="base">
                                        <p:cTn id="31" dur="500" fill="hold"/>
                                        <p:tgtEl>
                                          <p:spTgt spid="33856"/>
                                        </p:tgtEl>
                                        <p:attrNameLst>
                                          <p:attrName>ppt_x</p:attrName>
                                        </p:attrNameLst>
                                      </p:cBhvr>
                                      <p:tavLst>
                                        <p:tav tm="0">
                                          <p:val>
                                            <p:strVal val="#ppt_x"/>
                                          </p:val>
                                        </p:tav>
                                        <p:tav tm="100000">
                                          <p:val>
                                            <p:strVal val="#ppt_x"/>
                                          </p:val>
                                        </p:tav>
                                      </p:tavLst>
                                    </p:anim>
                                    <p:anim calcmode="lin" valueType="num">
                                      <p:cBhvr additive="base">
                                        <p:cTn id="32" dur="500" fill="hold"/>
                                        <p:tgtEl>
                                          <p:spTgt spid="3385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3857"/>
                                        </p:tgtEl>
                                        <p:attrNameLst>
                                          <p:attrName>style.visibility</p:attrName>
                                        </p:attrNameLst>
                                      </p:cBhvr>
                                      <p:to>
                                        <p:strVal val="visible"/>
                                      </p:to>
                                    </p:set>
                                    <p:anim calcmode="lin" valueType="num">
                                      <p:cBhvr additive="base">
                                        <p:cTn id="35" dur="500" fill="hold"/>
                                        <p:tgtEl>
                                          <p:spTgt spid="33857"/>
                                        </p:tgtEl>
                                        <p:attrNameLst>
                                          <p:attrName>ppt_x</p:attrName>
                                        </p:attrNameLst>
                                      </p:cBhvr>
                                      <p:tavLst>
                                        <p:tav tm="0">
                                          <p:val>
                                            <p:strVal val="#ppt_x"/>
                                          </p:val>
                                        </p:tav>
                                        <p:tav tm="100000">
                                          <p:val>
                                            <p:strVal val="#ppt_x"/>
                                          </p:val>
                                        </p:tav>
                                      </p:tavLst>
                                    </p:anim>
                                    <p:anim calcmode="lin" valueType="num">
                                      <p:cBhvr additive="base">
                                        <p:cTn id="36" dur="500" fill="hold"/>
                                        <p:tgtEl>
                                          <p:spTgt spid="3385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864"/>
                                        </p:tgtEl>
                                        <p:attrNameLst>
                                          <p:attrName>style.visibility</p:attrName>
                                        </p:attrNameLst>
                                      </p:cBhvr>
                                      <p:to>
                                        <p:strVal val="visible"/>
                                      </p:to>
                                    </p:set>
                                    <p:anim calcmode="lin" valueType="num">
                                      <p:cBhvr additive="base">
                                        <p:cTn id="39" dur="500" fill="hold"/>
                                        <p:tgtEl>
                                          <p:spTgt spid="33864"/>
                                        </p:tgtEl>
                                        <p:attrNameLst>
                                          <p:attrName>ppt_x</p:attrName>
                                        </p:attrNameLst>
                                      </p:cBhvr>
                                      <p:tavLst>
                                        <p:tav tm="0">
                                          <p:val>
                                            <p:strVal val="#ppt_x"/>
                                          </p:val>
                                        </p:tav>
                                        <p:tav tm="100000">
                                          <p:val>
                                            <p:strVal val="#ppt_x"/>
                                          </p:val>
                                        </p:tav>
                                      </p:tavLst>
                                    </p:anim>
                                    <p:anim calcmode="lin" valueType="num">
                                      <p:cBhvr additive="base">
                                        <p:cTn id="40" dur="500" fill="hold"/>
                                        <p:tgtEl>
                                          <p:spTgt spid="33864"/>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3865"/>
                                        </p:tgtEl>
                                        <p:attrNameLst>
                                          <p:attrName>style.visibility</p:attrName>
                                        </p:attrNameLst>
                                      </p:cBhvr>
                                      <p:to>
                                        <p:strVal val="visible"/>
                                      </p:to>
                                    </p:set>
                                    <p:anim calcmode="lin" valueType="num">
                                      <p:cBhvr additive="base">
                                        <p:cTn id="43" dur="500" fill="hold"/>
                                        <p:tgtEl>
                                          <p:spTgt spid="33865"/>
                                        </p:tgtEl>
                                        <p:attrNameLst>
                                          <p:attrName>ppt_x</p:attrName>
                                        </p:attrNameLst>
                                      </p:cBhvr>
                                      <p:tavLst>
                                        <p:tav tm="0">
                                          <p:val>
                                            <p:strVal val="#ppt_x"/>
                                          </p:val>
                                        </p:tav>
                                        <p:tav tm="100000">
                                          <p:val>
                                            <p:strVal val="#ppt_x"/>
                                          </p:val>
                                        </p:tav>
                                      </p:tavLst>
                                    </p:anim>
                                    <p:anim calcmode="lin" valueType="num">
                                      <p:cBhvr additive="base">
                                        <p:cTn id="44" dur="500" fill="hold"/>
                                        <p:tgtEl>
                                          <p:spTgt spid="3386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359"/>
                                        </p:tgtEl>
                                        <p:attrNameLst>
                                          <p:attrName>style.visibility</p:attrName>
                                        </p:attrNameLst>
                                      </p:cBhvr>
                                      <p:to>
                                        <p:strVal val="visible"/>
                                      </p:to>
                                    </p:set>
                                    <p:anim calcmode="lin" valueType="num">
                                      <p:cBhvr additive="base">
                                        <p:cTn id="47" dur="500" fill="hold"/>
                                        <p:tgtEl>
                                          <p:spTgt spid="9359"/>
                                        </p:tgtEl>
                                        <p:attrNameLst>
                                          <p:attrName>ppt_x</p:attrName>
                                        </p:attrNameLst>
                                      </p:cBhvr>
                                      <p:tavLst>
                                        <p:tav tm="0">
                                          <p:val>
                                            <p:strVal val="#ppt_x"/>
                                          </p:val>
                                        </p:tav>
                                        <p:tav tm="100000">
                                          <p:val>
                                            <p:strVal val="#ppt_x"/>
                                          </p:val>
                                        </p:tav>
                                      </p:tavLst>
                                    </p:anim>
                                    <p:anim calcmode="lin" valueType="num">
                                      <p:cBhvr additive="base">
                                        <p:cTn id="48" dur="500" fill="hold"/>
                                        <p:tgtEl>
                                          <p:spTgt spid="935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3867"/>
                                        </p:tgtEl>
                                        <p:attrNameLst>
                                          <p:attrName>style.visibility</p:attrName>
                                        </p:attrNameLst>
                                      </p:cBhvr>
                                      <p:to>
                                        <p:strVal val="visible"/>
                                      </p:to>
                                    </p:set>
                                    <p:anim calcmode="lin" valueType="num">
                                      <p:cBhvr additive="base">
                                        <p:cTn id="51" dur="500" fill="hold"/>
                                        <p:tgtEl>
                                          <p:spTgt spid="33867"/>
                                        </p:tgtEl>
                                        <p:attrNameLst>
                                          <p:attrName>ppt_x</p:attrName>
                                        </p:attrNameLst>
                                      </p:cBhvr>
                                      <p:tavLst>
                                        <p:tav tm="0">
                                          <p:val>
                                            <p:strVal val="#ppt_x"/>
                                          </p:val>
                                        </p:tav>
                                        <p:tav tm="100000">
                                          <p:val>
                                            <p:strVal val="#ppt_x"/>
                                          </p:val>
                                        </p:tav>
                                      </p:tavLst>
                                    </p:anim>
                                    <p:anim calcmode="lin" valueType="num">
                                      <p:cBhvr additive="base">
                                        <p:cTn id="52" dur="500" fill="hold"/>
                                        <p:tgtEl>
                                          <p:spTgt spid="3386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3868"/>
                                        </p:tgtEl>
                                        <p:attrNameLst>
                                          <p:attrName>style.visibility</p:attrName>
                                        </p:attrNameLst>
                                      </p:cBhvr>
                                      <p:to>
                                        <p:strVal val="visible"/>
                                      </p:to>
                                    </p:set>
                                    <p:anim calcmode="lin" valueType="num">
                                      <p:cBhvr additive="base">
                                        <p:cTn id="55" dur="500" fill="hold"/>
                                        <p:tgtEl>
                                          <p:spTgt spid="33868"/>
                                        </p:tgtEl>
                                        <p:attrNameLst>
                                          <p:attrName>ppt_x</p:attrName>
                                        </p:attrNameLst>
                                      </p:cBhvr>
                                      <p:tavLst>
                                        <p:tav tm="0">
                                          <p:val>
                                            <p:strVal val="#ppt_x"/>
                                          </p:val>
                                        </p:tav>
                                        <p:tav tm="100000">
                                          <p:val>
                                            <p:strVal val="#ppt_x"/>
                                          </p:val>
                                        </p:tav>
                                      </p:tavLst>
                                    </p:anim>
                                    <p:anim calcmode="lin" valueType="num">
                                      <p:cBhvr additive="base">
                                        <p:cTn id="56" dur="500" fill="hold"/>
                                        <p:tgtEl>
                                          <p:spTgt spid="33868"/>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1" presetClass="entr" presetSubtype="1" fill="hold" grpId="0" nodeType="clickEffect">
                                  <p:stCondLst>
                                    <p:cond delay="0"/>
                                  </p:stCondLst>
                                  <p:childTnLst>
                                    <p:set>
                                      <p:cBhvr>
                                        <p:cTn id="60" dur="1" fill="hold">
                                          <p:stCondLst>
                                            <p:cond delay="0"/>
                                          </p:stCondLst>
                                        </p:cTn>
                                        <p:tgtEl>
                                          <p:spTgt spid="33796"/>
                                        </p:tgtEl>
                                        <p:attrNameLst>
                                          <p:attrName>style.visibility</p:attrName>
                                        </p:attrNameLst>
                                      </p:cBhvr>
                                      <p:to>
                                        <p:strVal val="visible"/>
                                      </p:to>
                                    </p:set>
                                    <p:animEffect transition="in" filter="wheel(1)">
                                      <p:cBhvr>
                                        <p:cTn id="61" dur="2000"/>
                                        <p:tgtEl>
                                          <p:spTgt spid="33796"/>
                                        </p:tgtEl>
                                      </p:cBhvr>
                                    </p:animEffect>
                                  </p:childTnLst>
                                </p:cTn>
                              </p:par>
                              <p:par>
                                <p:cTn id="62" presetID="21" presetClass="entr" presetSubtype="1" fill="hold" grpId="0" nodeType="withEffect">
                                  <p:stCondLst>
                                    <p:cond delay="0"/>
                                  </p:stCondLst>
                                  <p:childTnLst>
                                    <p:set>
                                      <p:cBhvr>
                                        <p:cTn id="63" dur="1" fill="hold">
                                          <p:stCondLst>
                                            <p:cond delay="0"/>
                                          </p:stCondLst>
                                        </p:cTn>
                                        <p:tgtEl>
                                          <p:spTgt spid="33797"/>
                                        </p:tgtEl>
                                        <p:attrNameLst>
                                          <p:attrName>style.visibility</p:attrName>
                                        </p:attrNameLst>
                                      </p:cBhvr>
                                      <p:to>
                                        <p:strVal val="visible"/>
                                      </p:to>
                                    </p:set>
                                    <p:animEffect transition="in" filter="wheel(1)">
                                      <p:cBhvr>
                                        <p:cTn id="64" dur="2000"/>
                                        <p:tgtEl>
                                          <p:spTgt spid="33797"/>
                                        </p:tgtEl>
                                      </p:cBhvr>
                                    </p:animEffect>
                                  </p:childTnLst>
                                </p:cTn>
                              </p:par>
                              <p:par>
                                <p:cTn id="65" presetID="21" presetClass="entr" presetSubtype="1" fill="hold" grpId="0" nodeType="withEffect">
                                  <p:stCondLst>
                                    <p:cond delay="0"/>
                                  </p:stCondLst>
                                  <p:childTnLst>
                                    <p:set>
                                      <p:cBhvr>
                                        <p:cTn id="66" dur="1" fill="hold">
                                          <p:stCondLst>
                                            <p:cond delay="0"/>
                                          </p:stCondLst>
                                        </p:cTn>
                                        <p:tgtEl>
                                          <p:spTgt spid="33798"/>
                                        </p:tgtEl>
                                        <p:attrNameLst>
                                          <p:attrName>style.visibility</p:attrName>
                                        </p:attrNameLst>
                                      </p:cBhvr>
                                      <p:to>
                                        <p:strVal val="visible"/>
                                      </p:to>
                                    </p:set>
                                    <p:animEffect transition="in" filter="wheel(1)">
                                      <p:cBhvr>
                                        <p:cTn id="67" dur="2000"/>
                                        <p:tgtEl>
                                          <p:spTgt spid="33798"/>
                                        </p:tgtEl>
                                      </p:cBhvr>
                                    </p:animEffect>
                                  </p:childTnLst>
                                </p:cTn>
                              </p:par>
                              <p:par>
                                <p:cTn id="68" presetID="21" presetClass="entr" presetSubtype="1" fill="hold" grpId="0" nodeType="withEffect">
                                  <p:stCondLst>
                                    <p:cond delay="0"/>
                                  </p:stCondLst>
                                  <p:childTnLst>
                                    <p:set>
                                      <p:cBhvr>
                                        <p:cTn id="69" dur="1" fill="hold">
                                          <p:stCondLst>
                                            <p:cond delay="0"/>
                                          </p:stCondLst>
                                        </p:cTn>
                                        <p:tgtEl>
                                          <p:spTgt spid="33799"/>
                                        </p:tgtEl>
                                        <p:attrNameLst>
                                          <p:attrName>style.visibility</p:attrName>
                                        </p:attrNameLst>
                                      </p:cBhvr>
                                      <p:to>
                                        <p:strVal val="visible"/>
                                      </p:to>
                                    </p:set>
                                    <p:animEffect transition="in" filter="wheel(1)">
                                      <p:cBhvr>
                                        <p:cTn id="70" dur="2000"/>
                                        <p:tgtEl>
                                          <p:spTgt spid="33799"/>
                                        </p:tgtEl>
                                      </p:cBhvr>
                                    </p:animEffect>
                                  </p:childTnLst>
                                </p:cTn>
                              </p:par>
                              <p:par>
                                <p:cTn id="71" presetID="21" presetClass="entr" presetSubtype="1" fill="hold" grpId="0" nodeType="withEffect">
                                  <p:stCondLst>
                                    <p:cond delay="0"/>
                                  </p:stCondLst>
                                  <p:childTnLst>
                                    <p:set>
                                      <p:cBhvr>
                                        <p:cTn id="72" dur="1" fill="hold">
                                          <p:stCondLst>
                                            <p:cond delay="0"/>
                                          </p:stCondLst>
                                        </p:cTn>
                                        <p:tgtEl>
                                          <p:spTgt spid="33800"/>
                                        </p:tgtEl>
                                        <p:attrNameLst>
                                          <p:attrName>style.visibility</p:attrName>
                                        </p:attrNameLst>
                                      </p:cBhvr>
                                      <p:to>
                                        <p:strVal val="visible"/>
                                      </p:to>
                                    </p:set>
                                    <p:animEffect transition="in" filter="wheel(1)">
                                      <p:cBhvr>
                                        <p:cTn id="73" dur="2000"/>
                                        <p:tgtEl>
                                          <p:spTgt spid="33800"/>
                                        </p:tgtEl>
                                      </p:cBhvr>
                                    </p:animEffect>
                                  </p:childTnLst>
                                </p:cTn>
                              </p:par>
                              <p:par>
                                <p:cTn id="74" presetID="21" presetClass="entr" presetSubtype="1" fill="hold" grpId="0" nodeType="withEffect">
                                  <p:stCondLst>
                                    <p:cond delay="0"/>
                                  </p:stCondLst>
                                  <p:childTnLst>
                                    <p:set>
                                      <p:cBhvr>
                                        <p:cTn id="75" dur="1" fill="hold">
                                          <p:stCondLst>
                                            <p:cond delay="0"/>
                                          </p:stCondLst>
                                        </p:cTn>
                                        <p:tgtEl>
                                          <p:spTgt spid="33801"/>
                                        </p:tgtEl>
                                        <p:attrNameLst>
                                          <p:attrName>style.visibility</p:attrName>
                                        </p:attrNameLst>
                                      </p:cBhvr>
                                      <p:to>
                                        <p:strVal val="visible"/>
                                      </p:to>
                                    </p:set>
                                    <p:animEffect transition="in" filter="wheel(1)">
                                      <p:cBhvr>
                                        <p:cTn id="76" dur="2000"/>
                                        <p:tgtEl>
                                          <p:spTgt spid="33801"/>
                                        </p:tgtEl>
                                      </p:cBhvr>
                                    </p:animEffect>
                                  </p:childTnLst>
                                </p:cTn>
                              </p:par>
                              <p:par>
                                <p:cTn id="77" presetID="21" presetClass="entr" presetSubtype="1" fill="hold" grpId="0" nodeType="withEffect">
                                  <p:stCondLst>
                                    <p:cond delay="0"/>
                                  </p:stCondLst>
                                  <p:childTnLst>
                                    <p:set>
                                      <p:cBhvr>
                                        <p:cTn id="78" dur="1" fill="hold">
                                          <p:stCondLst>
                                            <p:cond delay="0"/>
                                          </p:stCondLst>
                                        </p:cTn>
                                        <p:tgtEl>
                                          <p:spTgt spid="33802"/>
                                        </p:tgtEl>
                                        <p:attrNameLst>
                                          <p:attrName>style.visibility</p:attrName>
                                        </p:attrNameLst>
                                      </p:cBhvr>
                                      <p:to>
                                        <p:strVal val="visible"/>
                                      </p:to>
                                    </p:set>
                                    <p:animEffect transition="in" filter="wheel(1)">
                                      <p:cBhvr>
                                        <p:cTn id="79" dur="2000"/>
                                        <p:tgtEl>
                                          <p:spTgt spid="33802"/>
                                        </p:tgtEl>
                                      </p:cBhvr>
                                    </p:animEffect>
                                  </p:childTnLst>
                                </p:cTn>
                              </p:par>
                              <p:par>
                                <p:cTn id="80" presetID="21" presetClass="entr" presetSubtype="1" fill="hold" nodeType="withEffect">
                                  <p:stCondLst>
                                    <p:cond delay="0"/>
                                  </p:stCondLst>
                                  <p:childTnLst>
                                    <p:set>
                                      <p:cBhvr>
                                        <p:cTn id="81" dur="1" fill="hold">
                                          <p:stCondLst>
                                            <p:cond delay="0"/>
                                          </p:stCondLst>
                                        </p:cTn>
                                        <p:tgtEl>
                                          <p:spTgt spid="33803"/>
                                        </p:tgtEl>
                                        <p:attrNameLst>
                                          <p:attrName>style.visibility</p:attrName>
                                        </p:attrNameLst>
                                      </p:cBhvr>
                                      <p:to>
                                        <p:strVal val="visible"/>
                                      </p:to>
                                    </p:set>
                                    <p:animEffect transition="in" filter="wheel(1)">
                                      <p:cBhvr>
                                        <p:cTn id="82" dur="2000"/>
                                        <p:tgtEl>
                                          <p:spTgt spid="33803"/>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33806"/>
                                        </p:tgtEl>
                                        <p:attrNameLst>
                                          <p:attrName>style.visibility</p:attrName>
                                        </p:attrNameLst>
                                      </p:cBhvr>
                                      <p:to>
                                        <p:strVal val="visible"/>
                                      </p:to>
                                    </p:set>
                                    <p:animEffect transition="in" filter="wheel(1)">
                                      <p:cBhvr>
                                        <p:cTn id="85" dur="2000"/>
                                        <p:tgtEl>
                                          <p:spTgt spid="33806"/>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33807"/>
                                        </p:tgtEl>
                                        <p:attrNameLst>
                                          <p:attrName>style.visibility</p:attrName>
                                        </p:attrNameLst>
                                      </p:cBhvr>
                                      <p:to>
                                        <p:strVal val="visible"/>
                                      </p:to>
                                    </p:set>
                                    <p:animEffect transition="in" filter="wheel(1)">
                                      <p:cBhvr>
                                        <p:cTn id="88" dur="2000"/>
                                        <p:tgtEl>
                                          <p:spTgt spid="33807"/>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33808"/>
                                        </p:tgtEl>
                                        <p:attrNameLst>
                                          <p:attrName>style.visibility</p:attrName>
                                        </p:attrNameLst>
                                      </p:cBhvr>
                                      <p:to>
                                        <p:strVal val="visible"/>
                                      </p:to>
                                    </p:set>
                                    <p:animEffect transition="in" filter="wheel(1)">
                                      <p:cBhvr>
                                        <p:cTn id="91" dur="2000"/>
                                        <p:tgtEl>
                                          <p:spTgt spid="33808"/>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33809"/>
                                        </p:tgtEl>
                                        <p:attrNameLst>
                                          <p:attrName>style.visibility</p:attrName>
                                        </p:attrNameLst>
                                      </p:cBhvr>
                                      <p:to>
                                        <p:strVal val="visible"/>
                                      </p:to>
                                    </p:set>
                                    <p:animEffect transition="in" filter="wheel(1)">
                                      <p:cBhvr>
                                        <p:cTn id="94" dur="2000"/>
                                        <p:tgtEl>
                                          <p:spTgt spid="33809"/>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33810"/>
                                        </p:tgtEl>
                                        <p:attrNameLst>
                                          <p:attrName>style.visibility</p:attrName>
                                        </p:attrNameLst>
                                      </p:cBhvr>
                                      <p:to>
                                        <p:strVal val="visible"/>
                                      </p:to>
                                    </p:set>
                                    <p:animEffect transition="in" filter="wheel(1)">
                                      <p:cBhvr>
                                        <p:cTn id="97" dur="2000"/>
                                        <p:tgtEl>
                                          <p:spTgt spid="33810"/>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33811"/>
                                        </p:tgtEl>
                                        <p:attrNameLst>
                                          <p:attrName>style.visibility</p:attrName>
                                        </p:attrNameLst>
                                      </p:cBhvr>
                                      <p:to>
                                        <p:strVal val="visible"/>
                                      </p:to>
                                    </p:set>
                                    <p:animEffect transition="in" filter="wheel(1)">
                                      <p:cBhvr>
                                        <p:cTn id="100" dur="2000"/>
                                        <p:tgtEl>
                                          <p:spTgt spid="33811"/>
                                        </p:tgtEl>
                                      </p:cBhvr>
                                    </p:animEffect>
                                  </p:childTnLst>
                                </p:cTn>
                              </p:par>
                              <p:par>
                                <p:cTn id="101" presetID="21" presetClass="entr" presetSubtype="1" fill="hold" grpId="0" nodeType="withEffect">
                                  <p:stCondLst>
                                    <p:cond delay="0"/>
                                  </p:stCondLst>
                                  <p:childTnLst>
                                    <p:set>
                                      <p:cBhvr>
                                        <p:cTn id="102" dur="1" fill="hold">
                                          <p:stCondLst>
                                            <p:cond delay="0"/>
                                          </p:stCondLst>
                                        </p:cTn>
                                        <p:tgtEl>
                                          <p:spTgt spid="33812"/>
                                        </p:tgtEl>
                                        <p:attrNameLst>
                                          <p:attrName>style.visibility</p:attrName>
                                        </p:attrNameLst>
                                      </p:cBhvr>
                                      <p:to>
                                        <p:strVal val="visible"/>
                                      </p:to>
                                    </p:set>
                                    <p:animEffect transition="in" filter="wheel(1)">
                                      <p:cBhvr>
                                        <p:cTn id="103" dur="2000"/>
                                        <p:tgtEl>
                                          <p:spTgt spid="33812"/>
                                        </p:tgtEl>
                                      </p:cBhvr>
                                    </p:animEffect>
                                  </p:childTnLst>
                                </p:cTn>
                              </p:par>
                              <p:par>
                                <p:cTn id="104" presetID="21" presetClass="entr" presetSubtype="1" fill="hold" grpId="0" nodeType="withEffect">
                                  <p:stCondLst>
                                    <p:cond delay="0"/>
                                  </p:stCondLst>
                                  <p:childTnLst>
                                    <p:set>
                                      <p:cBhvr>
                                        <p:cTn id="105" dur="1" fill="hold">
                                          <p:stCondLst>
                                            <p:cond delay="0"/>
                                          </p:stCondLst>
                                        </p:cTn>
                                        <p:tgtEl>
                                          <p:spTgt spid="33813"/>
                                        </p:tgtEl>
                                        <p:attrNameLst>
                                          <p:attrName>style.visibility</p:attrName>
                                        </p:attrNameLst>
                                      </p:cBhvr>
                                      <p:to>
                                        <p:strVal val="visible"/>
                                      </p:to>
                                    </p:set>
                                    <p:animEffect transition="in" filter="wheel(1)">
                                      <p:cBhvr>
                                        <p:cTn id="106" dur="2000"/>
                                        <p:tgtEl>
                                          <p:spTgt spid="33813"/>
                                        </p:tgtEl>
                                      </p:cBhvr>
                                    </p:animEffect>
                                  </p:childTnLst>
                                </p:cTn>
                              </p:par>
                              <p:par>
                                <p:cTn id="107" presetID="21" presetClass="entr" presetSubtype="1" fill="hold" grpId="0" nodeType="withEffect">
                                  <p:stCondLst>
                                    <p:cond delay="0"/>
                                  </p:stCondLst>
                                  <p:childTnLst>
                                    <p:set>
                                      <p:cBhvr>
                                        <p:cTn id="108" dur="1" fill="hold">
                                          <p:stCondLst>
                                            <p:cond delay="0"/>
                                          </p:stCondLst>
                                        </p:cTn>
                                        <p:tgtEl>
                                          <p:spTgt spid="33814"/>
                                        </p:tgtEl>
                                        <p:attrNameLst>
                                          <p:attrName>style.visibility</p:attrName>
                                        </p:attrNameLst>
                                      </p:cBhvr>
                                      <p:to>
                                        <p:strVal val="visible"/>
                                      </p:to>
                                    </p:set>
                                    <p:animEffect transition="in" filter="wheel(1)">
                                      <p:cBhvr>
                                        <p:cTn id="109" dur="2000"/>
                                        <p:tgtEl>
                                          <p:spTgt spid="33814"/>
                                        </p:tgtEl>
                                      </p:cBhvr>
                                    </p:animEffect>
                                  </p:childTnLst>
                                </p:cTn>
                              </p:par>
                              <p:par>
                                <p:cTn id="110" presetID="21" presetClass="entr" presetSubtype="1" fill="hold" grpId="0" nodeType="withEffect">
                                  <p:stCondLst>
                                    <p:cond delay="0"/>
                                  </p:stCondLst>
                                  <p:childTnLst>
                                    <p:set>
                                      <p:cBhvr>
                                        <p:cTn id="111" dur="1" fill="hold">
                                          <p:stCondLst>
                                            <p:cond delay="0"/>
                                          </p:stCondLst>
                                        </p:cTn>
                                        <p:tgtEl>
                                          <p:spTgt spid="33815"/>
                                        </p:tgtEl>
                                        <p:attrNameLst>
                                          <p:attrName>style.visibility</p:attrName>
                                        </p:attrNameLst>
                                      </p:cBhvr>
                                      <p:to>
                                        <p:strVal val="visible"/>
                                      </p:to>
                                    </p:set>
                                    <p:animEffect transition="in" filter="wheel(1)">
                                      <p:cBhvr>
                                        <p:cTn id="112" dur="2000"/>
                                        <p:tgtEl>
                                          <p:spTgt spid="33815"/>
                                        </p:tgtEl>
                                      </p:cBhvr>
                                    </p:animEffect>
                                  </p:childTnLst>
                                </p:cTn>
                              </p:par>
                              <p:par>
                                <p:cTn id="113" presetID="21" presetClass="entr" presetSubtype="1" fill="hold" grpId="0" nodeType="withEffect">
                                  <p:stCondLst>
                                    <p:cond delay="0"/>
                                  </p:stCondLst>
                                  <p:childTnLst>
                                    <p:set>
                                      <p:cBhvr>
                                        <p:cTn id="114" dur="1" fill="hold">
                                          <p:stCondLst>
                                            <p:cond delay="0"/>
                                          </p:stCondLst>
                                        </p:cTn>
                                        <p:tgtEl>
                                          <p:spTgt spid="33816"/>
                                        </p:tgtEl>
                                        <p:attrNameLst>
                                          <p:attrName>style.visibility</p:attrName>
                                        </p:attrNameLst>
                                      </p:cBhvr>
                                      <p:to>
                                        <p:strVal val="visible"/>
                                      </p:to>
                                    </p:set>
                                    <p:animEffect transition="in" filter="wheel(1)">
                                      <p:cBhvr>
                                        <p:cTn id="115" dur="2000"/>
                                        <p:tgtEl>
                                          <p:spTgt spid="33816"/>
                                        </p:tgtEl>
                                      </p:cBhvr>
                                    </p:animEffect>
                                  </p:childTnLst>
                                </p:cTn>
                              </p:par>
                              <p:par>
                                <p:cTn id="116" presetID="21" presetClass="entr" presetSubtype="1" fill="hold" grpId="0" nodeType="withEffect">
                                  <p:stCondLst>
                                    <p:cond delay="0"/>
                                  </p:stCondLst>
                                  <p:childTnLst>
                                    <p:set>
                                      <p:cBhvr>
                                        <p:cTn id="117" dur="1" fill="hold">
                                          <p:stCondLst>
                                            <p:cond delay="0"/>
                                          </p:stCondLst>
                                        </p:cTn>
                                        <p:tgtEl>
                                          <p:spTgt spid="33817"/>
                                        </p:tgtEl>
                                        <p:attrNameLst>
                                          <p:attrName>style.visibility</p:attrName>
                                        </p:attrNameLst>
                                      </p:cBhvr>
                                      <p:to>
                                        <p:strVal val="visible"/>
                                      </p:to>
                                    </p:set>
                                    <p:animEffect transition="in" filter="wheel(1)">
                                      <p:cBhvr>
                                        <p:cTn id="118" dur="2000"/>
                                        <p:tgtEl>
                                          <p:spTgt spid="33817"/>
                                        </p:tgtEl>
                                      </p:cBhvr>
                                    </p:animEffect>
                                  </p:childTnLst>
                                </p:cTn>
                              </p:par>
                              <p:par>
                                <p:cTn id="119" presetID="21" presetClass="entr" presetSubtype="1" fill="hold" grpId="0" nodeType="withEffect">
                                  <p:stCondLst>
                                    <p:cond delay="0"/>
                                  </p:stCondLst>
                                  <p:childTnLst>
                                    <p:set>
                                      <p:cBhvr>
                                        <p:cTn id="120" dur="1" fill="hold">
                                          <p:stCondLst>
                                            <p:cond delay="0"/>
                                          </p:stCondLst>
                                        </p:cTn>
                                        <p:tgtEl>
                                          <p:spTgt spid="33818"/>
                                        </p:tgtEl>
                                        <p:attrNameLst>
                                          <p:attrName>style.visibility</p:attrName>
                                        </p:attrNameLst>
                                      </p:cBhvr>
                                      <p:to>
                                        <p:strVal val="visible"/>
                                      </p:to>
                                    </p:set>
                                    <p:animEffect transition="in" filter="wheel(1)">
                                      <p:cBhvr>
                                        <p:cTn id="121" dur="2000"/>
                                        <p:tgtEl>
                                          <p:spTgt spid="33818"/>
                                        </p:tgtEl>
                                      </p:cBhvr>
                                    </p:animEffect>
                                  </p:childTnLst>
                                </p:cTn>
                              </p:par>
                              <p:par>
                                <p:cTn id="122" presetID="21" presetClass="entr" presetSubtype="1" fill="hold" grpId="0" nodeType="withEffect">
                                  <p:stCondLst>
                                    <p:cond delay="0"/>
                                  </p:stCondLst>
                                  <p:childTnLst>
                                    <p:set>
                                      <p:cBhvr>
                                        <p:cTn id="123" dur="1" fill="hold">
                                          <p:stCondLst>
                                            <p:cond delay="0"/>
                                          </p:stCondLst>
                                        </p:cTn>
                                        <p:tgtEl>
                                          <p:spTgt spid="33819"/>
                                        </p:tgtEl>
                                        <p:attrNameLst>
                                          <p:attrName>style.visibility</p:attrName>
                                        </p:attrNameLst>
                                      </p:cBhvr>
                                      <p:to>
                                        <p:strVal val="visible"/>
                                      </p:to>
                                    </p:set>
                                    <p:animEffect transition="in" filter="wheel(1)">
                                      <p:cBhvr>
                                        <p:cTn id="124" dur="2000"/>
                                        <p:tgtEl>
                                          <p:spTgt spid="33819"/>
                                        </p:tgtEl>
                                      </p:cBhvr>
                                    </p:animEffect>
                                  </p:childTnLst>
                                </p:cTn>
                              </p:par>
                              <p:par>
                                <p:cTn id="125" presetID="21" presetClass="entr" presetSubtype="1" fill="hold" grpId="0" nodeType="withEffect">
                                  <p:stCondLst>
                                    <p:cond delay="0"/>
                                  </p:stCondLst>
                                  <p:childTnLst>
                                    <p:set>
                                      <p:cBhvr>
                                        <p:cTn id="126" dur="1" fill="hold">
                                          <p:stCondLst>
                                            <p:cond delay="0"/>
                                          </p:stCondLst>
                                        </p:cTn>
                                        <p:tgtEl>
                                          <p:spTgt spid="33820"/>
                                        </p:tgtEl>
                                        <p:attrNameLst>
                                          <p:attrName>style.visibility</p:attrName>
                                        </p:attrNameLst>
                                      </p:cBhvr>
                                      <p:to>
                                        <p:strVal val="visible"/>
                                      </p:to>
                                    </p:set>
                                    <p:animEffect transition="in" filter="wheel(1)">
                                      <p:cBhvr>
                                        <p:cTn id="127" dur="2000"/>
                                        <p:tgtEl>
                                          <p:spTgt spid="33820"/>
                                        </p:tgtEl>
                                      </p:cBhvr>
                                    </p:animEffect>
                                  </p:childTnLst>
                                </p:cTn>
                              </p:par>
                              <p:par>
                                <p:cTn id="128" presetID="21" presetClass="entr" presetSubtype="1" fill="hold" grpId="0" nodeType="withEffect">
                                  <p:stCondLst>
                                    <p:cond delay="0"/>
                                  </p:stCondLst>
                                  <p:childTnLst>
                                    <p:set>
                                      <p:cBhvr>
                                        <p:cTn id="129" dur="1" fill="hold">
                                          <p:stCondLst>
                                            <p:cond delay="0"/>
                                          </p:stCondLst>
                                        </p:cTn>
                                        <p:tgtEl>
                                          <p:spTgt spid="33821"/>
                                        </p:tgtEl>
                                        <p:attrNameLst>
                                          <p:attrName>style.visibility</p:attrName>
                                        </p:attrNameLst>
                                      </p:cBhvr>
                                      <p:to>
                                        <p:strVal val="visible"/>
                                      </p:to>
                                    </p:set>
                                    <p:animEffect transition="in" filter="wheel(1)">
                                      <p:cBhvr>
                                        <p:cTn id="130" dur="2000"/>
                                        <p:tgtEl>
                                          <p:spTgt spid="33821"/>
                                        </p:tgtEl>
                                      </p:cBhvr>
                                    </p:animEffect>
                                  </p:childTnLst>
                                </p:cTn>
                              </p:par>
                              <p:par>
                                <p:cTn id="131" presetID="21" presetClass="entr" presetSubtype="1" fill="hold" grpId="0" nodeType="withEffect">
                                  <p:stCondLst>
                                    <p:cond delay="0"/>
                                  </p:stCondLst>
                                  <p:childTnLst>
                                    <p:set>
                                      <p:cBhvr>
                                        <p:cTn id="132" dur="1" fill="hold">
                                          <p:stCondLst>
                                            <p:cond delay="0"/>
                                          </p:stCondLst>
                                        </p:cTn>
                                        <p:tgtEl>
                                          <p:spTgt spid="33822"/>
                                        </p:tgtEl>
                                        <p:attrNameLst>
                                          <p:attrName>style.visibility</p:attrName>
                                        </p:attrNameLst>
                                      </p:cBhvr>
                                      <p:to>
                                        <p:strVal val="visible"/>
                                      </p:to>
                                    </p:set>
                                    <p:animEffect transition="in" filter="wheel(1)">
                                      <p:cBhvr>
                                        <p:cTn id="133" dur="2000"/>
                                        <p:tgtEl>
                                          <p:spTgt spid="33822"/>
                                        </p:tgtEl>
                                      </p:cBhvr>
                                    </p:animEffect>
                                  </p:childTnLst>
                                </p:cTn>
                              </p:par>
                              <p:par>
                                <p:cTn id="134" presetID="21" presetClass="entr" presetSubtype="1" fill="hold" grpId="0" nodeType="withEffect">
                                  <p:stCondLst>
                                    <p:cond delay="0"/>
                                  </p:stCondLst>
                                  <p:childTnLst>
                                    <p:set>
                                      <p:cBhvr>
                                        <p:cTn id="135" dur="1" fill="hold">
                                          <p:stCondLst>
                                            <p:cond delay="0"/>
                                          </p:stCondLst>
                                        </p:cTn>
                                        <p:tgtEl>
                                          <p:spTgt spid="33823"/>
                                        </p:tgtEl>
                                        <p:attrNameLst>
                                          <p:attrName>style.visibility</p:attrName>
                                        </p:attrNameLst>
                                      </p:cBhvr>
                                      <p:to>
                                        <p:strVal val="visible"/>
                                      </p:to>
                                    </p:set>
                                    <p:animEffect transition="in" filter="wheel(1)">
                                      <p:cBhvr>
                                        <p:cTn id="136" dur="2000"/>
                                        <p:tgtEl>
                                          <p:spTgt spid="33823"/>
                                        </p:tgtEl>
                                      </p:cBhvr>
                                    </p:animEffect>
                                  </p:childTnLst>
                                </p:cTn>
                              </p:par>
                              <p:par>
                                <p:cTn id="137" presetID="21" presetClass="entr" presetSubtype="1" fill="hold" grpId="0" nodeType="withEffect">
                                  <p:stCondLst>
                                    <p:cond delay="0"/>
                                  </p:stCondLst>
                                  <p:childTnLst>
                                    <p:set>
                                      <p:cBhvr>
                                        <p:cTn id="138" dur="1" fill="hold">
                                          <p:stCondLst>
                                            <p:cond delay="0"/>
                                          </p:stCondLst>
                                        </p:cTn>
                                        <p:tgtEl>
                                          <p:spTgt spid="33824"/>
                                        </p:tgtEl>
                                        <p:attrNameLst>
                                          <p:attrName>style.visibility</p:attrName>
                                        </p:attrNameLst>
                                      </p:cBhvr>
                                      <p:to>
                                        <p:strVal val="visible"/>
                                      </p:to>
                                    </p:set>
                                    <p:animEffect transition="in" filter="wheel(1)">
                                      <p:cBhvr>
                                        <p:cTn id="139" dur="2000"/>
                                        <p:tgtEl>
                                          <p:spTgt spid="33824"/>
                                        </p:tgtEl>
                                      </p:cBhvr>
                                    </p:animEffect>
                                  </p:childTnLst>
                                </p:cTn>
                              </p:par>
                              <p:par>
                                <p:cTn id="140" presetID="21" presetClass="entr" presetSubtype="1" fill="hold" grpId="0" nodeType="withEffect">
                                  <p:stCondLst>
                                    <p:cond delay="0"/>
                                  </p:stCondLst>
                                  <p:childTnLst>
                                    <p:set>
                                      <p:cBhvr>
                                        <p:cTn id="141" dur="1" fill="hold">
                                          <p:stCondLst>
                                            <p:cond delay="0"/>
                                          </p:stCondLst>
                                        </p:cTn>
                                        <p:tgtEl>
                                          <p:spTgt spid="33825"/>
                                        </p:tgtEl>
                                        <p:attrNameLst>
                                          <p:attrName>style.visibility</p:attrName>
                                        </p:attrNameLst>
                                      </p:cBhvr>
                                      <p:to>
                                        <p:strVal val="visible"/>
                                      </p:to>
                                    </p:set>
                                    <p:animEffect transition="in" filter="wheel(1)">
                                      <p:cBhvr>
                                        <p:cTn id="142" dur="2000"/>
                                        <p:tgtEl>
                                          <p:spTgt spid="33825"/>
                                        </p:tgtEl>
                                      </p:cBhvr>
                                    </p:animEffect>
                                  </p:childTnLst>
                                </p:cTn>
                              </p:par>
                              <p:par>
                                <p:cTn id="143" presetID="21" presetClass="entr" presetSubtype="1" fill="hold" grpId="0" nodeType="withEffect">
                                  <p:stCondLst>
                                    <p:cond delay="0"/>
                                  </p:stCondLst>
                                  <p:childTnLst>
                                    <p:set>
                                      <p:cBhvr>
                                        <p:cTn id="144" dur="1" fill="hold">
                                          <p:stCondLst>
                                            <p:cond delay="0"/>
                                          </p:stCondLst>
                                        </p:cTn>
                                        <p:tgtEl>
                                          <p:spTgt spid="33826"/>
                                        </p:tgtEl>
                                        <p:attrNameLst>
                                          <p:attrName>style.visibility</p:attrName>
                                        </p:attrNameLst>
                                      </p:cBhvr>
                                      <p:to>
                                        <p:strVal val="visible"/>
                                      </p:to>
                                    </p:set>
                                    <p:animEffect transition="in" filter="wheel(1)">
                                      <p:cBhvr>
                                        <p:cTn id="145" dur="2000"/>
                                        <p:tgtEl>
                                          <p:spTgt spid="33826"/>
                                        </p:tgtEl>
                                      </p:cBhvr>
                                    </p:animEffect>
                                  </p:childTnLst>
                                </p:cTn>
                              </p:par>
                              <p:par>
                                <p:cTn id="146" presetID="21" presetClass="entr" presetSubtype="1" fill="hold" grpId="0" nodeType="withEffect">
                                  <p:stCondLst>
                                    <p:cond delay="0"/>
                                  </p:stCondLst>
                                  <p:childTnLst>
                                    <p:set>
                                      <p:cBhvr>
                                        <p:cTn id="147" dur="1" fill="hold">
                                          <p:stCondLst>
                                            <p:cond delay="0"/>
                                          </p:stCondLst>
                                        </p:cTn>
                                        <p:tgtEl>
                                          <p:spTgt spid="33827"/>
                                        </p:tgtEl>
                                        <p:attrNameLst>
                                          <p:attrName>style.visibility</p:attrName>
                                        </p:attrNameLst>
                                      </p:cBhvr>
                                      <p:to>
                                        <p:strVal val="visible"/>
                                      </p:to>
                                    </p:set>
                                    <p:animEffect transition="in" filter="wheel(1)">
                                      <p:cBhvr>
                                        <p:cTn id="148" dur="2000"/>
                                        <p:tgtEl>
                                          <p:spTgt spid="33827"/>
                                        </p:tgtEl>
                                      </p:cBhvr>
                                    </p:animEffect>
                                  </p:childTnLst>
                                </p:cTn>
                              </p:par>
                              <p:par>
                                <p:cTn id="149" presetID="21" presetClass="entr" presetSubtype="1" fill="hold" nodeType="withEffect">
                                  <p:stCondLst>
                                    <p:cond delay="0"/>
                                  </p:stCondLst>
                                  <p:childTnLst>
                                    <p:set>
                                      <p:cBhvr>
                                        <p:cTn id="150" dur="1" fill="hold">
                                          <p:stCondLst>
                                            <p:cond delay="0"/>
                                          </p:stCondLst>
                                        </p:cTn>
                                        <p:tgtEl>
                                          <p:spTgt spid="33828"/>
                                        </p:tgtEl>
                                        <p:attrNameLst>
                                          <p:attrName>style.visibility</p:attrName>
                                        </p:attrNameLst>
                                      </p:cBhvr>
                                      <p:to>
                                        <p:strVal val="visible"/>
                                      </p:to>
                                    </p:set>
                                    <p:animEffect transition="in" filter="wheel(1)">
                                      <p:cBhvr>
                                        <p:cTn id="151" dur="2000"/>
                                        <p:tgtEl>
                                          <p:spTgt spid="33828"/>
                                        </p:tgtEl>
                                      </p:cBhvr>
                                    </p:animEffect>
                                  </p:childTnLst>
                                </p:cTn>
                              </p:par>
                              <p:par>
                                <p:cTn id="152" presetID="21" presetClass="entr" presetSubtype="1" fill="hold" nodeType="withEffect">
                                  <p:stCondLst>
                                    <p:cond delay="0"/>
                                  </p:stCondLst>
                                  <p:childTnLst>
                                    <p:set>
                                      <p:cBhvr>
                                        <p:cTn id="153" dur="1" fill="hold">
                                          <p:stCondLst>
                                            <p:cond delay="0"/>
                                          </p:stCondLst>
                                        </p:cTn>
                                        <p:tgtEl>
                                          <p:spTgt spid="33829"/>
                                        </p:tgtEl>
                                        <p:attrNameLst>
                                          <p:attrName>style.visibility</p:attrName>
                                        </p:attrNameLst>
                                      </p:cBhvr>
                                      <p:to>
                                        <p:strVal val="visible"/>
                                      </p:to>
                                    </p:set>
                                    <p:animEffect transition="in" filter="wheel(1)">
                                      <p:cBhvr>
                                        <p:cTn id="154" dur="2000"/>
                                        <p:tgtEl>
                                          <p:spTgt spid="33829"/>
                                        </p:tgtEl>
                                      </p:cBhvr>
                                    </p:animEffect>
                                  </p:childTnLst>
                                </p:cTn>
                              </p:par>
                              <p:par>
                                <p:cTn id="155" presetID="21" presetClass="entr" presetSubtype="1" fill="hold" nodeType="withEffect">
                                  <p:stCondLst>
                                    <p:cond delay="0"/>
                                  </p:stCondLst>
                                  <p:childTnLst>
                                    <p:set>
                                      <p:cBhvr>
                                        <p:cTn id="156" dur="1" fill="hold">
                                          <p:stCondLst>
                                            <p:cond delay="0"/>
                                          </p:stCondLst>
                                        </p:cTn>
                                        <p:tgtEl>
                                          <p:spTgt spid="33830"/>
                                        </p:tgtEl>
                                        <p:attrNameLst>
                                          <p:attrName>style.visibility</p:attrName>
                                        </p:attrNameLst>
                                      </p:cBhvr>
                                      <p:to>
                                        <p:strVal val="visible"/>
                                      </p:to>
                                    </p:set>
                                    <p:animEffect transition="in" filter="wheel(1)">
                                      <p:cBhvr>
                                        <p:cTn id="157" dur="2000"/>
                                        <p:tgtEl>
                                          <p:spTgt spid="33830"/>
                                        </p:tgtEl>
                                      </p:cBhvr>
                                    </p:animEffect>
                                  </p:childTnLst>
                                </p:cTn>
                              </p:par>
                              <p:par>
                                <p:cTn id="158" presetID="21" presetClass="entr" presetSubtype="1" fill="hold" nodeType="withEffect">
                                  <p:stCondLst>
                                    <p:cond delay="0"/>
                                  </p:stCondLst>
                                  <p:childTnLst>
                                    <p:set>
                                      <p:cBhvr>
                                        <p:cTn id="159" dur="1" fill="hold">
                                          <p:stCondLst>
                                            <p:cond delay="0"/>
                                          </p:stCondLst>
                                        </p:cTn>
                                        <p:tgtEl>
                                          <p:spTgt spid="33831"/>
                                        </p:tgtEl>
                                        <p:attrNameLst>
                                          <p:attrName>style.visibility</p:attrName>
                                        </p:attrNameLst>
                                      </p:cBhvr>
                                      <p:to>
                                        <p:strVal val="visible"/>
                                      </p:to>
                                    </p:set>
                                    <p:animEffect transition="in" filter="wheel(1)">
                                      <p:cBhvr>
                                        <p:cTn id="160" dur="2000"/>
                                        <p:tgtEl>
                                          <p:spTgt spid="33831"/>
                                        </p:tgtEl>
                                      </p:cBhvr>
                                    </p:animEffect>
                                  </p:childTnLst>
                                </p:cTn>
                              </p:par>
                              <p:par>
                                <p:cTn id="161" presetID="21" presetClass="entr" presetSubtype="1" fill="hold" nodeType="withEffect">
                                  <p:stCondLst>
                                    <p:cond delay="0"/>
                                  </p:stCondLst>
                                  <p:childTnLst>
                                    <p:set>
                                      <p:cBhvr>
                                        <p:cTn id="162" dur="1" fill="hold">
                                          <p:stCondLst>
                                            <p:cond delay="0"/>
                                          </p:stCondLst>
                                        </p:cTn>
                                        <p:tgtEl>
                                          <p:spTgt spid="33832"/>
                                        </p:tgtEl>
                                        <p:attrNameLst>
                                          <p:attrName>style.visibility</p:attrName>
                                        </p:attrNameLst>
                                      </p:cBhvr>
                                      <p:to>
                                        <p:strVal val="visible"/>
                                      </p:to>
                                    </p:set>
                                    <p:animEffect transition="in" filter="wheel(1)">
                                      <p:cBhvr>
                                        <p:cTn id="163" dur="2000"/>
                                        <p:tgtEl>
                                          <p:spTgt spid="33832"/>
                                        </p:tgtEl>
                                      </p:cBhvr>
                                    </p:animEffect>
                                  </p:childTnLst>
                                </p:cTn>
                              </p:par>
                              <p:par>
                                <p:cTn id="164" presetID="21" presetClass="entr" presetSubtype="1" fill="hold" nodeType="withEffect">
                                  <p:stCondLst>
                                    <p:cond delay="0"/>
                                  </p:stCondLst>
                                  <p:childTnLst>
                                    <p:set>
                                      <p:cBhvr>
                                        <p:cTn id="165" dur="1" fill="hold">
                                          <p:stCondLst>
                                            <p:cond delay="0"/>
                                          </p:stCondLst>
                                        </p:cTn>
                                        <p:tgtEl>
                                          <p:spTgt spid="33833"/>
                                        </p:tgtEl>
                                        <p:attrNameLst>
                                          <p:attrName>style.visibility</p:attrName>
                                        </p:attrNameLst>
                                      </p:cBhvr>
                                      <p:to>
                                        <p:strVal val="visible"/>
                                      </p:to>
                                    </p:set>
                                    <p:animEffect transition="in" filter="wheel(1)">
                                      <p:cBhvr>
                                        <p:cTn id="166" dur="2000"/>
                                        <p:tgtEl>
                                          <p:spTgt spid="33833"/>
                                        </p:tgtEl>
                                      </p:cBhvr>
                                    </p:animEffect>
                                  </p:childTnLst>
                                </p:cTn>
                              </p:par>
                              <p:par>
                                <p:cTn id="167" presetID="21" presetClass="entr" presetSubtype="1" fill="hold" nodeType="withEffect">
                                  <p:stCondLst>
                                    <p:cond delay="0"/>
                                  </p:stCondLst>
                                  <p:childTnLst>
                                    <p:set>
                                      <p:cBhvr>
                                        <p:cTn id="168" dur="1" fill="hold">
                                          <p:stCondLst>
                                            <p:cond delay="0"/>
                                          </p:stCondLst>
                                        </p:cTn>
                                        <p:tgtEl>
                                          <p:spTgt spid="33835"/>
                                        </p:tgtEl>
                                        <p:attrNameLst>
                                          <p:attrName>style.visibility</p:attrName>
                                        </p:attrNameLst>
                                      </p:cBhvr>
                                      <p:to>
                                        <p:strVal val="visible"/>
                                      </p:to>
                                    </p:set>
                                    <p:animEffect transition="in" filter="wheel(1)">
                                      <p:cBhvr>
                                        <p:cTn id="169" dur="2000"/>
                                        <p:tgtEl>
                                          <p:spTgt spid="33835"/>
                                        </p:tgtEl>
                                      </p:cBhvr>
                                    </p:animEffect>
                                  </p:childTnLst>
                                </p:cTn>
                              </p:par>
                              <p:par>
                                <p:cTn id="170" presetID="21" presetClass="entr" presetSubtype="1" fill="hold" nodeType="withEffect">
                                  <p:stCondLst>
                                    <p:cond delay="0"/>
                                  </p:stCondLst>
                                  <p:childTnLst>
                                    <p:set>
                                      <p:cBhvr>
                                        <p:cTn id="171" dur="1" fill="hold">
                                          <p:stCondLst>
                                            <p:cond delay="0"/>
                                          </p:stCondLst>
                                        </p:cTn>
                                        <p:tgtEl>
                                          <p:spTgt spid="33837"/>
                                        </p:tgtEl>
                                        <p:attrNameLst>
                                          <p:attrName>style.visibility</p:attrName>
                                        </p:attrNameLst>
                                      </p:cBhvr>
                                      <p:to>
                                        <p:strVal val="visible"/>
                                      </p:to>
                                    </p:set>
                                    <p:animEffect transition="in" filter="wheel(1)">
                                      <p:cBhvr>
                                        <p:cTn id="172" dur="2000"/>
                                        <p:tgtEl>
                                          <p:spTgt spid="33837"/>
                                        </p:tgtEl>
                                      </p:cBhvr>
                                    </p:animEffect>
                                  </p:childTnLst>
                                </p:cTn>
                              </p:par>
                              <p:par>
                                <p:cTn id="173" presetID="21" presetClass="entr" presetSubtype="1" fill="hold" nodeType="withEffect">
                                  <p:stCondLst>
                                    <p:cond delay="0"/>
                                  </p:stCondLst>
                                  <p:childTnLst>
                                    <p:set>
                                      <p:cBhvr>
                                        <p:cTn id="174" dur="1" fill="hold">
                                          <p:stCondLst>
                                            <p:cond delay="0"/>
                                          </p:stCondLst>
                                        </p:cTn>
                                        <p:tgtEl>
                                          <p:spTgt spid="33838"/>
                                        </p:tgtEl>
                                        <p:attrNameLst>
                                          <p:attrName>style.visibility</p:attrName>
                                        </p:attrNameLst>
                                      </p:cBhvr>
                                      <p:to>
                                        <p:strVal val="visible"/>
                                      </p:to>
                                    </p:set>
                                    <p:animEffect transition="in" filter="wheel(1)">
                                      <p:cBhvr>
                                        <p:cTn id="175" dur="2000"/>
                                        <p:tgtEl>
                                          <p:spTgt spid="33838"/>
                                        </p:tgtEl>
                                      </p:cBhvr>
                                    </p:animEffect>
                                  </p:childTnLst>
                                </p:cTn>
                              </p:par>
                              <p:par>
                                <p:cTn id="176" presetID="21" presetClass="entr" presetSubtype="1" fill="hold" nodeType="withEffect">
                                  <p:stCondLst>
                                    <p:cond delay="0"/>
                                  </p:stCondLst>
                                  <p:childTnLst>
                                    <p:set>
                                      <p:cBhvr>
                                        <p:cTn id="177" dur="1" fill="hold">
                                          <p:stCondLst>
                                            <p:cond delay="0"/>
                                          </p:stCondLst>
                                        </p:cTn>
                                        <p:tgtEl>
                                          <p:spTgt spid="33839"/>
                                        </p:tgtEl>
                                        <p:attrNameLst>
                                          <p:attrName>style.visibility</p:attrName>
                                        </p:attrNameLst>
                                      </p:cBhvr>
                                      <p:to>
                                        <p:strVal val="visible"/>
                                      </p:to>
                                    </p:set>
                                    <p:animEffect transition="in" filter="wheel(1)">
                                      <p:cBhvr>
                                        <p:cTn id="178" dur="2000"/>
                                        <p:tgtEl>
                                          <p:spTgt spid="33839"/>
                                        </p:tgtEl>
                                      </p:cBhvr>
                                    </p:animEffect>
                                  </p:childTnLst>
                                </p:cTn>
                              </p:par>
                              <p:par>
                                <p:cTn id="179" presetID="21" presetClass="entr" presetSubtype="1" fill="hold" nodeType="withEffect">
                                  <p:stCondLst>
                                    <p:cond delay="0"/>
                                  </p:stCondLst>
                                  <p:childTnLst>
                                    <p:set>
                                      <p:cBhvr>
                                        <p:cTn id="180" dur="1" fill="hold">
                                          <p:stCondLst>
                                            <p:cond delay="0"/>
                                          </p:stCondLst>
                                        </p:cTn>
                                        <p:tgtEl>
                                          <p:spTgt spid="33841"/>
                                        </p:tgtEl>
                                        <p:attrNameLst>
                                          <p:attrName>style.visibility</p:attrName>
                                        </p:attrNameLst>
                                      </p:cBhvr>
                                      <p:to>
                                        <p:strVal val="visible"/>
                                      </p:to>
                                    </p:set>
                                    <p:animEffect transition="in" filter="wheel(1)">
                                      <p:cBhvr>
                                        <p:cTn id="181" dur="2000"/>
                                        <p:tgtEl>
                                          <p:spTgt spid="33841"/>
                                        </p:tgtEl>
                                      </p:cBhvr>
                                    </p:animEffect>
                                  </p:childTnLst>
                                </p:cTn>
                              </p:par>
                              <p:par>
                                <p:cTn id="182" presetID="21" presetClass="entr" presetSubtype="1" fill="hold" nodeType="withEffect">
                                  <p:stCondLst>
                                    <p:cond delay="0"/>
                                  </p:stCondLst>
                                  <p:childTnLst>
                                    <p:set>
                                      <p:cBhvr>
                                        <p:cTn id="183" dur="1" fill="hold">
                                          <p:stCondLst>
                                            <p:cond delay="0"/>
                                          </p:stCondLst>
                                        </p:cTn>
                                        <p:tgtEl>
                                          <p:spTgt spid="33842"/>
                                        </p:tgtEl>
                                        <p:attrNameLst>
                                          <p:attrName>style.visibility</p:attrName>
                                        </p:attrNameLst>
                                      </p:cBhvr>
                                      <p:to>
                                        <p:strVal val="visible"/>
                                      </p:to>
                                    </p:set>
                                    <p:animEffect transition="in" filter="wheel(1)">
                                      <p:cBhvr>
                                        <p:cTn id="184" dur="2000"/>
                                        <p:tgtEl>
                                          <p:spTgt spid="33842"/>
                                        </p:tgtEl>
                                      </p:cBhvr>
                                    </p:animEffect>
                                  </p:childTnLst>
                                </p:cTn>
                              </p:par>
                              <p:par>
                                <p:cTn id="185" presetID="21" presetClass="entr" presetSubtype="1" fill="hold" nodeType="withEffect">
                                  <p:stCondLst>
                                    <p:cond delay="0"/>
                                  </p:stCondLst>
                                  <p:childTnLst>
                                    <p:set>
                                      <p:cBhvr>
                                        <p:cTn id="186" dur="1" fill="hold">
                                          <p:stCondLst>
                                            <p:cond delay="0"/>
                                          </p:stCondLst>
                                        </p:cTn>
                                        <p:tgtEl>
                                          <p:spTgt spid="33843"/>
                                        </p:tgtEl>
                                        <p:attrNameLst>
                                          <p:attrName>style.visibility</p:attrName>
                                        </p:attrNameLst>
                                      </p:cBhvr>
                                      <p:to>
                                        <p:strVal val="visible"/>
                                      </p:to>
                                    </p:set>
                                    <p:animEffect transition="in" filter="wheel(1)">
                                      <p:cBhvr>
                                        <p:cTn id="187" dur="2000"/>
                                        <p:tgtEl>
                                          <p:spTgt spid="33843"/>
                                        </p:tgtEl>
                                      </p:cBhvr>
                                    </p:animEffect>
                                  </p:childTnLst>
                                </p:cTn>
                              </p:par>
                              <p:par>
                                <p:cTn id="188" presetID="21" presetClass="entr" presetSubtype="1" fill="hold" nodeType="withEffect">
                                  <p:stCondLst>
                                    <p:cond delay="0"/>
                                  </p:stCondLst>
                                  <p:childTnLst>
                                    <p:set>
                                      <p:cBhvr>
                                        <p:cTn id="189" dur="1" fill="hold">
                                          <p:stCondLst>
                                            <p:cond delay="0"/>
                                          </p:stCondLst>
                                        </p:cTn>
                                        <p:tgtEl>
                                          <p:spTgt spid="33844"/>
                                        </p:tgtEl>
                                        <p:attrNameLst>
                                          <p:attrName>style.visibility</p:attrName>
                                        </p:attrNameLst>
                                      </p:cBhvr>
                                      <p:to>
                                        <p:strVal val="visible"/>
                                      </p:to>
                                    </p:set>
                                    <p:animEffect transition="in" filter="wheel(1)">
                                      <p:cBhvr>
                                        <p:cTn id="190" dur="2000"/>
                                        <p:tgtEl>
                                          <p:spTgt spid="33844"/>
                                        </p:tgtEl>
                                      </p:cBhvr>
                                    </p:animEffect>
                                  </p:childTnLst>
                                </p:cTn>
                              </p:par>
                              <p:par>
                                <p:cTn id="191" presetID="21" presetClass="entr" presetSubtype="1" fill="hold" nodeType="withEffect">
                                  <p:stCondLst>
                                    <p:cond delay="0"/>
                                  </p:stCondLst>
                                  <p:childTnLst>
                                    <p:set>
                                      <p:cBhvr>
                                        <p:cTn id="192" dur="1" fill="hold">
                                          <p:stCondLst>
                                            <p:cond delay="0"/>
                                          </p:stCondLst>
                                        </p:cTn>
                                        <p:tgtEl>
                                          <p:spTgt spid="33845"/>
                                        </p:tgtEl>
                                        <p:attrNameLst>
                                          <p:attrName>style.visibility</p:attrName>
                                        </p:attrNameLst>
                                      </p:cBhvr>
                                      <p:to>
                                        <p:strVal val="visible"/>
                                      </p:to>
                                    </p:set>
                                    <p:animEffect transition="in" filter="wheel(1)">
                                      <p:cBhvr>
                                        <p:cTn id="193" dur="2000"/>
                                        <p:tgtEl>
                                          <p:spTgt spid="33845"/>
                                        </p:tgtEl>
                                      </p:cBhvr>
                                    </p:animEffect>
                                  </p:childTnLst>
                                </p:cTn>
                              </p:par>
                              <p:par>
                                <p:cTn id="194" presetID="21" presetClass="entr" presetSubtype="1" fill="hold" nodeType="withEffect">
                                  <p:stCondLst>
                                    <p:cond delay="0"/>
                                  </p:stCondLst>
                                  <p:childTnLst>
                                    <p:set>
                                      <p:cBhvr>
                                        <p:cTn id="195" dur="1" fill="hold">
                                          <p:stCondLst>
                                            <p:cond delay="0"/>
                                          </p:stCondLst>
                                        </p:cTn>
                                        <p:tgtEl>
                                          <p:spTgt spid="33846"/>
                                        </p:tgtEl>
                                        <p:attrNameLst>
                                          <p:attrName>style.visibility</p:attrName>
                                        </p:attrNameLst>
                                      </p:cBhvr>
                                      <p:to>
                                        <p:strVal val="visible"/>
                                      </p:to>
                                    </p:set>
                                    <p:animEffect transition="in" filter="wheel(1)">
                                      <p:cBhvr>
                                        <p:cTn id="196" dur="2000"/>
                                        <p:tgtEl>
                                          <p:spTgt spid="33846"/>
                                        </p:tgtEl>
                                      </p:cBhvr>
                                    </p:animEffect>
                                  </p:childTnLst>
                                </p:cTn>
                              </p:par>
                              <p:par>
                                <p:cTn id="197" presetID="21" presetClass="entr" presetSubtype="1" fill="hold" nodeType="withEffect">
                                  <p:stCondLst>
                                    <p:cond delay="0"/>
                                  </p:stCondLst>
                                  <p:childTnLst>
                                    <p:set>
                                      <p:cBhvr>
                                        <p:cTn id="198" dur="1" fill="hold">
                                          <p:stCondLst>
                                            <p:cond delay="0"/>
                                          </p:stCondLst>
                                        </p:cTn>
                                        <p:tgtEl>
                                          <p:spTgt spid="33847"/>
                                        </p:tgtEl>
                                        <p:attrNameLst>
                                          <p:attrName>style.visibility</p:attrName>
                                        </p:attrNameLst>
                                      </p:cBhvr>
                                      <p:to>
                                        <p:strVal val="visible"/>
                                      </p:to>
                                    </p:set>
                                    <p:animEffect transition="in" filter="wheel(1)">
                                      <p:cBhvr>
                                        <p:cTn id="199" dur="2000"/>
                                        <p:tgtEl>
                                          <p:spTgt spid="33847"/>
                                        </p:tgtEl>
                                      </p:cBhvr>
                                    </p:animEffect>
                                  </p:childTnLst>
                                </p:cTn>
                              </p:par>
                              <p:par>
                                <p:cTn id="200" presetID="21" presetClass="entr" presetSubtype="1" fill="hold" nodeType="withEffect">
                                  <p:stCondLst>
                                    <p:cond delay="0"/>
                                  </p:stCondLst>
                                  <p:childTnLst>
                                    <p:set>
                                      <p:cBhvr>
                                        <p:cTn id="201" dur="1" fill="hold">
                                          <p:stCondLst>
                                            <p:cond delay="0"/>
                                          </p:stCondLst>
                                        </p:cTn>
                                        <p:tgtEl>
                                          <p:spTgt spid="33848"/>
                                        </p:tgtEl>
                                        <p:attrNameLst>
                                          <p:attrName>style.visibility</p:attrName>
                                        </p:attrNameLst>
                                      </p:cBhvr>
                                      <p:to>
                                        <p:strVal val="visible"/>
                                      </p:to>
                                    </p:set>
                                    <p:animEffect transition="in" filter="wheel(1)">
                                      <p:cBhvr>
                                        <p:cTn id="202" dur="2000"/>
                                        <p:tgtEl>
                                          <p:spTgt spid="33848"/>
                                        </p:tgtEl>
                                      </p:cBhvr>
                                    </p:animEffect>
                                  </p:childTnLst>
                                </p:cTn>
                              </p:par>
                              <p:par>
                                <p:cTn id="203" presetID="21" presetClass="entr" presetSubtype="1" fill="hold" nodeType="withEffect">
                                  <p:stCondLst>
                                    <p:cond delay="0"/>
                                  </p:stCondLst>
                                  <p:childTnLst>
                                    <p:set>
                                      <p:cBhvr>
                                        <p:cTn id="204" dur="1" fill="hold">
                                          <p:stCondLst>
                                            <p:cond delay="0"/>
                                          </p:stCondLst>
                                        </p:cTn>
                                        <p:tgtEl>
                                          <p:spTgt spid="33849"/>
                                        </p:tgtEl>
                                        <p:attrNameLst>
                                          <p:attrName>style.visibility</p:attrName>
                                        </p:attrNameLst>
                                      </p:cBhvr>
                                      <p:to>
                                        <p:strVal val="visible"/>
                                      </p:to>
                                    </p:set>
                                    <p:animEffect transition="in" filter="wheel(1)">
                                      <p:cBhvr>
                                        <p:cTn id="205" dur="2000"/>
                                        <p:tgtEl>
                                          <p:spTgt spid="33849"/>
                                        </p:tgtEl>
                                      </p:cBhvr>
                                    </p:animEffect>
                                  </p:childTnLst>
                                </p:cTn>
                              </p:par>
                              <p:par>
                                <p:cTn id="206" presetID="21" presetClass="entr" presetSubtype="1" fill="hold" nodeType="withEffect">
                                  <p:stCondLst>
                                    <p:cond delay="0"/>
                                  </p:stCondLst>
                                  <p:childTnLst>
                                    <p:set>
                                      <p:cBhvr>
                                        <p:cTn id="207" dur="1" fill="hold">
                                          <p:stCondLst>
                                            <p:cond delay="0"/>
                                          </p:stCondLst>
                                        </p:cTn>
                                        <p:tgtEl>
                                          <p:spTgt spid="33850"/>
                                        </p:tgtEl>
                                        <p:attrNameLst>
                                          <p:attrName>style.visibility</p:attrName>
                                        </p:attrNameLst>
                                      </p:cBhvr>
                                      <p:to>
                                        <p:strVal val="visible"/>
                                      </p:to>
                                    </p:set>
                                    <p:animEffect transition="in" filter="wheel(1)">
                                      <p:cBhvr>
                                        <p:cTn id="208" dur="2000"/>
                                        <p:tgtEl>
                                          <p:spTgt spid="33850"/>
                                        </p:tgtEl>
                                      </p:cBhvr>
                                    </p:animEffect>
                                  </p:childTnLst>
                                </p:cTn>
                              </p:par>
                              <p:par>
                                <p:cTn id="209" presetID="21" presetClass="entr" presetSubtype="1" fill="hold" nodeType="withEffect">
                                  <p:stCondLst>
                                    <p:cond delay="0"/>
                                  </p:stCondLst>
                                  <p:childTnLst>
                                    <p:set>
                                      <p:cBhvr>
                                        <p:cTn id="210" dur="1" fill="hold">
                                          <p:stCondLst>
                                            <p:cond delay="0"/>
                                          </p:stCondLst>
                                        </p:cTn>
                                        <p:tgtEl>
                                          <p:spTgt spid="33859"/>
                                        </p:tgtEl>
                                        <p:attrNameLst>
                                          <p:attrName>style.visibility</p:attrName>
                                        </p:attrNameLst>
                                      </p:cBhvr>
                                      <p:to>
                                        <p:strVal val="visible"/>
                                      </p:to>
                                    </p:set>
                                    <p:animEffect transition="in" filter="wheel(1)">
                                      <p:cBhvr>
                                        <p:cTn id="211" dur="2000"/>
                                        <p:tgtEl>
                                          <p:spTgt spid="33859"/>
                                        </p:tgtEl>
                                      </p:cBhvr>
                                    </p:animEffect>
                                  </p:childTnLst>
                                </p:cTn>
                              </p:par>
                              <p:par>
                                <p:cTn id="212" presetID="21" presetClass="entr" presetSubtype="1" fill="hold" nodeType="withEffect">
                                  <p:stCondLst>
                                    <p:cond delay="0"/>
                                  </p:stCondLst>
                                  <p:childTnLst>
                                    <p:set>
                                      <p:cBhvr>
                                        <p:cTn id="213" dur="1" fill="hold">
                                          <p:stCondLst>
                                            <p:cond delay="0"/>
                                          </p:stCondLst>
                                        </p:cTn>
                                        <p:tgtEl>
                                          <p:spTgt spid="33860"/>
                                        </p:tgtEl>
                                        <p:attrNameLst>
                                          <p:attrName>style.visibility</p:attrName>
                                        </p:attrNameLst>
                                      </p:cBhvr>
                                      <p:to>
                                        <p:strVal val="visible"/>
                                      </p:to>
                                    </p:set>
                                    <p:animEffect transition="in" filter="wheel(1)">
                                      <p:cBhvr>
                                        <p:cTn id="214" dur="2000"/>
                                        <p:tgtEl>
                                          <p:spTgt spid="33860"/>
                                        </p:tgtEl>
                                      </p:cBhvr>
                                    </p:animEffect>
                                  </p:childTnLst>
                                </p:cTn>
                              </p:par>
                              <p:par>
                                <p:cTn id="215" presetID="21" presetClass="entr" presetSubtype="1" fill="hold" nodeType="withEffect">
                                  <p:stCondLst>
                                    <p:cond delay="0"/>
                                  </p:stCondLst>
                                  <p:childTnLst>
                                    <p:set>
                                      <p:cBhvr>
                                        <p:cTn id="216" dur="1" fill="hold">
                                          <p:stCondLst>
                                            <p:cond delay="0"/>
                                          </p:stCondLst>
                                        </p:cTn>
                                        <p:tgtEl>
                                          <p:spTgt spid="33861"/>
                                        </p:tgtEl>
                                        <p:attrNameLst>
                                          <p:attrName>style.visibility</p:attrName>
                                        </p:attrNameLst>
                                      </p:cBhvr>
                                      <p:to>
                                        <p:strVal val="visible"/>
                                      </p:to>
                                    </p:set>
                                    <p:animEffect transition="in" filter="wheel(1)">
                                      <p:cBhvr>
                                        <p:cTn id="217" dur="2000"/>
                                        <p:tgtEl>
                                          <p:spTgt spid="33861"/>
                                        </p:tgtEl>
                                      </p:cBhvr>
                                    </p:animEffect>
                                  </p:childTnLst>
                                </p:cTn>
                              </p:par>
                              <p:par>
                                <p:cTn id="218" presetID="21" presetClass="entr" presetSubtype="1" fill="hold" nodeType="withEffect">
                                  <p:stCondLst>
                                    <p:cond delay="0"/>
                                  </p:stCondLst>
                                  <p:childTnLst>
                                    <p:set>
                                      <p:cBhvr>
                                        <p:cTn id="219" dur="1" fill="hold">
                                          <p:stCondLst>
                                            <p:cond delay="0"/>
                                          </p:stCondLst>
                                        </p:cTn>
                                        <p:tgtEl>
                                          <p:spTgt spid="33862"/>
                                        </p:tgtEl>
                                        <p:attrNameLst>
                                          <p:attrName>style.visibility</p:attrName>
                                        </p:attrNameLst>
                                      </p:cBhvr>
                                      <p:to>
                                        <p:strVal val="visible"/>
                                      </p:to>
                                    </p:set>
                                    <p:animEffect transition="in" filter="wheel(1)">
                                      <p:cBhvr>
                                        <p:cTn id="220" dur="2000"/>
                                        <p:tgtEl>
                                          <p:spTgt spid="33862"/>
                                        </p:tgtEl>
                                      </p:cBhvr>
                                    </p:animEffect>
                                  </p:childTnLst>
                                </p:cTn>
                              </p:par>
                              <p:par>
                                <p:cTn id="221" presetID="21" presetClass="entr" presetSubtype="1" fill="hold" nodeType="withEffect">
                                  <p:stCondLst>
                                    <p:cond delay="0"/>
                                  </p:stCondLst>
                                  <p:childTnLst>
                                    <p:set>
                                      <p:cBhvr>
                                        <p:cTn id="222" dur="1" fill="hold">
                                          <p:stCondLst>
                                            <p:cond delay="0"/>
                                          </p:stCondLst>
                                        </p:cTn>
                                        <p:tgtEl>
                                          <p:spTgt spid="33863"/>
                                        </p:tgtEl>
                                        <p:attrNameLst>
                                          <p:attrName>style.visibility</p:attrName>
                                        </p:attrNameLst>
                                      </p:cBhvr>
                                      <p:to>
                                        <p:strVal val="visible"/>
                                      </p:to>
                                    </p:set>
                                    <p:animEffect transition="in" filter="wheel(1)">
                                      <p:cBhvr>
                                        <p:cTn id="223" dur="2000"/>
                                        <p:tgtEl>
                                          <p:spTgt spid="33863"/>
                                        </p:tgtEl>
                                      </p:cBhvr>
                                    </p:animEffect>
                                  </p:childTnLst>
                                </p:cTn>
                              </p:par>
                              <p:par>
                                <p:cTn id="224" presetID="21" presetClass="entr" presetSubtype="1" fill="hold"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wheel(1)">
                                      <p:cBhvr>
                                        <p:cTn id="226" dur="2000"/>
                                        <p:tgtEl>
                                          <p:spTgt spid="82"/>
                                        </p:tgtEl>
                                      </p:cBhvr>
                                    </p:animEffect>
                                  </p:childTnLst>
                                </p:cTn>
                              </p:par>
                              <p:par>
                                <p:cTn id="227" presetID="21" presetClass="entr" presetSubtype="1" fill="hold" nodeType="withEffect">
                                  <p:stCondLst>
                                    <p:cond delay="0"/>
                                  </p:stCondLst>
                                  <p:childTnLst>
                                    <p:set>
                                      <p:cBhvr>
                                        <p:cTn id="228" dur="1" fill="hold">
                                          <p:stCondLst>
                                            <p:cond delay="0"/>
                                          </p:stCondLst>
                                        </p:cTn>
                                        <p:tgtEl>
                                          <p:spTgt spid="100"/>
                                        </p:tgtEl>
                                        <p:attrNameLst>
                                          <p:attrName>style.visibility</p:attrName>
                                        </p:attrNameLst>
                                      </p:cBhvr>
                                      <p:to>
                                        <p:strVal val="visible"/>
                                      </p:to>
                                    </p:set>
                                    <p:animEffect transition="in" filter="wheel(1)">
                                      <p:cBhvr>
                                        <p:cTn id="229" dur="2000"/>
                                        <p:tgtEl>
                                          <p:spTgt spid="100"/>
                                        </p:tgtEl>
                                      </p:cBhvr>
                                    </p:animEffect>
                                  </p:childTnLst>
                                </p:cTn>
                              </p:par>
                              <p:par>
                                <p:cTn id="230" presetID="21" presetClass="entr" presetSubtype="1" fill="hold" grpId="0" nodeType="withEffect">
                                  <p:stCondLst>
                                    <p:cond delay="0"/>
                                  </p:stCondLst>
                                  <p:childTnLst>
                                    <p:set>
                                      <p:cBhvr>
                                        <p:cTn id="231" dur="1" fill="hold">
                                          <p:stCondLst>
                                            <p:cond delay="0"/>
                                          </p:stCondLst>
                                        </p:cTn>
                                        <p:tgtEl>
                                          <p:spTgt spid="102"/>
                                        </p:tgtEl>
                                        <p:attrNameLst>
                                          <p:attrName>style.visibility</p:attrName>
                                        </p:attrNameLst>
                                      </p:cBhvr>
                                      <p:to>
                                        <p:strVal val="visible"/>
                                      </p:to>
                                    </p:set>
                                    <p:animEffect transition="in" filter="wheel(1)">
                                      <p:cBhvr>
                                        <p:cTn id="232" dur="2000"/>
                                        <p:tgtEl>
                                          <p:spTgt spid="102"/>
                                        </p:tgtEl>
                                      </p:cBhvr>
                                    </p:animEffect>
                                  </p:childTnLst>
                                </p:cTn>
                              </p:par>
                              <p:par>
                                <p:cTn id="233" presetID="21" presetClass="entr" presetSubtype="1" fill="hold" nodeType="withEffect">
                                  <p:stCondLst>
                                    <p:cond delay="0"/>
                                  </p:stCondLst>
                                  <p:childTnLst>
                                    <p:set>
                                      <p:cBhvr>
                                        <p:cTn id="234" dur="1" fill="hold">
                                          <p:stCondLst>
                                            <p:cond delay="0"/>
                                          </p:stCondLst>
                                        </p:cTn>
                                        <p:tgtEl>
                                          <p:spTgt spid="108"/>
                                        </p:tgtEl>
                                        <p:attrNameLst>
                                          <p:attrName>style.visibility</p:attrName>
                                        </p:attrNameLst>
                                      </p:cBhvr>
                                      <p:to>
                                        <p:strVal val="visible"/>
                                      </p:to>
                                    </p:set>
                                    <p:animEffect transition="in" filter="wheel(1)">
                                      <p:cBhvr>
                                        <p:cTn id="235" dur="2000"/>
                                        <p:tgtEl>
                                          <p:spTgt spid="108"/>
                                        </p:tgtEl>
                                      </p:cBhvr>
                                    </p:animEffect>
                                  </p:childTnLst>
                                </p:cTn>
                              </p:par>
                              <p:par>
                                <p:cTn id="236" presetID="21" presetClass="entr" presetSubtype="1" fill="hold" nodeType="withEffect">
                                  <p:stCondLst>
                                    <p:cond delay="0"/>
                                  </p:stCondLst>
                                  <p:childTnLst>
                                    <p:set>
                                      <p:cBhvr>
                                        <p:cTn id="237" dur="1" fill="hold">
                                          <p:stCondLst>
                                            <p:cond delay="0"/>
                                          </p:stCondLst>
                                        </p:cTn>
                                        <p:tgtEl>
                                          <p:spTgt spid="111"/>
                                        </p:tgtEl>
                                        <p:attrNameLst>
                                          <p:attrName>style.visibility</p:attrName>
                                        </p:attrNameLst>
                                      </p:cBhvr>
                                      <p:to>
                                        <p:strVal val="visible"/>
                                      </p:to>
                                    </p:set>
                                    <p:animEffect transition="in" filter="wheel(1)">
                                      <p:cBhvr>
                                        <p:cTn id="238" dur="2000"/>
                                        <p:tgtEl>
                                          <p:spTgt spid="111"/>
                                        </p:tgtEl>
                                      </p:cBhvr>
                                    </p:animEffect>
                                  </p:childTnLst>
                                </p:cTn>
                              </p:par>
                              <p:par>
                                <p:cTn id="239" presetID="21" presetClass="entr" presetSubtype="1" fill="hold" grpId="0" nodeType="withEffect">
                                  <p:stCondLst>
                                    <p:cond delay="0"/>
                                  </p:stCondLst>
                                  <p:childTnLst>
                                    <p:set>
                                      <p:cBhvr>
                                        <p:cTn id="240" dur="1" fill="hold">
                                          <p:stCondLst>
                                            <p:cond delay="0"/>
                                          </p:stCondLst>
                                        </p:cTn>
                                        <p:tgtEl>
                                          <p:spTgt spid="136"/>
                                        </p:tgtEl>
                                        <p:attrNameLst>
                                          <p:attrName>style.visibility</p:attrName>
                                        </p:attrNameLst>
                                      </p:cBhvr>
                                      <p:to>
                                        <p:strVal val="visible"/>
                                      </p:to>
                                    </p:set>
                                    <p:animEffect transition="in" filter="wheel(1)">
                                      <p:cBhvr>
                                        <p:cTn id="241" dur="2000"/>
                                        <p:tgtEl>
                                          <p:spTgt spid="136"/>
                                        </p:tgtEl>
                                      </p:cBhvr>
                                    </p:animEffect>
                                  </p:childTnLst>
                                </p:cTn>
                              </p:par>
                              <p:par>
                                <p:cTn id="242" presetID="21" presetClass="entr" presetSubtype="1" fill="hold" grpId="0" nodeType="withEffect">
                                  <p:stCondLst>
                                    <p:cond delay="0"/>
                                  </p:stCondLst>
                                  <p:childTnLst>
                                    <p:set>
                                      <p:cBhvr>
                                        <p:cTn id="243" dur="1" fill="hold">
                                          <p:stCondLst>
                                            <p:cond delay="0"/>
                                          </p:stCondLst>
                                        </p:cTn>
                                        <p:tgtEl>
                                          <p:spTgt spid="147"/>
                                        </p:tgtEl>
                                        <p:attrNameLst>
                                          <p:attrName>style.visibility</p:attrName>
                                        </p:attrNameLst>
                                      </p:cBhvr>
                                      <p:to>
                                        <p:strVal val="visible"/>
                                      </p:to>
                                    </p:set>
                                    <p:animEffect transition="in" filter="wheel(1)">
                                      <p:cBhvr>
                                        <p:cTn id="244" dur="2000"/>
                                        <p:tgtEl>
                                          <p:spTgt spid="147"/>
                                        </p:tgtEl>
                                      </p:cBhvr>
                                    </p:animEffect>
                                  </p:childTnLst>
                                </p:cTn>
                              </p:par>
                              <p:par>
                                <p:cTn id="245" presetID="21" presetClass="entr" presetSubtype="1" fill="hold" nodeType="withEffect">
                                  <p:stCondLst>
                                    <p:cond delay="0"/>
                                  </p:stCondLst>
                                  <p:childTnLst>
                                    <p:set>
                                      <p:cBhvr>
                                        <p:cTn id="246" dur="1" fill="hold">
                                          <p:stCondLst>
                                            <p:cond delay="0"/>
                                          </p:stCondLst>
                                        </p:cTn>
                                        <p:tgtEl>
                                          <p:spTgt spid="151"/>
                                        </p:tgtEl>
                                        <p:attrNameLst>
                                          <p:attrName>style.visibility</p:attrName>
                                        </p:attrNameLst>
                                      </p:cBhvr>
                                      <p:to>
                                        <p:strVal val="visible"/>
                                      </p:to>
                                    </p:set>
                                    <p:animEffect transition="in" filter="wheel(1)">
                                      <p:cBhvr>
                                        <p:cTn id="247" dur="2000"/>
                                        <p:tgtEl>
                                          <p:spTgt spid="151"/>
                                        </p:tgtEl>
                                      </p:cBhvr>
                                    </p:animEffect>
                                  </p:childTnLst>
                                </p:cTn>
                              </p:par>
                              <p:par>
                                <p:cTn id="248" presetID="21" presetClass="entr" presetSubtype="1" fill="hold"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wheel(1)">
                                      <p:cBhvr>
                                        <p:cTn id="250" dur="2000"/>
                                        <p:tgtEl>
                                          <p:spTgt spid="88"/>
                                        </p:tgtEl>
                                      </p:cBhvr>
                                    </p:animEffect>
                                  </p:childTnLst>
                                </p:cTn>
                              </p:par>
                              <p:par>
                                <p:cTn id="251" presetID="21" presetClass="entr" presetSubtype="1" fill="hold" grpId="0" nodeType="withEffect">
                                  <p:stCondLst>
                                    <p:cond delay="0"/>
                                  </p:stCondLst>
                                  <p:childTnLst>
                                    <p:set>
                                      <p:cBhvr>
                                        <p:cTn id="252" dur="1" fill="hold">
                                          <p:stCondLst>
                                            <p:cond delay="0"/>
                                          </p:stCondLst>
                                        </p:cTn>
                                        <p:tgtEl>
                                          <p:spTgt spid="92"/>
                                        </p:tgtEl>
                                        <p:attrNameLst>
                                          <p:attrName>style.visibility</p:attrName>
                                        </p:attrNameLst>
                                      </p:cBhvr>
                                      <p:to>
                                        <p:strVal val="visible"/>
                                      </p:to>
                                    </p:set>
                                    <p:animEffect transition="in" filter="wheel(1)">
                                      <p:cBhvr>
                                        <p:cTn id="253" dur="2000"/>
                                        <p:tgtEl>
                                          <p:spTgt spid="92"/>
                                        </p:tgtEl>
                                      </p:cBhvr>
                                    </p:animEffect>
                                  </p:childTnLst>
                                </p:cTn>
                              </p:par>
                              <p:par>
                                <p:cTn id="254" presetID="21" presetClass="entr" presetSubtype="1" fill="hold" grpId="0" nodeType="withEffect">
                                  <p:stCondLst>
                                    <p:cond delay="0"/>
                                  </p:stCondLst>
                                  <p:childTnLst>
                                    <p:set>
                                      <p:cBhvr>
                                        <p:cTn id="255" dur="1" fill="hold">
                                          <p:stCondLst>
                                            <p:cond delay="0"/>
                                          </p:stCondLst>
                                        </p:cTn>
                                        <p:tgtEl>
                                          <p:spTgt spid="87"/>
                                        </p:tgtEl>
                                        <p:attrNameLst>
                                          <p:attrName>style.visibility</p:attrName>
                                        </p:attrNameLst>
                                      </p:cBhvr>
                                      <p:to>
                                        <p:strVal val="visible"/>
                                      </p:to>
                                    </p:set>
                                    <p:animEffect transition="in" filter="wheel(1)">
                                      <p:cBhvr>
                                        <p:cTn id="256" dur="2000"/>
                                        <p:tgtEl>
                                          <p:spTgt spid="87"/>
                                        </p:tgtEl>
                                      </p:cBhvr>
                                    </p:animEffect>
                                  </p:childTnLst>
                                </p:cTn>
                              </p:par>
                              <p:par>
                                <p:cTn id="257" presetID="21" presetClass="entr" presetSubtype="1" fill="hold" nodeType="withEffect">
                                  <p:stCondLst>
                                    <p:cond delay="0"/>
                                  </p:stCondLst>
                                  <p:childTnLst>
                                    <p:set>
                                      <p:cBhvr>
                                        <p:cTn id="258" dur="1" fill="hold">
                                          <p:stCondLst>
                                            <p:cond delay="0"/>
                                          </p:stCondLst>
                                        </p:cTn>
                                        <p:tgtEl>
                                          <p:spTgt spid="98"/>
                                        </p:tgtEl>
                                        <p:attrNameLst>
                                          <p:attrName>style.visibility</p:attrName>
                                        </p:attrNameLst>
                                      </p:cBhvr>
                                      <p:to>
                                        <p:strVal val="visible"/>
                                      </p:to>
                                    </p:set>
                                    <p:animEffect transition="in" filter="wheel(1)">
                                      <p:cBhvr>
                                        <p:cTn id="259" dur="2000"/>
                                        <p:tgtEl>
                                          <p:spTgt spid="98"/>
                                        </p:tgtEl>
                                      </p:cBhvr>
                                    </p:animEffect>
                                  </p:childTnLst>
                                </p:cTn>
                              </p:par>
                              <p:par>
                                <p:cTn id="260" presetID="21" presetClass="entr" presetSubtype="1" fill="hold" nodeType="withEffect">
                                  <p:stCondLst>
                                    <p:cond delay="0"/>
                                  </p:stCondLst>
                                  <p:childTnLst>
                                    <p:set>
                                      <p:cBhvr>
                                        <p:cTn id="261" dur="1" fill="hold">
                                          <p:stCondLst>
                                            <p:cond delay="0"/>
                                          </p:stCondLst>
                                        </p:cTn>
                                        <p:tgtEl>
                                          <p:spTgt spid="99"/>
                                        </p:tgtEl>
                                        <p:attrNameLst>
                                          <p:attrName>style.visibility</p:attrName>
                                        </p:attrNameLst>
                                      </p:cBhvr>
                                      <p:to>
                                        <p:strVal val="visible"/>
                                      </p:to>
                                    </p:set>
                                    <p:animEffect transition="in" filter="wheel(1)">
                                      <p:cBhvr>
                                        <p:cTn id="262" dur="2000"/>
                                        <p:tgtEl>
                                          <p:spTgt spid="99"/>
                                        </p:tgtEl>
                                      </p:cBhvr>
                                    </p:animEffect>
                                  </p:childTnLst>
                                </p:cTn>
                              </p:par>
                              <p:par>
                                <p:cTn id="263" presetID="21" presetClass="entr" presetSubtype="1" fill="hold" grpId="0" nodeType="withEffect">
                                  <p:stCondLst>
                                    <p:cond delay="0"/>
                                  </p:stCondLst>
                                  <p:childTnLst>
                                    <p:set>
                                      <p:cBhvr>
                                        <p:cTn id="264" dur="1" fill="hold">
                                          <p:stCondLst>
                                            <p:cond delay="0"/>
                                          </p:stCondLst>
                                        </p:cTn>
                                        <p:tgtEl>
                                          <p:spTgt spid="101"/>
                                        </p:tgtEl>
                                        <p:attrNameLst>
                                          <p:attrName>style.visibility</p:attrName>
                                        </p:attrNameLst>
                                      </p:cBhvr>
                                      <p:to>
                                        <p:strVal val="visible"/>
                                      </p:to>
                                    </p:set>
                                    <p:animEffect transition="in" filter="wheel(1)">
                                      <p:cBhvr>
                                        <p:cTn id="265" dur="2000"/>
                                        <p:tgtEl>
                                          <p:spTgt spid="101"/>
                                        </p:tgtEl>
                                      </p:cBhvr>
                                    </p:animEffect>
                                  </p:childTnLst>
                                </p:cTn>
                              </p:par>
                              <p:par>
                                <p:cTn id="266" presetID="21" presetClass="entr" presetSubtype="1" fill="hold" nodeType="withEffect">
                                  <p:stCondLst>
                                    <p:cond delay="0"/>
                                  </p:stCondLst>
                                  <p:childTnLst>
                                    <p:set>
                                      <p:cBhvr>
                                        <p:cTn id="267" dur="1" fill="hold">
                                          <p:stCondLst>
                                            <p:cond delay="0"/>
                                          </p:stCondLst>
                                        </p:cTn>
                                        <p:tgtEl>
                                          <p:spTgt spid="109"/>
                                        </p:tgtEl>
                                        <p:attrNameLst>
                                          <p:attrName>style.visibility</p:attrName>
                                        </p:attrNameLst>
                                      </p:cBhvr>
                                      <p:to>
                                        <p:strVal val="visible"/>
                                      </p:to>
                                    </p:set>
                                    <p:animEffect transition="in" filter="wheel(1)">
                                      <p:cBhvr>
                                        <p:cTn id="268" dur="2000"/>
                                        <p:tgtEl>
                                          <p:spTgt spid="109"/>
                                        </p:tgtEl>
                                      </p:cBhvr>
                                    </p:animEffect>
                                  </p:childTnLst>
                                </p:cTn>
                              </p:par>
                              <p:par>
                                <p:cTn id="269" presetID="21" presetClass="entr" presetSubtype="1" fill="hold" nodeType="withEffect">
                                  <p:stCondLst>
                                    <p:cond delay="0"/>
                                  </p:stCondLst>
                                  <p:childTnLst>
                                    <p:set>
                                      <p:cBhvr>
                                        <p:cTn id="270" dur="1" fill="hold">
                                          <p:stCondLst>
                                            <p:cond delay="0"/>
                                          </p:stCondLst>
                                        </p:cTn>
                                        <p:tgtEl>
                                          <p:spTgt spid="33804"/>
                                        </p:tgtEl>
                                        <p:attrNameLst>
                                          <p:attrName>style.visibility</p:attrName>
                                        </p:attrNameLst>
                                      </p:cBhvr>
                                      <p:to>
                                        <p:strVal val="visible"/>
                                      </p:to>
                                    </p:set>
                                    <p:animEffect transition="in" filter="wheel(1)">
                                      <p:cBhvr>
                                        <p:cTn id="271" dur="2000"/>
                                        <p:tgtEl>
                                          <p:spTgt spid="33804"/>
                                        </p:tgtEl>
                                      </p:cBhvr>
                                    </p:animEffect>
                                  </p:childTnLst>
                                </p:cTn>
                              </p:par>
                            </p:childTnLst>
                          </p:cTn>
                        </p:par>
                      </p:childTnLst>
                    </p:cTn>
                  </p:par>
                  <p:par>
                    <p:cTn id="272" fill="hold" nodeType="clickPar">
                      <p:stCondLst>
                        <p:cond delay="indefinite"/>
                      </p:stCondLst>
                      <p:childTnLst>
                        <p:par>
                          <p:cTn id="273" fill="hold" nodeType="withGroup">
                            <p:stCondLst>
                              <p:cond delay="0"/>
                            </p:stCondLst>
                            <p:childTnLst>
                              <p:par>
                                <p:cTn id="274" presetID="1" presetClass="entr" presetSubtype="0" fill="hold" nodeType="clickEffect">
                                  <p:stCondLst>
                                    <p:cond delay="0"/>
                                  </p:stCondLst>
                                  <p:childTnLst>
                                    <p:set>
                                      <p:cBhvr>
                                        <p:cTn id="275" dur="1" fill="hold">
                                          <p:stCondLst>
                                            <p:cond delay="0"/>
                                          </p:stCondLst>
                                        </p:cTn>
                                        <p:tgtEl>
                                          <p:spTgt spid="13386"/>
                                        </p:tgtEl>
                                        <p:attrNameLst>
                                          <p:attrName>style.visibility</p:attrName>
                                        </p:attrNameLst>
                                      </p:cBhvr>
                                      <p:to>
                                        <p:strVal val="visible"/>
                                      </p:to>
                                    </p:set>
                                  </p:childTnLst>
                                </p:cTn>
                              </p:par>
                              <p:par>
                                <p:cTn id="276" presetID="1" presetClass="entr" presetSubtype="0" fill="hold" grpId="0" nodeType="withEffect">
                                  <p:stCondLst>
                                    <p:cond delay="0"/>
                                  </p:stCondLst>
                                  <p:childTnLst>
                                    <p:set>
                                      <p:cBhvr>
                                        <p:cTn id="277" dur="1" fill="hold">
                                          <p:stCondLst>
                                            <p:cond delay="0"/>
                                          </p:stCondLst>
                                        </p:cTn>
                                        <p:tgtEl>
                                          <p:spTgt spid="13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nimBg="1"/>
      <p:bldP spid="33796" grpId="0" animBg="1"/>
      <p:bldP spid="33797" grpId="0" animBg="1"/>
      <p:bldP spid="33798" grpId="0" animBg="1"/>
      <p:bldP spid="33799" grpId="0" animBg="1"/>
      <p:bldP spid="33800" grpId="0" animBg="1"/>
      <p:bldP spid="33801" grpId="0" animBg="1"/>
      <p:bldP spid="33802" grpId="0" animBg="1"/>
      <p:bldP spid="33806" grpId="0" animBg="1"/>
      <p:bldP spid="33807" grpId="0" animBg="1"/>
      <p:bldP spid="33808" grpId="0" animBg="1"/>
      <p:bldP spid="33809" grpId="0" animBg="1"/>
      <p:bldP spid="33810" grpId="0" animBg="1"/>
      <p:bldP spid="33811" grpId="0" animBg="1"/>
      <p:bldP spid="33812" grpId="0" animBg="1"/>
      <p:bldP spid="33813" grpId="0" animBg="1"/>
      <p:bldP spid="33814" grpId="0" animBg="1"/>
      <p:bldP spid="33815" grpId="0" animBg="1"/>
      <p:bldP spid="33816" grpId="0" animBg="1"/>
      <p:bldP spid="33817" grpId="0" animBg="1"/>
      <p:bldP spid="33818" grpId="0" animBg="1"/>
      <p:bldP spid="33819" grpId="0" animBg="1"/>
      <p:bldP spid="33820" grpId="0" animBg="1"/>
      <p:bldP spid="33821" grpId="0" animBg="1"/>
      <p:bldP spid="33822" grpId="0" animBg="1"/>
      <p:bldP spid="33823" grpId="0" animBg="1"/>
      <p:bldP spid="33824" grpId="0" animBg="1"/>
      <p:bldP spid="33825" grpId="0" animBg="1"/>
      <p:bldP spid="33826" grpId="0" animBg="1"/>
      <p:bldP spid="33827" grpId="0" animBg="1"/>
      <p:bldP spid="33851" grpId="0" animBg="1"/>
      <p:bldP spid="33853" grpId="0" animBg="1"/>
      <p:bldP spid="33855" grpId="0" animBg="1"/>
      <p:bldP spid="33856" grpId="0" animBg="1"/>
      <p:bldP spid="13375" grpId="0" animBg="1"/>
      <p:bldP spid="33864" grpId="0" animBg="1"/>
      <p:bldP spid="9359" grpId="0" animBg="1"/>
      <p:bldP spid="102" grpId="0" animBg="1"/>
      <p:bldP spid="136" grpId="0" animBg="1"/>
      <p:bldP spid="147" grpId="0" animBg="1"/>
      <p:bldP spid="92" grpId="0" animBg="1"/>
      <p:bldP spid="87"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AutoShape 3"/>
          <p:cNvSpPr>
            <a:spLocks noGrp="1" noChangeArrowheads="1"/>
          </p:cNvSpPr>
          <p:nvPr>
            <p:ph type="title"/>
          </p:nvPr>
        </p:nvSpPr>
        <p:spPr>
          <a:xfrm>
            <a:off x="609600" y="304800"/>
            <a:ext cx="7772400" cy="381000"/>
          </a:xfrm>
          <a:prstGeom prst="roundRect">
            <a:avLst>
              <a:gd name="adj" fmla="val 16667"/>
            </a:avLst>
          </a:prstGeom>
          <a:solidFill>
            <a:srgbClr val="4BACC6"/>
          </a:solidFill>
          <a:effectLst>
            <a:prstShdw prst="shdw17" dist="17961" dir="2700000">
              <a:srgbClr val="7A1F00"/>
            </a:prstShdw>
          </a:effectLst>
        </p:spPr>
        <p:txBody>
          <a:bodyPr/>
          <a:lstStyle/>
          <a:p>
            <a:pPr algn="l" eaLnBrk="1" hangingPunct="1">
              <a:defRPr/>
            </a:pPr>
            <a:r>
              <a:rPr lang="fr-BE" sz="2000" b="1" dirty="0" smtClean="0">
                <a:solidFill>
                  <a:schemeClr val="bg1"/>
                </a:solidFill>
                <a:effectLst>
                  <a:outerShdw blurRad="38100" dist="38100" dir="2700000" algn="tl">
                    <a:srgbClr val="000000">
                      <a:alpha val="43137"/>
                    </a:srgbClr>
                  </a:outerShdw>
                </a:effectLst>
              </a:rPr>
              <a:t>9. Gestion des talents </a:t>
            </a:r>
            <a:r>
              <a:rPr lang="fr-BE" sz="2000" b="1" dirty="0" smtClean="0">
                <a:solidFill>
                  <a:schemeClr val="bg1"/>
                </a:solidFill>
              </a:rPr>
              <a:t>			           </a:t>
            </a:r>
            <a:endParaRPr lang="fr-FR" sz="2000" b="1" dirty="0" smtClean="0">
              <a:solidFill>
                <a:schemeClr val="bg1"/>
              </a:solidFill>
            </a:endParaRPr>
          </a:p>
        </p:txBody>
      </p:sp>
      <p:sp>
        <p:nvSpPr>
          <p:cNvPr id="15363" name="Text Box 5"/>
          <p:cNvSpPr txBox="1">
            <a:spLocks noChangeArrowheads="1"/>
          </p:cNvSpPr>
          <p:nvPr/>
        </p:nvSpPr>
        <p:spPr bwMode="auto">
          <a:xfrm>
            <a:off x="609600" y="927100"/>
            <a:ext cx="78486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100">
                <a:solidFill>
                  <a:schemeClr val="accent2"/>
                </a:solidFill>
              </a:rPr>
              <a:t>La PBW s’est fixée comme objectif de mettre en place une politique RH ambitieuse, adaptée à son évolution et respectant les recommandations du Pacte pour une fonction publique locale solide et solidaire. L’objectif  visé est de créer un climat de travail optimal favorisant l’épanouissement personnel de tout un chacun. En voici brièvement les principaux piliers : </a:t>
            </a:r>
            <a:endParaRPr lang="fr-FR" sz="1100">
              <a:solidFill>
                <a:schemeClr val="accent2"/>
              </a:solidFill>
            </a:endParaRPr>
          </a:p>
        </p:txBody>
      </p:sp>
      <p:sp>
        <p:nvSpPr>
          <p:cNvPr id="35845" name="Oval 61"/>
          <p:cNvSpPr>
            <a:spLocks noChangeArrowheads="1"/>
          </p:cNvSpPr>
          <p:nvPr/>
        </p:nvSpPr>
        <p:spPr bwMode="auto">
          <a:xfrm>
            <a:off x="304800" y="1801813"/>
            <a:ext cx="1752600" cy="636587"/>
          </a:xfrm>
          <a:prstGeom prst="ellipse">
            <a:avLst/>
          </a:prstGeom>
          <a:solidFill>
            <a:srgbClr val="339966"/>
          </a:solidFill>
          <a:ln>
            <a:noFill/>
          </a:ln>
          <a:effectLst>
            <a:prstShdw prst="shdw17" dist="17961" dir="2700000">
              <a:srgbClr val="1F5C3D"/>
            </a:prstShdw>
          </a:effectLst>
          <a:extLst>
            <a:ext uri="{91240B29-F687-4F45-9708-019B960494DF}">
              <a14:hiddenLine xmlns:a14="http://schemas.microsoft.com/office/drawing/2010/main" w="12700">
                <a:solidFill>
                  <a:srgbClr val="99CCFF"/>
                </a:solidFill>
                <a:round/>
                <a:headEnd/>
                <a:tailEnd/>
              </a14:hiddenLine>
            </a:ext>
          </a:extLst>
        </p:spPr>
        <p:txBody>
          <a:bodyPr anchor="ctr" anchorCtr="1"/>
          <a:lstStyle/>
          <a:p>
            <a:pPr algn="ctr">
              <a:spcBef>
                <a:spcPct val="50000"/>
              </a:spcBef>
            </a:pPr>
            <a:r>
              <a:rPr lang="fr-BE" sz="1200" b="1">
                <a:solidFill>
                  <a:schemeClr val="bg1"/>
                </a:solidFill>
              </a:rPr>
              <a:t>Attirer, Sélectionner &amp; Recruter </a:t>
            </a:r>
            <a:endParaRPr lang="fr-FR" sz="1200" b="1">
              <a:solidFill>
                <a:schemeClr val="bg1"/>
              </a:solidFill>
            </a:endParaRPr>
          </a:p>
        </p:txBody>
      </p:sp>
      <p:sp>
        <p:nvSpPr>
          <p:cNvPr id="35846" name="Oval 62"/>
          <p:cNvSpPr>
            <a:spLocks noChangeArrowheads="1"/>
          </p:cNvSpPr>
          <p:nvPr/>
        </p:nvSpPr>
        <p:spPr bwMode="auto">
          <a:xfrm>
            <a:off x="2514600" y="1801813"/>
            <a:ext cx="1752600" cy="636587"/>
          </a:xfrm>
          <a:prstGeom prst="ellipse">
            <a:avLst/>
          </a:prstGeom>
          <a:solidFill>
            <a:srgbClr val="339966"/>
          </a:solidFill>
          <a:ln>
            <a:noFill/>
          </a:ln>
          <a:effectLst>
            <a:prstShdw prst="shdw17" dist="17961" dir="2700000">
              <a:srgbClr val="1F5C3D"/>
            </a:prstShdw>
          </a:effectLst>
          <a:extLst>
            <a:ext uri="{91240B29-F687-4F45-9708-019B960494DF}">
              <a14:hiddenLine xmlns:a14="http://schemas.microsoft.com/office/drawing/2010/main" w="12700">
                <a:solidFill>
                  <a:srgbClr val="99CCFF"/>
                </a:solidFill>
                <a:round/>
                <a:headEnd/>
                <a:tailEnd/>
              </a14:hiddenLine>
            </a:ext>
          </a:extLst>
        </p:spPr>
        <p:txBody>
          <a:bodyPr anchor="ctr" anchorCtr="1"/>
          <a:lstStyle/>
          <a:p>
            <a:pPr algn="ctr">
              <a:spcBef>
                <a:spcPct val="50000"/>
              </a:spcBef>
            </a:pPr>
            <a:r>
              <a:rPr lang="fr-BE" sz="1200" b="1">
                <a:solidFill>
                  <a:schemeClr val="bg1"/>
                </a:solidFill>
              </a:rPr>
              <a:t>Former, Développer &amp; Informer</a:t>
            </a:r>
            <a:endParaRPr lang="fr-FR" sz="1200" b="1">
              <a:solidFill>
                <a:schemeClr val="bg1"/>
              </a:solidFill>
            </a:endParaRPr>
          </a:p>
        </p:txBody>
      </p:sp>
      <p:sp>
        <p:nvSpPr>
          <p:cNvPr id="35847" name="Oval 63"/>
          <p:cNvSpPr>
            <a:spLocks noChangeArrowheads="1"/>
          </p:cNvSpPr>
          <p:nvPr/>
        </p:nvSpPr>
        <p:spPr bwMode="auto">
          <a:xfrm>
            <a:off x="4800600" y="1801813"/>
            <a:ext cx="1752600" cy="636587"/>
          </a:xfrm>
          <a:prstGeom prst="ellipse">
            <a:avLst/>
          </a:prstGeom>
          <a:solidFill>
            <a:srgbClr val="339966"/>
          </a:solidFill>
          <a:ln>
            <a:noFill/>
          </a:ln>
          <a:effectLst>
            <a:prstShdw prst="shdw17" dist="17961" dir="2700000">
              <a:srgbClr val="1F5C3D"/>
            </a:prstShdw>
          </a:effectLst>
          <a:extLst>
            <a:ext uri="{91240B29-F687-4F45-9708-019B960494DF}">
              <a14:hiddenLine xmlns:a14="http://schemas.microsoft.com/office/drawing/2010/main" w="12700">
                <a:solidFill>
                  <a:srgbClr val="99CCFF"/>
                </a:solidFill>
                <a:round/>
                <a:headEnd/>
                <a:tailEnd/>
              </a14:hiddenLine>
            </a:ext>
          </a:extLst>
        </p:spPr>
        <p:txBody>
          <a:bodyPr anchor="ctr" anchorCtr="1"/>
          <a:lstStyle/>
          <a:p>
            <a:pPr algn="ctr">
              <a:spcBef>
                <a:spcPct val="50000"/>
              </a:spcBef>
            </a:pPr>
            <a:r>
              <a:rPr lang="fr-BE" sz="1200" b="1">
                <a:solidFill>
                  <a:schemeClr val="bg1"/>
                </a:solidFill>
              </a:rPr>
              <a:t>Évaluer, Apprécier &amp; Motiver </a:t>
            </a:r>
            <a:endParaRPr lang="fr-FR" sz="1200" b="1">
              <a:solidFill>
                <a:schemeClr val="bg1"/>
              </a:solidFill>
            </a:endParaRPr>
          </a:p>
        </p:txBody>
      </p:sp>
      <p:sp>
        <p:nvSpPr>
          <p:cNvPr id="35848" name="Oval 64"/>
          <p:cNvSpPr>
            <a:spLocks noChangeArrowheads="1"/>
          </p:cNvSpPr>
          <p:nvPr/>
        </p:nvSpPr>
        <p:spPr bwMode="auto">
          <a:xfrm>
            <a:off x="7010400" y="1801813"/>
            <a:ext cx="1752600" cy="636587"/>
          </a:xfrm>
          <a:prstGeom prst="ellipse">
            <a:avLst/>
          </a:prstGeom>
          <a:solidFill>
            <a:srgbClr val="339966"/>
          </a:solidFill>
          <a:ln>
            <a:noFill/>
          </a:ln>
          <a:effectLst>
            <a:prstShdw prst="shdw17" dist="17961" dir="2700000">
              <a:srgbClr val="1F5C3D"/>
            </a:prstShdw>
          </a:effectLst>
          <a:extLst>
            <a:ext uri="{91240B29-F687-4F45-9708-019B960494DF}">
              <a14:hiddenLine xmlns:a14="http://schemas.microsoft.com/office/drawing/2010/main" w="12700">
                <a:solidFill>
                  <a:srgbClr val="99CCFF"/>
                </a:solidFill>
                <a:round/>
                <a:headEnd/>
                <a:tailEnd/>
              </a14:hiddenLine>
            </a:ext>
          </a:extLst>
        </p:spPr>
        <p:txBody>
          <a:bodyPr anchor="ctr" anchorCtr="1"/>
          <a:lstStyle/>
          <a:p>
            <a:pPr algn="ctr">
              <a:spcBef>
                <a:spcPct val="50000"/>
              </a:spcBef>
            </a:pPr>
            <a:r>
              <a:rPr lang="fr-BE" sz="1200" b="1">
                <a:solidFill>
                  <a:schemeClr val="bg1"/>
                </a:solidFill>
              </a:rPr>
              <a:t>Maintenir, Épanouir &amp; Stabiliser </a:t>
            </a:r>
            <a:endParaRPr lang="fr-FR" sz="1200" b="1">
              <a:solidFill>
                <a:schemeClr val="bg1"/>
              </a:solidFill>
            </a:endParaRPr>
          </a:p>
        </p:txBody>
      </p:sp>
      <p:sp>
        <p:nvSpPr>
          <p:cNvPr id="35849" name="AutoShape 65"/>
          <p:cNvSpPr>
            <a:spLocks noChangeArrowheads="1"/>
          </p:cNvSpPr>
          <p:nvPr/>
        </p:nvSpPr>
        <p:spPr bwMode="auto">
          <a:xfrm>
            <a:off x="152400" y="2514600"/>
            <a:ext cx="2133600" cy="3810000"/>
          </a:xfrm>
          <a:prstGeom prst="upArrowCallout">
            <a:avLst>
              <a:gd name="adj1" fmla="val 25000"/>
              <a:gd name="adj2" fmla="val 25000"/>
              <a:gd name="adj3" fmla="val 8234"/>
              <a:gd name="adj4" fmla="val 92519"/>
            </a:avLst>
          </a:prstGeom>
          <a:solidFill>
            <a:srgbClr val="CCFFCC"/>
          </a:solidFill>
          <a:ln>
            <a:noFill/>
          </a:ln>
          <a:effectLst>
            <a:outerShdw dist="35921" dir="2700000" algn="ctr" rotWithShape="0">
              <a:srgbClr val="808080"/>
            </a:outerShdw>
          </a:effectLst>
          <a:extLst>
            <a:ext uri="{91240B29-F687-4F45-9708-019B960494DF}">
              <a14:hiddenLine xmlns:a14="http://schemas.microsoft.com/office/drawing/2010/main" w="3175">
                <a:solidFill>
                  <a:srgbClr val="99CCFF"/>
                </a:solidFill>
                <a:miter lim="800000"/>
                <a:headEnd/>
                <a:tailEnd/>
              </a14:hiddenLine>
            </a:ext>
          </a:extLst>
        </p:spPr>
        <p:txBody>
          <a:bodyPr anchor="ctr"/>
          <a:lstStyle/>
          <a:p>
            <a:pPr>
              <a:lnSpc>
                <a:spcPct val="150000"/>
              </a:lnSpc>
              <a:spcBef>
                <a:spcPct val="50000"/>
              </a:spcBef>
              <a:buClr>
                <a:srgbClr val="CC3300"/>
              </a:buClr>
              <a:buFont typeface="Wingdings" pitchFamily="2" charset="2"/>
              <a:buChar char="§"/>
            </a:pPr>
            <a:r>
              <a:rPr lang="fr-BE" sz="1000">
                <a:solidFill>
                  <a:srgbClr val="000066"/>
                </a:solidFill>
              </a:rPr>
              <a:t> Identification des besoins RH, plan d’embauche pluriannuel</a:t>
            </a:r>
          </a:p>
          <a:p>
            <a:pPr>
              <a:lnSpc>
                <a:spcPct val="150000"/>
              </a:lnSpc>
              <a:spcBef>
                <a:spcPct val="50000"/>
              </a:spcBef>
              <a:buClr>
                <a:srgbClr val="CC3300"/>
              </a:buClr>
              <a:buFont typeface="Wingdings" pitchFamily="2" charset="2"/>
              <a:buChar char="§"/>
            </a:pPr>
            <a:r>
              <a:rPr lang="fr-BE" sz="1000">
                <a:solidFill>
                  <a:srgbClr val="000066"/>
                </a:solidFill>
              </a:rPr>
              <a:t> Processus recrutement contractuel (contrat)</a:t>
            </a:r>
          </a:p>
          <a:p>
            <a:pPr>
              <a:lnSpc>
                <a:spcPct val="150000"/>
              </a:lnSpc>
              <a:spcBef>
                <a:spcPct val="50000"/>
              </a:spcBef>
              <a:buClr>
                <a:srgbClr val="CC3300"/>
              </a:buClr>
              <a:buFont typeface="Wingdings" pitchFamily="2" charset="2"/>
              <a:buChar char="§"/>
            </a:pPr>
            <a:r>
              <a:rPr lang="fr-BE" sz="1000">
                <a:solidFill>
                  <a:srgbClr val="000066"/>
                </a:solidFill>
              </a:rPr>
              <a:t> Descriptions de fonction, profils de compétence, publication, entretiens</a:t>
            </a:r>
          </a:p>
          <a:p>
            <a:pPr>
              <a:lnSpc>
                <a:spcPct val="150000"/>
              </a:lnSpc>
              <a:spcBef>
                <a:spcPct val="50000"/>
              </a:spcBef>
              <a:buClr>
                <a:srgbClr val="CC3300"/>
              </a:buClr>
              <a:buFont typeface="Wingdings" pitchFamily="2" charset="2"/>
              <a:buChar char="§"/>
            </a:pPr>
            <a:r>
              <a:rPr lang="fr-BE" sz="1000">
                <a:solidFill>
                  <a:srgbClr val="000066"/>
                </a:solidFill>
              </a:rPr>
              <a:t> Processus engagement statutaire (nomination)</a:t>
            </a:r>
          </a:p>
          <a:p>
            <a:pPr>
              <a:lnSpc>
                <a:spcPct val="150000"/>
              </a:lnSpc>
              <a:spcBef>
                <a:spcPct val="50000"/>
              </a:spcBef>
              <a:buClr>
                <a:srgbClr val="CC3300"/>
              </a:buClr>
              <a:buFont typeface="Wingdings" pitchFamily="2" charset="2"/>
              <a:buChar char="§"/>
            </a:pPr>
            <a:r>
              <a:rPr lang="fr-BE" sz="1000">
                <a:solidFill>
                  <a:srgbClr val="000066"/>
                </a:solidFill>
              </a:rPr>
              <a:t> Examens de nomination nouvelle formule</a:t>
            </a:r>
            <a:endParaRPr lang="fr-FR" sz="1000">
              <a:solidFill>
                <a:srgbClr val="000066"/>
              </a:solidFill>
            </a:endParaRPr>
          </a:p>
        </p:txBody>
      </p:sp>
      <p:sp>
        <p:nvSpPr>
          <p:cNvPr id="35850" name="AutoShape 66"/>
          <p:cNvSpPr>
            <a:spLocks noChangeArrowheads="1"/>
          </p:cNvSpPr>
          <p:nvPr/>
        </p:nvSpPr>
        <p:spPr bwMode="auto">
          <a:xfrm>
            <a:off x="2362200" y="2514600"/>
            <a:ext cx="2133600" cy="3810000"/>
          </a:xfrm>
          <a:prstGeom prst="upArrowCallout">
            <a:avLst>
              <a:gd name="adj1" fmla="val 25000"/>
              <a:gd name="adj2" fmla="val 25000"/>
              <a:gd name="adj3" fmla="val 8234"/>
              <a:gd name="adj4" fmla="val 92519"/>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3175">
                <a:solidFill>
                  <a:srgbClr val="99CCFF"/>
                </a:solidFill>
                <a:miter lim="800000"/>
                <a:headEnd/>
                <a:tailEnd/>
              </a14:hiddenLine>
            </a:ext>
          </a:extLst>
        </p:spPr>
        <p:txBody>
          <a:bodyPr anchor="ctr"/>
          <a:lstStyle/>
          <a:p>
            <a:pPr>
              <a:lnSpc>
                <a:spcPct val="110000"/>
              </a:lnSpc>
              <a:spcBef>
                <a:spcPct val="50000"/>
              </a:spcBef>
              <a:buClr>
                <a:srgbClr val="CC3300"/>
              </a:buClr>
              <a:buFont typeface="Wingdings" pitchFamily="2" charset="2"/>
              <a:buChar char="§"/>
            </a:pPr>
            <a:r>
              <a:rPr lang="fr-BE" sz="1000">
                <a:solidFill>
                  <a:srgbClr val="000066"/>
                </a:solidFill>
              </a:rPr>
              <a:t> Analyse systématique des besoins en formation (questionnaire, plan de formation pluriannuel) </a:t>
            </a:r>
          </a:p>
          <a:p>
            <a:pPr>
              <a:lnSpc>
                <a:spcPct val="110000"/>
              </a:lnSpc>
              <a:spcBef>
                <a:spcPct val="50000"/>
              </a:spcBef>
              <a:buClr>
                <a:srgbClr val="CC3300"/>
              </a:buClr>
              <a:buFont typeface="Wingdings" pitchFamily="2" charset="2"/>
              <a:buChar char="§"/>
            </a:pPr>
            <a:r>
              <a:rPr lang="fr-BE" sz="1000">
                <a:solidFill>
                  <a:srgbClr val="000066"/>
                </a:solidFill>
              </a:rPr>
              <a:t> Intègre les formations : RGB (évolutions de carrière), transversales et spécifiques</a:t>
            </a:r>
          </a:p>
          <a:p>
            <a:pPr>
              <a:lnSpc>
                <a:spcPct val="110000"/>
              </a:lnSpc>
              <a:spcBef>
                <a:spcPct val="50000"/>
              </a:spcBef>
              <a:buClr>
                <a:srgbClr val="CC3300"/>
              </a:buClr>
              <a:buFont typeface="Wingdings" pitchFamily="2" charset="2"/>
              <a:buChar char="§"/>
            </a:pPr>
            <a:r>
              <a:rPr lang="fr-BE" sz="1000">
                <a:solidFill>
                  <a:srgbClr val="000066"/>
                </a:solidFill>
              </a:rPr>
              <a:t> Préparer l’avenir (change management)</a:t>
            </a:r>
          </a:p>
          <a:p>
            <a:pPr>
              <a:lnSpc>
                <a:spcPct val="110000"/>
              </a:lnSpc>
              <a:spcBef>
                <a:spcPct val="50000"/>
              </a:spcBef>
              <a:buClr>
                <a:srgbClr val="CC3300"/>
              </a:buClr>
              <a:buFont typeface="Wingdings" pitchFamily="2" charset="2"/>
              <a:buChar char="§"/>
            </a:pPr>
            <a:r>
              <a:rPr lang="fr-BE" sz="1000">
                <a:solidFill>
                  <a:srgbClr val="000066"/>
                </a:solidFill>
              </a:rPr>
              <a:t> Intègre les résultats des évaluations </a:t>
            </a:r>
          </a:p>
          <a:p>
            <a:pPr>
              <a:lnSpc>
                <a:spcPct val="110000"/>
              </a:lnSpc>
              <a:spcBef>
                <a:spcPct val="50000"/>
              </a:spcBef>
              <a:buClr>
                <a:srgbClr val="CC3300"/>
              </a:buClr>
              <a:buFont typeface="Wingdings" pitchFamily="2" charset="2"/>
              <a:buChar char="§"/>
            </a:pPr>
            <a:r>
              <a:rPr lang="fr-BE" sz="1000">
                <a:solidFill>
                  <a:srgbClr val="000066"/>
                </a:solidFill>
              </a:rPr>
              <a:t> Gestion des connaissances :  transfert senior </a:t>
            </a:r>
            <a:r>
              <a:rPr lang="fr-BE" sz="1000">
                <a:solidFill>
                  <a:srgbClr val="000066"/>
                </a:solidFill>
                <a:sym typeface="Wingdings" pitchFamily="2" charset="2"/>
              </a:rPr>
              <a:t> juniors</a:t>
            </a:r>
            <a:r>
              <a:rPr lang="fr-BE" sz="1000">
                <a:solidFill>
                  <a:srgbClr val="000066"/>
                </a:solidFill>
              </a:rPr>
              <a:t>, plateforme partage des connaissances ( </a:t>
            </a:r>
            <a:r>
              <a:rPr lang="fr-BE" sz="1000">
                <a:solidFill>
                  <a:srgbClr val="000066"/>
                </a:solidFill>
                <a:hlinkClick r:id="rId2"/>
              </a:rPr>
              <a:t>www.e-partagebw.be</a:t>
            </a:r>
            <a:r>
              <a:rPr lang="fr-BE" sz="1000">
                <a:solidFill>
                  <a:srgbClr val="000066"/>
                </a:solidFill>
              </a:rPr>
              <a:t>), Notecop, Notes services, Intranet </a:t>
            </a:r>
            <a:r>
              <a:rPr lang="fr-BE" sz="1000" b="1">
                <a:solidFill>
                  <a:srgbClr val="FF3300"/>
                </a:solidFill>
              </a:rPr>
              <a:t>: </a:t>
            </a:r>
            <a:r>
              <a:rPr lang="fr-FR" sz="1000" b="1">
                <a:solidFill>
                  <a:srgbClr val="FF3300"/>
                </a:solidFill>
                <a:hlinkClick r:id="rId3"/>
              </a:rPr>
              <a:t>http://172.19.11.131:8080/portail </a:t>
            </a:r>
            <a:endParaRPr lang="fr-FR" sz="1000" b="1">
              <a:solidFill>
                <a:srgbClr val="FF3300"/>
              </a:solidFill>
            </a:endParaRPr>
          </a:p>
        </p:txBody>
      </p:sp>
      <p:sp>
        <p:nvSpPr>
          <p:cNvPr id="35851" name="AutoShape 67"/>
          <p:cNvSpPr>
            <a:spLocks noChangeArrowheads="1"/>
          </p:cNvSpPr>
          <p:nvPr/>
        </p:nvSpPr>
        <p:spPr bwMode="auto">
          <a:xfrm>
            <a:off x="4572000" y="2514600"/>
            <a:ext cx="2209800" cy="3810000"/>
          </a:xfrm>
          <a:prstGeom prst="upArrowCallout">
            <a:avLst>
              <a:gd name="adj1" fmla="val 25000"/>
              <a:gd name="adj2" fmla="val 25000"/>
              <a:gd name="adj3" fmla="val 7950"/>
              <a:gd name="adj4" fmla="val 92519"/>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3175">
                <a:solidFill>
                  <a:srgbClr val="99CCFF"/>
                </a:solidFill>
                <a:miter lim="800000"/>
                <a:headEnd/>
                <a:tailEnd/>
              </a14:hiddenLine>
            </a:ext>
          </a:extLst>
        </p:spPr>
        <p:txBody>
          <a:bodyPr anchor="ctr"/>
          <a:lstStyle/>
          <a:p>
            <a:pPr>
              <a:lnSpc>
                <a:spcPct val="90000"/>
              </a:lnSpc>
              <a:spcBef>
                <a:spcPct val="50000"/>
              </a:spcBef>
              <a:buClr>
                <a:srgbClr val="CC3300"/>
              </a:buClr>
              <a:buFont typeface="Wingdings" pitchFamily="2" charset="2"/>
              <a:buChar char="§"/>
            </a:pPr>
            <a:r>
              <a:rPr lang="fr-BE" sz="1000">
                <a:solidFill>
                  <a:srgbClr val="000066"/>
                </a:solidFill>
              </a:rPr>
              <a:t> Nouvelle grille + nouveaux critères</a:t>
            </a:r>
            <a:endParaRPr lang="fr-BE" sz="1000" b="1">
              <a:solidFill>
                <a:srgbClr val="FF3300"/>
              </a:solidFill>
            </a:endParaRPr>
          </a:p>
          <a:p>
            <a:pPr>
              <a:lnSpc>
                <a:spcPct val="130000"/>
              </a:lnSpc>
              <a:spcBef>
                <a:spcPct val="50000"/>
              </a:spcBef>
              <a:buClr>
                <a:srgbClr val="CC3300"/>
              </a:buClr>
              <a:buFont typeface="Wingdings" pitchFamily="2" charset="2"/>
              <a:buChar char="§"/>
            </a:pPr>
            <a:r>
              <a:rPr lang="fr-BE" sz="1000">
                <a:solidFill>
                  <a:srgbClr val="000066"/>
                </a:solidFill>
              </a:rPr>
              <a:t> Lieu privilégié d’échange et de communication</a:t>
            </a:r>
          </a:p>
          <a:p>
            <a:pPr>
              <a:lnSpc>
                <a:spcPct val="130000"/>
              </a:lnSpc>
              <a:spcBef>
                <a:spcPct val="50000"/>
              </a:spcBef>
              <a:buClr>
                <a:srgbClr val="CC3300"/>
              </a:buClr>
              <a:buFont typeface="Wingdings" pitchFamily="2" charset="2"/>
              <a:buChar char="§"/>
            </a:pPr>
            <a:r>
              <a:rPr lang="fr-BE" sz="1000">
                <a:solidFill>
                  <a:srgbClr val="000066"/>
                </a:solidFill>
              </a:rPr>
              <a:t> Apprécier les prestations et l’investissement des agents</a:t>
            </a:r>
          </a:p>
          <a:p>
            <a:pPr>
              <a:lnSpc>
                <a:spcPct val="130000"/>
              </a:lnSpc>
              <a:spcBef>
                <a:spcPct val="50000"/>
              </a:spcBef>
              <a:buClr>
                <a:srgbClr val="CC3300"/>
              </a:buClr>
              <a:buFont typeface="Wingdings" pitchFamily="2" charset="2"/>
              <a:buChar char="§"/>
            </a:pPr>
            <a:r>
              <a:rPr lang="fr-BE" sz="1000">
                <a:solidFill>
                  <a:srgbClr val="000066"/>
                </a:solidFill>
              </a:rPr>
              <a:t> Identifier l’écart entre les besoins des services et les compétences présentes </a:t>
            </a:r>
          </a:p>
          <a:p>
            <a:pPr>
              <a:lnSpc>
                <a:spcPct val="130000"/>
              </a:lnSpc>
              <a:spcBef>
                <a:spcPct val="50000"/>
              </a:spcBef>
              <a:buClr>
                <a:srgbClr val="CC3300"/>
              </a:buClr>
              <a:buFont typeface="Wingdings" pitchFamily="2" charset="2"/>
              <a:buChar char="§"/>
            </a:pPr>
            <a:r>
              <a:rPr lang="fr-BE" sz="1000">
                <a:solidFill>
                  <a:srgbClr val="000066"/>
                </a:solidFill>
              </a:rPr>
              <a:t> Motiver, valoriser, encourager, créer l’émulation,..</a:t>
            </a:r>
          </a:p>
          <a:p>
            <a:pPr>
              <a:lnSpc>
                <a:spcPct val="130000"/>
              </a:lnSpc>
              <a:spcBef>
                <a:spcPct val="50000"/>
              </a:spcBef>
              <a:buClr>
                <a:srgbClr val="CC3300"/>
              </a:buClr>
              <a:buFont typeface="Wingdings" pitchFamily="2" charset="2"/>
              <a:buChar char="§"/>
            </a:pPr>
            <a:r>
              <a:rPr lang="fr-BE" sz="1000">
                <a:solidFill>
                  <a:srgbClr val="000066"/>
                </a:solidFill>
              </a:rPr>
              <a:t> Rappeler les valeurs de l’administration et du service public</a:t>
            </a:r>
          </a:p>
          <a:p>
            <a:pPr>
              <a:lnSpc>
                <a:spcPct val="130000"/>
              </a:lnSpc>
              <a:spcBef>
                <a:spcPct val="50000"/>
              </a:spcBef>
              <a:buClr>
                <a:srgbClr val="CC3300"/>
              </a:buClr>
              <a:buFont typeface="Wingdings" pitchFamily="2" charset="2"/>
              <a:buChar char="§"/>
            </a:pPr>
            <a:r>
              <a:rPr lang="fr-BE" sz="1000">
                <a:solidFill>
                  <a:srgbClr val="000066"/>
                </a:solidFill>
              </a:rPr>
              <a:t> Aboutit à un plan d’action avec des objectifs précis et des moyens</a:t>
            </a:r>
            <a:endParaRPr lang="fr-FR" sz="1000">
              <a:solidFill>
                <a:srgbClr val="FF3300"/>
              </a:solidFill>
            </a:endParaRPr>
          </a:p>
        </p:txBody>
      </p:sp>
      <p:sp>
        <p:nvSpPr>
          <p:cNvPr id="35852" name="AutoShape 68"/>
          <p:cNvSpPr>
            <a:spLocks noChangeArrowheads="1"/>
          </p:cNvSpPr>
          <p:nvPr/>
        </p:nvSpPr>
        <p:spPr bwMode="auto">
          <a:xfrm>
            <a:off x="6858000" y="2514600"/>
            <a:ext cx="2133600" cy="3810000"/>
          </a:xfrm>
          <a:prstGeom prst="upArrowCallout">
            <a:avLst>
              <a:gd name="adj1" fmla="val 25000"/>
              <a:gd name="adj2" fmla="val 25000"/>
              <a:gd name="adj3" fmla="val 8234"/>
              <a:gd name="adj4" fmla="val 92519"/>
            </a:avLst>
          </a:prstGeom>
          <a:solidFill>
            <a:srgbClr val="CCFFCC"/>
          </a:solidFill>
          <a:ln>
            <a:noFill/>
          </a:ln>
          <a:effectLst>
            <a:prstShdw prst="shdw17" dist="17961" dir="2700000">
              <a:srgbClr val="7A997A"/>
            </a:prstShdw>
          </a:effectLst>
          <a:extLst>
            <a:ext uri="{91240B29-F687-4F45-9708-019B960494DF}">
              <a14:hiddenLine xmlns:a14="http://schemas.microsoft.com/office/drawing/2010/main" w="3175">
                <a:solidFill>
                  <a:srgbClr val="99CCFF"/>
                </a:solidFill>
                <a:miter lim="800000"/>
                <a:headEnd/>
                <a:tailEnd/>
              </a14:hiddenLine>
            </a:ext>
          </a:extLst>
        </p:spPr>
        <p:txBody>
          <a:bodyPr anchor="ctr"/>
          <a:lstStyle/>
          <a:p>
            <a:pPr>
              <a:lnSpc>
                <a:spcPct val="120000"/>
              </a:lnSpc>
              <a:spcBef>
                <a:spcPct val="50000"/>
              </a:spcBef>
              <a:buClr>
                <a:srgbClr val="CC3300"/>
              </a:buClr>
              <a:buFont typeface="Wingdings" pitchFamily="2" charset="2"/>
              <a:buChar char="§"/>
            </a:pPr>
            <a:r>
              <a:rPr lang="fr-BE" sz="1000">
                <a:solidFill>
                  <a:srgbClr val="000066"/>
                </a:solidFill>
              </a:rPr>
              <a:t> Reconnaissance de l’effort et de l’investissement personnel</a:t>
            </a:r>
          </a:p>
          <a:p>
            <a:pPr>
              <a:lnSpc>
                <a:spcPct val="120000"/>
              </a:lnSpc>
              <a:spcBef>
                <a:spcPct val="50000"/>
              </a:spcBef>
              <a:buClr>
                <a:srgbClr val="CC3300"/>
              </a:buClr>
              <a:buFont typeface="Wingdings" pitchFamily="2" charset="2"/>
              <a:buChar char="§"/>
            </a:pPr>
            <a:r>
              <a:rPr lang="fr-BE" sz="1000">
                <a:solidFill>
                  <a:srgbClr val="000066"/>
                </a:solidFill>
              </a:rPr>
              <a:t> Accompagnement de carrières</a:t>
            </a:r>
          </a:p>
          <a:p>
            <a:pPr>
              <a:lnSpc>
                <a:spcPct val="120000"/>
              </a:lnSpc>
              <a:spcBef>
                <a:spcPct val="50000"/>
              </a:spcBef>
              <a:buClr>
                <a:srgbClr val="CC3300"/>
              </a:buClr>
              <a:buFont typeface="Wingdings" pitchFamily="2" charset="2"/>
              <a:buChar char="§"/>
            </a:pPr>
            <a:r>
              <a:rPr lang="fr-BE" sz="1000">
                <a:solidFill>
                  <a:srgbClr val="000066"/>
                </a:solidFill>
              </a:rPr>
              <a:t> Évolution, Promotions,…., Nominations</a:t>
            </a:r>
          </a:p>
          <a:p>
            <a:pPr>
              <a:lnSpc>
                <a:spcPct val="120000"/>
              </a:lnSpc>
              <a:spcBef>
                <a:spcPct val="50000"/>
              </a:spcBef>
              <a:buClr>
                <a:srgbClr val="CC3300"/>
              </a:buClr>
              <a:buFont typeface="Wingdings" pitchFamily="2" charset="2"/>
              <a:buChar char="§"/>
            </a:pPr>
            <a:r>
              <a:rPr lang="fr-BE" sz="1000">
                <a:solidFill>
                  <a:srgbClr val="000066"/>
                </a:solidFill>
              </a:rPr>
              <a:t> Valorisation des compétences (titre de compétences validé)</a:t>
            </a:r>
          </a:p>
          <a:p>
            <a:pPr>
              <a:lnSpc>
                <a:spcPct val="120000"/>
              </a:lnSpc>
              <a:spcBef>
                <a:spcPct val="50000"/>
              </a:spcBef>
              <a:buClr>
                <a:srgbClr val="CC3300"/>
              </a:buClr>
              <a:buFont typeface="Wingdings" pitchFamily="2" charset="2"/>
              <a:buChar char="§"/>
            </a:pPr>
            <a:r>
              <a:rPr lang="fr-BE" sz="1000">
                <a:solidFill>
                  <a:srgbClr val="000066"/>
                </a:solidFill>
              </a:rPr>
              <a:t> Incentives non pécuniaires (avantages, journée du personnel, assurances,…)</a:t>
            </a:r>
          </a:p>
          <a:p>
            <a:pPr>
              <a:lnSpc>
                <a:spcPct val="120000"/>
              </a:lnSpc>
              <a:spcBef>
                <a:spcPct val="50000"/>
              </a:spcBef>
              <a:buClr>
                <a:srgbClr val="CC3300"/>
              </a:buClr>
              <a:buFont typeface="Wingdings" pitchFamily="2" charset="2"/>
              <a:buChar char="§"/>
            </a:pPr>
            <a:r>
              <a:rPr lang="fr-BE" sz="1000">
                <a:solidFill>
                  <a:srgbClr val="000066"/>
                </a:solidFill>
              </a:rPr>
              <a:t> Bien être + épanouissement (mobilité interne, bilan de compétences, télétravail, enrichissement des tâches,….)</a:t>
            </a:r>
            <a:endParaRPr lang="fr-FR" sz="1000">
              <a:solidFill>
                <a:srgbClr val="000066"/>
              </a:solidFill>
            </a:endParaRPr>
          </a:p>
        </p:txBody>
      </p:sp>
      <p:cxnSp>
        <p:nvCxnSpPr>
          <p:cNvPr id="35853" name="AutoShape 69"/>
          <p:cNvCxnSpPr>
            <a:cxnSpLocks noChangeShapeType="1"/>
            <a:stCxn id="35845" idx="6"/>
            <a:endCxn id="35846" idx="2"/>
          </p:cNvCxnSpPr>
          <p:nvPr/>
        </p:nvCxnSpPr>
        <p:spPr bwMode="auto">
          <a:xfrm>
            <a:off x="2057400" y="2120900"/>
            <a:ext cx="457200" cy="0"/>
          </a:xfrm>
          <a:prstGeom prst="straightConnector1">
            <a:avLst/>
          </a:prstGeom>
          <a:noFill/>
          <a:ln w="190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4" name="AutoShape 70"/>
          <p:cNvCxnSpPr>
            <a:cxnSpLocks noChangeShapeType="1"/>
            <a:endCxn id="35847" idx="2"/>
          </p:cNvCxnSpPr>
          <p:nvPr/>
        </p:nvCxnSpPr>
        <p:spPr bwMode="auto">
          <a:xfrm flipV="1">
            <a:off x="4267200" y="2120900"/>
            <a:ext cx="533400" cy="12700"/>
          </a:xfrm>
          <a:prstGeom prst="straightConnector1">
            <a:avLst/>
          </a:prstGeom>
          <a:noFill/>
          <a:ln w="190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855" name="AutoShape 71"/>
          <p:cNvCxnSpPr>
            <a:cxnSpLocks noChangeShapeType="1"/>
            <a:stCxn id="35847" idx="6"/>
            <a:endCxn id="35848" idx="2"/>
          </p:cNvCxnSpPr>
          <p:nvPr/>
        </p:nvCxnSpPr>
        <p:spPr bwMode="auto">
          <a:xfrm>
            <a:off x="6553200" y="2120900"/>
            <a:ext cx="457200" cy="0"/>
          </a:xfrm>
          <a:prstGeom prst="straightConnector1">
            <a:avLst/>
          </a:prstGeom>
          <a:noFill/>
          <a:ln w="19050">
            <a:solidFill>
              <a:srgbClr val="008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375"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DECA3F5-5630-4A99-84D2-4355119E6E17}" type="slidenum">
              <a:rPr lang="fr-FR" smtClean="0"/>
              <a:pPr eaLnBrk="1" hangingPunct="1"/>
              <a:t>15</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5"/>
                                        </p:tgtEl>
                                        <p:attrNameLst>
                                          <p:attrName>style.visibility</p:attrName>
                                        </p:attrNameLst>
                                      </p:cBhvr>
                                      <p:to>
                                        <p:strVal val="visible"/>
                                      </p:to>
                                    </p:set>
                                    <p:animEffect transition="in" filter="fade">
                                      <p:cBhvr>
                                        <p:cTn id="7" dur="500"/>
                                        <p:tgtEl>
                                          <p:spTgt spid="358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9"/>
                                        </p:tgtEl>
                                        <p:attrNameLst>
                                          <p:attrName>style.visibility</p:attrName>
                                        </p:attrNameLst>
                                      </p:cBhvr>
                                      <p:to>
                                        <p:strVal val="visible"/>
                                      </p:to>
                                    </p:set>
                                    <p:anim calcmode="lin" valueType="num">
                                      <p:cBhvr additive="base">
                                        <p:cTn id="12" dur="500" fill="hold"/>
                                        <p:tgtEl>
                                          <p:spTgt spid="35849"/>
                                        </p:tgtEl>
                                        <p:attrNameLst>
                                          <p:attrName>ppt_x</p:attrName>
                                        </p:attrNameLst>
                                      </p:cBhvr>
                                      <p:tavLst>
                                        <p:tav tm="0">
                                          <p:val>
                                            <p:strVal val="#ppt_x"/>
                                          </p:val>
                                        </p:tav>
                                        <p:tav tm="100000">
                                          <p:val>
                                            <p:strVal val="#ppt_x"/>
                                          </p:val>
                                        </p:tav>
                                      </p:tavLst>
                                    </p:anim>
                                    <p:anim calcmode="lin" valueType="num">
                                      <p:cBhvr additive="base">
                                        <p:cTn id="13"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35853"/>
                                        </p:tgtEl>
                                        <p:attrNameLst>
                                          <p:attrName>style.visibility</p:attrName>
                                        </p:attrNameLst>
                                      </p:cBhvr>
                                      <p:to>
                                        <p:strVal val="visible"/>
                                      </p:to>
                                    </p:set>
                                    <p:animEffect transition="in" filter="fade">
                                      <p:cBhvr>
                                        <p:cTn id="18" dur="500"/>
                                        <p:tgtEl>
                                          <p:spTgt spid="3585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5846"/>
                                        </p:tgtEl>
                                        <p:attrNameLst>
                                          <p:attrName>style.visibility</p:attrName>
                                        </p:attrNameLst>
                                      </p:cBhvr>
                                      <p:to>
                                        <p:strVal val="visible"/>
                                      </p:to>
                                    </p:set>
                                    <p:animEffect transition="in" filter="fade">
                                      <p:cBhvr>
                                        <p:cTn id="21" dur="500"/>
                                        <p:tgtEl>
                                          <p:spTgt spid="3584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5850"/>
                                        </p:tgtEl>
                                        <p:attrNameLst>
                                          <p:attrName>style.visibility</p:attrName>
                                        </p:attrNameLst>
                                      </p:cBhvr>
                                      <p:to>
                                        <p:strVal val="visible"/>
                                      </p:to>
                                    </p:set>
                                    <p:anim calcmode="lin" valueType="num">
                                      <p:cBhvr additive="base">
                                        <p:cTn id="26" dur="500" fill="hold"/>
                                        <p:tgtEl>
                                          <p:spTgt spid="35850"/>
                                        </p:tgtEl>
                                        <p:attrNameLst>
                                          <p:attrName>ppt_x</p:attrName>
                                        </p:attrNameLst>
                                      </p:cBhvr>
                                      <p:tavLst>
                                        <p:tav tm="0">
                                          <p:val>
                                            <p:strVal val="#ppt_x"/>
                                          </p:val>
                                        </p:tav>
                                        <p:tav tm="100000">
                                          <p:val>
                                            <p:strVal val="#ppt_x"/>
                                          </p:val>
                                        </p:tav>
                                      </p:tavLst>
                                    </p:anim>
                                    <p:anim calcmode="lin" valueType="num">
                                      <p:cBhvr additive="base">
                                        <p:cTn id="27" dur="500" fill="hold"/>
                                        <p:tgtEl>
                                          <p:spTgt spid="35850"/>
                                        </p:tgtEl>
                                        <p:attrNameLst>
                                          <p:attrName>ppt_y</p:attrName>
                                        </p:attrNameLst>
                                      </p:cBhvr>
                                      <p:tavLst>
                                        <p:tav tm="0">
                                          <p:val>
                                            <p:strVal val="1+#ppt_h/2"/>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5854"/>
                                        </p:tgtEl>
                                        <p:attrNameLst>
                                          <p:attrName>style.visibility</p:attrName>
                                        </p:attrNameLst>
                                      </p:cBhvr>
                                      <p:to>
                                        <p:strVal val="visible"/>
                                      </p:to>
                                    </p:set>
                                    <p:animEffect transition="in" filter="fade">
                                      <p:cBhvr>
                                        <p:cTn id="32" dur="500"/>
                                        <p:tgtEl>
                                          <p:spTgt spid="358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5847"/>
                                        </p:tgtEl>
                                        <p:attrNameLst>
                                          <p:attrName>style.visibility</p:attrName>
                                        </p:attrNameLst>
                                      </p:cBhvr>
                                      <p:to>
                                        <p:strVal val="visible"/>
                                      </p:to>
                                    </p:set>
                                    <p:animEffect transition="in" filter="fade">
                                      <p:cBhvr>
                                        <p:cTn id="35" dur="500"/>
                                        <p:tgtEl>
                                          <p:spTgt spid="3584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35851"/>
                                        </p:tgtEl>
                                        <p:attrNameLst>
                                          <p:attrName>style.visibility</p:attrName>
                                        </p:attrNameLst>
                                      </p:cBhvr>
                                      <p:to>
                                        <p:strVal val="visible"/>
                                      </p:to>
                                    </p:set>
                                    <p:anim calcmode="lin" valueType="num">
                                      <p:cBhvr additive="base">
                                        <p:cTn id="40" dur="500" fill="hold"/>
                                        <p:tgtEl>
                                          <p:spTgt spid="35851"/>
                                        </p:tgtEl>
                                        <p:attrNameLst>
                                          <p:attrName>ppt_x</p:attrName>
                                        </p:attrNameLst>
                                      </p:cBhvr>
                                      <p:tavLst>
                                        <p:tav tm="0">
                                          <p:val>
                                            <p:strVal val="#ppt_x"/>
                                          </p:val>
                                        </p:tav>
                                        <p:tav tm="100000">
                                          <p:val>
                                            <p:strVal val="#ppt_x"/>
                                          </p:val>
                                        </p:tav>
                                      </p:tavLst>
                                    </p:anim>
                                    <p:anim calcmode="lin" valueType="num">
                                      <p:cBhvr additive="base">
                                        <p:cTn id="41" dur="500" fill="hold"/>
                                        <p:tgtEl>
                                          <p:spTgt spid="35851"/>
                                        </p:tgtEl>
                                        <p:attrNameLst>
                                          <p:attrName>ppt_y</p:attrName>
                                        </p:attrNameLst>
                                      </p:cBhvr>
                                      <p:tavLst>
                                        <p:tav tm="0">
                                          <p:val>
                                            <p:strVal val="1+#ppt_h/2"/>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35855"/>
                                        </p:tgtEl>
                                        <p:attrNameLst>
                                          <p:attrName>style.visibility</p:attrName>
                                        </p:attrNameLst>
                                      </p:cBhvr>
                                      <p:to>
                                        <p:strVal val="visible"/>
                                      </p:to>
                                    </p:set>
                                    <p:animEffect transition="in" filter="fade">
                                      <p:cBhvr>
                                        <p:cTn id="46" dur="500"/>
                                        <p:tgtEl>
                                          <p:spTgt spid="3585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5848"/>
                                        </p:tgtEl>
                                        <p:attrNameLst>
                                          <p:attrName>style.visibility</p:attrName>
                                        </p:attrNameLst>
                                      </p:cBhvr>
                                      <p:to>
                                        <p:strVal val="visible"/>
                                      </p:to>
                                    </p:set>
                                    <p:animEffect transition="in" filter="fade">
                                      <p:cBhvr>
                                        <p:cTn id="49" dur="500"/>
                                        <p:tgtEl>
                                          <p:spTgt spid="35848"/>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35852"/>
                                        </p:tgtEl>
                                        <p:attrNameLst>
                                          <p:attrName>style.visibility</p:attrName>
                                        </p:attrNameLst>
                                      </p:cBhvr>
                                      <p:to>
                                        <p:strVal val="visible"/>
                                      </p:to>
                                    </p:set>
                                    <p:anim calcmode="lin" valueType="num">
                                      <p:cBhvr additive="base">
                                        <p:cTn id="54" dur="500" fill="hold"/>
                                        <p:tgtEl>
                                          <p:spTgt spid="35852"/>
                                        </p:tgtEl>
                                        <p:attrNameLst>
                                          <p:attrName>ppt_x</p:attrName>
                                        </p:attrNameLst>
                                      </p:cBhvr>
                                      <p:tavLst>
                                        <p:tav tm="0">
                                          <p:val>
                                            <p:strVal val="#ppt_x"/>
                                          </p:val>
                                        </p:tav>
                                        <p:tav tm="100000">
                                          <p:val>
                                            <p:strVal val="#ppt_x"/>
                                          </p:val>
                                        </p:tav>
                                      </p:tavLst>
                                    </p:anim>
                                    <p:anim calcmode="lin" valueType="num">
                                      <p:cBhvr additive="base">
                                        <p:cTn id="55" dur="500" fill="hold"/>
                                        <p:tgtEl>
                                          <p:spTgt spid="358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5" grpId="0" animBg="1"/>
      <p:bldP spid="35846" grpId="0" animBg="1"/>
      <p:bldP spid="35847" grpId="0" animBg="1"/>
      <p:bldP spid="35848" grpId="0" animBg="1"/>
      <p:bldP spid="35849" grpId="0" animBg="1"/>
      <p:bldP spid="35850" grpId="0" animBg="1"/>
      <p:bldP spid="35851" grpId="0" animBg="1"/>
      <p:bldP spid="358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AutoShape 41"/>
          <p:cNvSpPr>
            <a:spLocks noChangeArrowheads="1"/>
          </p:cNvSpPr>
          <p:nvPr/>
        </p:nvSpPr>
        <p:spPr bwMode="auto">
          <a:xfrm rot="16200000">
            <a:off x="3200400" y="2895600"/>
            <a:ext cx="2209800" cy="1752600"/>
          </a:xfrm>
          <a:prstGeom prst="flowChartDisplay">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fr-BE" dirty="0"/>
          </a:p>
        </p:txBody>
      </p:sp>
      <p:sp>
        <p:nvSpPr>
          <p:cNvPr id="17412" name="Oval 26"/>
          <p:cNvSpPr>
            <a:spLocks noChangeArrowheads="1"/>
          </p:cNvSpPr>
          <p:nvPr/>
        </p:nvSpPr>
        <p:spPr bwMode="auto">
          <a:xfrm flipV="1">
            <a:off x="609600" y="3276600"/>
            <a:ext cx="381000" cy="381000"/>
          </a:xfrm>
          <a:prstGeom prst="ellipse">
            <a:avLst/>
          </a:prstGeom>
          <a:solidFill>
            <a:srgbClr val="FF9900"/>
          </a:solidFill>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fr-BE" dirty="0"/>
          </a:p>
        </p:txBody>
      </p:sp>
      <p:sp>
        <p:nvSpPr>
          <p:cNvPr id="17413" name="Oval 27"/>
          <p:cNvSpPr>
            <a:spLocks noChangeArrowheads="1"/>
          </p:cNvSpPr>
          <p:nvPr/>
        </p:nvSpPr>
        <p:spPr bwMode="auto">
          <a:xfrm flipV="1">
            <a:off x="609600" y="2743200"/>
            <a:ext cx="381000" cy="381000"/>
          </a:xfrm>
          <a:prstGeom prst="ellipse">
            <a:avLst/>
          </a:prstGeom>
          <a:solidFill>
            <a:srgbClr val="FF9900"/>
          </a:solidFill>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fr-BE" dirty="0"/>
          </a:p>
        </p:txBody>
      </p:sp>
      <p:sp>
        <p:nvSpPr>
          <p:cNvPr id="17414" name="Oval 28"/>
          <p:cNvSpPr>
            <a:spLocks noChangeArrowheads="1"/>
          </p:cNvSpPr>
          <p:nvPr/>
        </p:nvSpPr>
        <p:spPr bwMode="auto">
          <a:xfrm flipV="1">
            <a:off x="609600" y="3810000"/>
            <a:ext cx="381000" cy="381000"/>
          </a:xfrm>
          <a:prstGeom prst="ellipse">
            <a:avLst/>
          </a:prstGeom>
          <a:solidFill>
            <a:srgbClr val="FF9900"/>
          </a:solidFill>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fr-BE" dirty="0"/>
          </a:p>
        </p:txBody>
      </p:sp>
      <p:sp>
        <p:nvSpPr>
          <p:cNvPr id="17415" name="Oval 29"/>
          <p:cNvSpPr>
            <a:spLocks noChangeArrowheads="1"/>
          </p:cNvSpPr>
          <p:nvPr/>
        </p:nvSpPr>
        <p:spPr bwMode="auto">
          <a:xfrm flipV="1">
            <a:off x="609600" y="4343400"/>
            <a:ext cx="381000" cy="381000"/>
          </a:xfrm>
          <a:prstGeom prst="ellipse">
            <a:avLst/>
          </a:prstGeom>
          <a:solidFill>
            <a:srgbClr val="FF9900"/>
          </a:solidFill>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fr-BE" dirty="0"/>
          </a:p>
        </p:txBody>
      </p:sp>
      <p:sp>
        <p:nvSpPr>
          <p:cNvPr id="17416" name="Oval 30"/>
          <p:cNvSpPr>
            <a:spLocks noChangeArrowheads="1"/>
          </p:cNvSpPr>
          <p:nvPr/>
        </p:nvSpPr>
        <p:spPr bwMode="auto">
          <a:xfrm flipV="1">
            <a:off x="609600" y="4876800"/>
            <a:ext cx="381000" cy="381000"/>
          </a:xfrm>
          <a:prstGeom prst="ellipse">
            <a:avLst/>
          </a:prstGeom>
          <a:solidFill>
            <a:srgbClr val="FF9900"/>
          </a:solidFill>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fr-BE" dirty="0"/>
          </a:p>
        </p:txBody>
      </p:sp>
      <p:sp>
        <p:nvSpPr>
          <p:cNvPr id="17417" name="AutoShape 2"/>
          <p:cNvSpPr>
            <a:spLocks noGrp="1" noChangeArrowheads="1"/>
          </p:cNvSpPr>
          <p:nvPr>
            <p:ph type="title"/>
          </p:nvPr>
        </p:nvSpPr>
        <p:spPr>
          <a:xfrm>
            <a:off x="609600" y="304800"/>
            <a:ext cx="7772400" cy="411163"/>
          </a:xfrm>
          <a:prstGeom prst="roundRect">
            <a:avLst>
              <a:gd name="adj" fmla="val 16667"/>
            </a:avLst>
          </a:prstGeom>
          <a:solidFill>
            <a:srgbClr val="4BACC6"/>
          </a:solidFill>
          <a:effectLst>
            <a:prstShdw prst="shdw17" dist="17961" dir="2700000">
              <a:srgbClr val="7A1F00"/>
            </a:prstShdw>
          </a:effectLst>
        </p:spPr>
        <p:txBody>
          <a:bodyPr/>
          <a:lstStyle/>
          <a:p>
            <a:pPr algn="l" eaLnBrk="1" hangingPunct="1">
              <a:defRPr/>
            </a:pPr>
            <a:r>
              <a:rPr lang="fr-BE" sz="2000" b="1" dirty="0" smtClean="0">
                <a:solidFill>
                  <a:schemeClr val="bg1"/>
                </a:solidFill>
                <a:effectLst>
                  <a:outerShdw blurRad="38100" dist="38100" dir="2700000" algn="tl">
                    <a:srgbClr val="000000">
                      <a:alpha val="43137"/>
                    </a:srgbClr>
                  </a:outerShdw>
                </a:effectLst>
              </a:rPr>
              <a:t>10. Les valeurs transversales </a:t>
            </a:r>
            <a:endParaRPr lang="fr-FR" sz="2000" b="1" dirty="0" smtClean="0">
              <a:solidFill>
                <a:schemeClr val="bg1"/>
              </a:solidFill>
              <a:effectLst>
                <a:outerShdw blurRad="38100" dist="38100" dir="2700000" algn="tl">
                  <a:srgbClr val="000000">
                    <a:alpha val="43137"/>
                  </a:srgbClr>
                </a:outerShdw>
              </a:effectLst>
            </a:endParaRPr>
          </a:p>
        </p:txBody>
      </p:sp>
      <p:sp>
        <p:nvSpPr>
          <p:cNvPr id="16395" name="Rectangle 3"/>
          <p:cNvSpPr>
            <a:spLocks noGrp="1" noChangeArrowheads="1"/>
          </p:cNvSpPr>
          <p:nvPr>
            <p:ph type="body" idx="1"/>
          </p:nvPr>
        </p:nvSpPr>
        <p:spPr>
          <a:xfrm>
            <a:off x="1371600" y="990600"/>
            <a:ext cx="5943600" cy="762000"/>
          </a:xfrm>
          <a:noFill/>
        </p:spPr>
        <p:txBody>
          <a:bodyPr/>
          <a:lstStyle/>
          <a:p>
            <a:pPr marL="339725" indent="-287338" eaLnBrk="1" hangingPunct="1">
              <a:lnSpc>
                <a:spcPct val="110000"/>
              </a:lnSpc>
              <a:buClr>
                <a:srgbClr val="CC3300"/>
              </a:buClr>
              <a:buFont typeface="Wingdings" pitchFamily="2" charset="2"/>
              <a:buNone/>
            </a:pPr>
            <a:r>
              <a:rPr lang="fr-BE" sz="1200" smtClean="0">
                <a:solidFill>
                  <a:schemeClr val="accent2"/>
                </a:solidFill>
              </a:rPr>
              <a:t>Construisons ensemble l’emblème de la PBW :</a:t>
            </a:r>
          </a:p>
          <a:p>
            <a:pPr marL="339725" indent="-287338" eaLnBrk="1" hangingPunct="1">
              <a:lnSpc>
                <a:spcPct val="110000"/>
              </a:lnSpc>
              <a:buClr>
                <a:srgbClr val="CC3300"/>
              </a:buClr>
              <a:buFont typeface="Wingdings" pitchFamily="2" charset="2"/>
              <a:buChar char="§"/>
            </a:pPr>
            <a:r>
              <a:rPr lang="fr-BE" sz="1200" smtClean="0">
                <a:solidFill>
                  <a:schemeClr val="accent2"/>
                </a:solidFill>
              </a:rPr>
              <a:t>Selon vous, quelles sont les principales valeurs de notre administration ?</a:t>
            </a:r>
          </a:p>
          <a:p>
            <a:pPr marL="339725" indent="-287338" eaLnBrk="1" hangingPunct="1">
              <a:lnSpc>
                <a:spcPct val="110000"/>
              </a:lnSpc>
              <a:buClr>
                <a:srgbClr val="CC3300"/>
              </a:buClr>
              <a:buFont typeface="Wingdings" pitchFamily="2" charset="2"/>
              <a:buChar char="§"/>
            </a:pPr>
            <a:r>
              <a:rPr lang="fr-BE" sz="1200" smtClean="0">
                <a:solidFill>
                  <a:schemeClr val="accent2"/>
                </a:solidFill>
              </a:rPr>
              <a:t>Que pourrait-on proposer comme devise ?</a:t>
            </a:r>
          </a:p>
          <a:p>
            <a:pPr marL="339725" indent="-287338" eaLnBrk="1" hangingPunct="1">
              <a:lnSpc>
                <a:spcPct val="110000"/>
              </a:lnSpc>
              <a:buClr>
                <a:srgbClr val="CC3300"/>
              </a:buClr>
              <a:buFont typeface="Wingdings" pitchFamily="2" charset="2"/>
              <a:buNone/>
            </a:pPr>
            <a:endParaRPr lang="fr-FR" sz="1200" smtClean="0">
              <a:solidFill>
                <a:schemeClr val="accent2"/>
              </a:solidFill>
            </a:endParaRPr>
          </a:p>
        </p:txBody>
      </p:sp>
      <p:sp>
        <p:nvSpPr>
          <p:cNvPr id="17419" name="Oval 19"/>
          <p:cNvSpPr>
            <a:spLocks noChangeArrowheads="1"/>
          </p:cNvSpPr>
          <p:nvPr/>
        </p:nvSpPr>
        <p:spPr bwMode="auto">
          <a:xfrm flipV="1">
            <a:off x="609600" y="2286000"/>
            <a:ext cx="381000" cy="381000"/>
          </a:xfrm>
          <a:prstGeom prst="ellipse">
            <a:avLst/>
          </a:prstGeom>
          <a:solidFill>
            <a:srgbClr val="FF9900"/>
          </a:solidFill>
          <a:ln/>
        </p:spPr>
        <p:style>
          <a:lnRef idx="3">
            <a:schemeClr val="lt1"/>
          </a:lnRef>
          <a:fillRef idx="1">
            <a:schemeClr val="accent6"/>
          </a:fillRef>
          <a:effectRef idx="1">
            <a:schemeClr val="accent6"/>
          </a:effectRef>
          <a:fontRef idx="minor">
            <a:schemeClr val="lt1"/>
          </a:fontRef>
        </p:style>
        <p:txBody>
          <a:bodyPr wrap="none" anchor="ctr"/>
          <a:lstStyle/>
          <a:p>
            <a:pPr>
              <a:defRPr/>
            </a:pPr>
            <a:endParaRPr lang="fr-BE" dirty="0"/>
          </a:p>
        </p:txBody>
      </p:sp>
      <p:sp>
        <p:nvSpPr>
          <p:cNvPr id="16397" name="Text Box 20"/>
          <p:cNvSpPr txBox="1">
            <a:spLocks noChangeArrowheads="1"/>
          </p:cNvSpPr>
          <p:nvPr/>
        </p:nvSpPr>
        <p:spPr bwMode="auto">
          <a:xfrm>
            <a:off x="685800" y="22860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t>. ………………………</a:t>
            </a:r>
            <a:endParaRPr lang="fr-FR" sz="1200"/>
          </a:p>
        </p:txBody>
      </p:sp>
      <p:sp>
        <p:nvSpPr>
          <p:cNvPr id="16398" name="Text Box 21"/>
          <p:cNvSpPr txBox="1">
            <a:spLocks noChangeArrowheads="1"/>
          </p:cNvSpPr>
          <p:nvPr/>
        </p:nvSpPr>
        <p:spPr bwMode="auto">
          <a:xfrm>
            <a:off x="685800" y="27432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t>. ………………………</a:t>
            </a:r>
            <a:endParaRPr lang="fr-FR" sz="1200"/>
          </a:p>
        </p:txBody>
      </p:sp>
      <p:sp>
        <p:nvSpPr>
          <p:cNvPr id="16399" name="Text Box 22"/>
          <p:cNvSpPr txBox="1">
            <a:spLocks noChangeArrowheads="1"/>
          </p:cNvSpPr>
          <p:nvPr/>
        </p:nvSpPr>
        <p:spPr bwMode="auto">
          <a:xfrm>
            <a:off x="685800" y="32766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t> ………………………</a:t>
            </a:r>
            <a:endParaRPr lang="fr-FR" sz="1200"/>
          </a:p>
        </p:txBody>
      </p:sp>
      <p:sp>
        <p:nvSpPr>
          <p:cNvPr id="16400" name="Text Box 23"/>
          <p:cNvSpPr txBox="1">
            <a:spLocks noChangeArrowheads="1"/>
          </p:cNvSpPr>
          <p:nvPr/>
        </p:nvSpPr>
        <p:spPr bwMode="auto">
          <a:xfrm>
            <a:off x="685800" y="38100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t>. ………………………</a:t>
            </a:r>
            <a:endParaRPr lang="fr-FR" sz="1200"/>
          </a:p>
        </p:txBody>
      </p:sp>
      <p:sp>
        <p:nvSpPr>
          <p:cNvPr id="16401" name="Text Box 24"/>
          <p:cNvSpPr txBox="1">
            <a:spLocks noChangeArrowheads="1"/>
          </p:cNvSpPr>
          <p:nvPr/>
        </p:nvSpPr>
        <p:spPr bwMode="auto">
          <a:xfrm>
            <a:off x="685800" y="48768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t>. ………………………</a:t>
            </a:r>
            <a:endParaRPr lang="fr-FR" sz="1200"/>
          </a:p>
        </p:txBody>
      </p:sp>
      <p:sp>
        <p:nvSpPr>
          <p:cNvPr id="16402" name="Text Box 25"/>
          <p:cNvSpPr txBox="1">
            <a:spLocks noChangeArrowheads="1"/>
          </p:cNvSpPr>
          <p:nvPr/>
        </p:nvSpPr>
        <p:spPr bwMode="auto">
          <a:xfrm>
            <a:off x="685800" y="4343400"/>
            <a:ext cx="1828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t>. ………………………</a:t>
            </a:r>
            <a:endParaRPr lang="fr-FR" sz="1200"/>
          </a:p>
        </p:txBody>
      </p:sp>
      <p:sp>
        <p:nvSpPr>
          <p:cNvPr id="17426" name="AutoShape 31"/>
          <p:cNvSpPr>
            <a:spLocks noChangeArrowheads="1"/>
          </p:cNvSpPr>
          <p:nvPr/>
        </p:nvSpPr>
        <p:spPr bwMode="auto">
          <a:xfrm>
            <a:off x="2286000" y="5181600"/>
            <a:ext cx="4114800" cy="533400"/>
          </a:xfrm>
          <a:prstGeom prst="ribbon">
            <a:avLst>
              <a:gd name="adj1" fmla="val 17917"/>
              <a:gd name="adj2" fmla="val 75000"/>
            </a:avLst>
          </a:prstGeom>
          <a:ln>
            <a:headEnd/>
            <a:tailEnd/>
          </a:ln>
        </p:spPr>
        <p:style>
          <a:lnRef idx="1">
            <a:schemeClr val="accent3"/>
          </a:lnRef>
          <a:fillRef idx="3">
            <a:schemeClr val="accent3"/>
          </a:fillRef>
          <a:effectRef idx="2">
            <a:schemeClr val="accent3"/>
          </a:effectRef>
          <a:fontRef idx="minor">
            <a:schemeClr val="lt1"/>
          </a:fontRef>
        </p:style>
        <p:txBody>
          <a:bodyPr anchor="ctr" anchorCtr="1"/>
          <a:lstStyle/>
          <a:p>
            <a:pPr>
              <a:spcBef>
                <a:spcPct val="50000"/>
              </a:spcBef>
              <a:defRPr/>
            </a:pPr>
            <a:r>
              <a:rPr lang="fr-BE" sz="1200" dirty="0">
                <a:solidFill>
                  <a:schemeClr val="tx1"/>
                </a:solidFill>
              </a:rPr>
              <a:t>…………………………………………………</a:t>
            </a:r>
            <a:endParaRPr lang="fr-FR" sz="1200" dirty="0">
              <a:solidFill>
                <a:schemeClr val="tx1"/>
              </a:solidFill>
            </a:endParaRPr>
          </a:p>
        </p:txBody>
      </p:sp>
      <p:sp>
        <p:nvSpPr>
          <p:cNvPr id="17428" name="Oval 47"/>
          <p:cNvSpPr>
            <a:spLocks noChangeArrowheads="1"/>
          </p:cNvSpPr>
          <p:nvPr/>
        </p:nvSpPr>
        <p:spPr bwMode="auto">
          <a:xfrm flipV="1">
            <a:off x="6629400" y="28956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7429" name="Oval 48"/>
          <p:cNvSpPr>
            <a:spLocks noChangeArrowheads="1"/>
          </p:cNvSpPr>
          <p:nvPr/>
        </p:nvSpPr>
        <p:spPr bwMode="auto">
          <a:xfrm flipV="1">
            <a:off x="6629400" y="23622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7430" name="Oval 49"/>
          <p:cNvSpPr>
            <a:spLocks noChangeArrowheads="1"/>
          </p:cNvSpPr>
          <p:nvPr/>
        </p:nvSpPr>
        <p:spPr bwMode="auto">
          <a:xfrm flipV="1">
            <a:off x="6629400" y="34290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7431" name="Oval 50"/>
          <p:cNvSpPr>
            <a:spLocks noChangeArrowheads="1"/>
          </p:cNvSpPr>
          <p:nvPr/>
        </p:nvSpPr>
        <p:spPr bwMode="auto">
          <a:xfrm flipV="1">
            <a:off x="6629400" y="39624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7432" name="Oval 51"/>
          <p:cNvSpPr>
            <a:spLocks noChangeArrowheads="1"/>
          </p:cNvSpPr>
          <p:nvPr/>
        </p:nvSpPr>
        <p:spPr bwMode="auto">
          <a:xfrm flipV="1">
            <a:off x="6629400" y="44958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7433" name="Oval 52"/>
          <p:cNvSpPr>
            <a:spLocks noChangeArrowheads="1"/>
          </p:cNvSpPr>
          <p:nvPr/>
        </p:nvSpPr>
        <p:spPr bwMode="auto">
          <a:xfrm flipV="1">
            <a:off x="6629400" y="1905000"/>
            <a:ext cx="381000"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6416" name="Text Box 61"/>
          <p:cNvSpPr txBox="1">
            <a:spLocks noChangeArrowheads="1"/>
          </p:cNvSpPr>
          <p:nvPr/>
        </p:nvSpPr>
        <p:spPr bwMode="auto">
          <a:xfrm rot="-5400000">
            <a:off x="-609600" y="35814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b="1">
                <a:solidFill>
                  <a:srgbClr val="000066"/>
                </a:solidFill>
              </a:rPr>
              <a:t>Exercice</a:t>
            </a:r>
            <a:endParaRPr lang="fr-FR" sz="1200" b="1">
              <a:solidFill>
                <a:srgbClr val="000066"/>
              </a:solidFill>
            </a:endParaRPr>
          </a:p>
        </p:txBody>
      </p:sp>
      <p:sp>
        <p:nvSpPr>
          <p:cNvPr id="36898" name="Text Box 62"/>
          <p:cNvSpPr txBox="1">
            <a:spLocks noChangeArrowheads="1"/>
          </p:cNvSpPr>
          <p:nvPr/>
        </p:nvSpPr>
        <p:spPr bwMode="auto">
          <a:xfrm rot="5400000">
            <a:off x="7820025" y="2438400"/>
            <a:ext cx="1905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b="1">
                <a:solidFill>
                  <a:srgbClr val="000066"/>
                </a:solidFill>
              </a:rPr>
              <a:t>Exemples de valeurs</a:t>
            </a:r>
            <a:endParaRPr lang="fr-FR" sz="1200" b="1">
              <a:solidFill>
                <a:srgbClr val="000066"/>
              </a:solidFill>
            </a:endParaRPr>
          </a:p>
        </p:txBody>
      </p:sp>
      <p:sp>
        <p:nvSpPr>
          <p:cNvPr id="17442" name="Oval 63"/>
          <p:cNvSpPr>
            <a:spLocks noChangeArrowheads="1"/>
          </p:cNvSpPr>
          <p:nvPr/>
        </p:nvSpPr>
        <p:spPr bwMode="auto">
          <a:xfrm flipV="1">
            <a:off x="6629400" y="49530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7444" name="Oval 65"/>
          <p:cNvSpPr>
            <a:spLocks noChangeArrowheads="1"/>
          </p:cNvSpPr>
          <p:nvPr/>
        </p:nvSpPr>
        <p:spPr bwMode="auto">
          <a:xfrm flipV="1">
            <a:off x="6629400" y="54102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7446" name="Oval 67"/>
          <p:cNvSpPr>
            <a:spLocks noChangeArrowheads="1"/>
          </p:cNvSpPr>
          <p:nvPr/>
        </p:nvSpPr>
        <p:spPr bwMode="auto">
          <a:xfrm flipV="1">
            <a:off x="6629400" y="59436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16424"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D76D98-603D-4E04-B37A-BBD82C58B1CF}" type="slidenum">
              <a:rPr lang="fr-FR" smtClean="0"/>
              <a:pPr eaLnBrk="1" hangingPunct="1"/>
              <a:t>16</a:t>
            </a:fld>
            <a:endParaRPr lang="fr-FR" smtClean="0"/>
          </a:p>
        </p:txBody>
      </p:sp>
      <p:pic>
        <p:nvPicPr>
          <p:cNvPr id="16425" name="Image 7" descr="Description : Description : Description : Description : Description : Description : Description : bw-signature-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8713" y="3222625"/>
            <a:ext cx="1208087"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Oval 47"/>
          <p:cNvSpPr>
            <a:spLocks noChangeArrowheads="1"/>
          </p:cNvSpPr>
          <p:nvPr/>
        </p:nvSpPr>
        <p:spPr bwMode="auto">
          <a:xfrm flipV="1">
            <a:off x="6629400" y="28956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41" name="Oval 48"/>
          <p:cNvSpPr>
            <a:spLocks noChangeArrowheads="1"/>
          </p:cNvSpPr>
          <p:nvPr/>
        </p:nvSpPr>
        <p:spPr bwMode="auto">
          <a:xfrm flipV="1">
            <a:off x="6629400" y="23622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42" name="Oval 49"/>
          <p:cNvSpPr>
            <a:spLocks noChangeArrowheads="1"/>
          </p:cNvSpPr>
          <p:nvPr/>
        </p:nvSpPr>
        <p:spPr bwMode="auto">
          <a:xfrm flipV="1">
            <a:off x="6629400" y="34290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43" name="Oval 50"/>
          <p:cNvSpPr>
            <a:spLocks noChangeArrowheads="1"/>
          </p:cNvSpPr>
          <p:nvPr/>
        </p:nvSpPr>
        <p:spPr bwMode="auto">
          <a:xfrm flipV="1">
            <a:off x="6629400" y="39624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44" name="Oval 51"/>
          <p:cNvSpPr>
            <a:spLocks noChangeArrowheads="1"/>
          </p:cNvSpPr>
          <p:nvPr/>
        </p:nvSpPr>
        <p:spPr bwMode="auto">
          <a:xfrm flipV="1">
            <a:off x="6629400" y="44958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45" name="Oval 52"/>
          <p:cNvSpPr>
            <a:spLocks noChangeArrowheads="1"/>
          </p:cNvSpPr>
          <p:nvPr/>
        </p:nvSpPr>
        <p:spPr bwMode="auto">
          <a:xfrm flipV="1">
            <a:off x="6629400" y="1905000"/>
            <a:ext cx="381000"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46" name="Text Box 53"/>
          <p:cNvSpPr txBox="1">
            <a:spLocks noChangeArrowheads="1"/>
          </p:cNvSpPr>
          <p:nvPr/>
        </p:nvSpPr>
        <p:spPr bwMode="auto">
          <a:xfrm>
            <a:off x="6629400" y="1905000"/>
            <a:ext cx="1143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solidFill>
                  <a:srgbClr val="744D26"/>
                </a:solidFill>
              </a:rPr>
              <a:t>1.  L’équité</a:t>
            </a:r>
            <a:endParaRPr lang="fr-FR" sz="1200">
              <a:solidFill>
                <a:srgbClr val="744D26"/>
              </a:solidFill>
            </a:endParaRPr>
          </a:p>
        </p:txBody>
      </p:sp>
      <p:sp>
        <p:nvSpPr>
          <p:cNvPr id="47" name="Text Box 54"/>
          <p:cNvSpPr txBox="1">
            <a:spLocks noChangeArrowheads="1"/>
          </p:cNvSpPr>
          <p:nvPr/>
        </p:nvSpPr>
        <p:spPr bwMode="auto">
          <a:xfrm>
            <a:off x="6629400" y="2362200"/>
            <a:ext cx="1306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solidFill>
                  <a:srgbClr val="744D26"/>
                </a:solidFill>
              </a:rPr>
              <a:t>2. Le respect</a:t>
            </a:r>
            <a:endParaRPr lang="fr-FR" sz="1200">
              <a:solidFill>
                <a:srgbClr val="744D26"/>
              </a:solidFill>
            </a:endParaRPr>
          </a:p>
        </p:txBody>
      </p:sp>
      <p:sp>
        <p:nvSpPr>
          <p:cNvPr id="48" name="Text Box 56"/>
          <p:cNvSpPr txBox="1">
            <a:spLocks noChangeArrowheads="1"/>
          </p:cNvSpPr>
          <p:nvPr/>
        </p:nvSpPr>
        <p:spPr bwMode="auto">
          <a:xfrm>
            <a:off x="6629400" y="3467100"/>
            <a:ext cx="22955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solidFill>
                  <a:srgbClr val="744D26"/>
                </a:solidFill>
              </a:rPr>
              <a:t>4. L’innovation et la création</a:t>
            </a:r>
            <a:endParaRPr lang="fr-FR" sz="1200">
              <a:solidFill>
                <a:srgbClr val="744D26"/>
              </a:solidFill>
            </a:endParaRPr>
          </a:p>
        </p:txBody>
      </p:sp>
      <p:sp>
        <p:nvSpPr>
          <p:cNvPr id="49" name="Text Box 57"/>
          <p:cNvSpPr txBox="1">
            <a:spLocks noChangeArrowheads="1"/>
          </p:cNvSpPr>
          <p:nvPr/>
        </p:nvSpPr>
        <p:spPr bwMode="auto">
          <a:xfrm>
            <a:off x="6705600" y="4495800"/>
            <a:ext cx="19589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solidFill>
                  <a:srgbClr val="744D26"/>
                </a:solidFill>
              </a:rPr>
              <a:t>6. Le professionnalisme</a:t>
            </a:r>
            <a:endParaRPr lang="fr-FR" sz="1200">
              <a:solidFill>
                <a:srgbClr val="744D26"/>
              </a:solidFill>
            </a:endParaRPr>
          </a:p>
        </p:txBody>
      </p:sp>
      <p:sp>
        <p:nvSpPr>
          <p:cNvPr id="50" name="Oval 63"/>
          <p:cNvSpPr>
            <a:spLocks noChangeArrowheads="1"/>
          </p:cNvSpPr>
          <p:nvPr/>
        </p:nvSpPr>
        <p:spPr bwMode="auto">
          <a:xfrm flipV="1">
            <a:off x="6629400" y="49530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51" name="Text Box 64"/>
          <p:cNvSpPr txBox="1">
            <a:spLocks noChangeArrowheads="1"/>
          </p:cNvSpPr>
          <p:nvPr/>
        </p:nvSpPr>
        <p:spPr bwMode="auto">
          <a:xfrm>
            <a:off x="6629400" y="4953000"/>
            <a:ext cx="17145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solidFill>
                  <a:srgbClr val="744D26"/>
                </a:solidFill>
              </a:rPr>
              <a:t>7. La transparence </a:t>
            </a:r>
            <a:endParaRPr lang="fr-FR" sz="1200">
              <a:solidFill>
                <a:srgbClr val="744D26"/>
              </a:solidFill>
            </a:endParaRPr>
          </a:p>
        </p:txBody>
      </p:sp>
      <p:sp>
        <p:nvSpPr>
          <p:cNvPr id="52" name="Oval 65"/>
          <p:cNvSpPr>
            <a:spLocks noChangeArrowheads="1"/>
          </p:cNvSpPr>
          <p:nvPr/>
        </p:nvSpPr>
        <p:spPr bwMode="auto">
          <a:xfrm flipV="1">
            <a:off x="6629400" y="54102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53" name="Text Box 66"/>
          <p:cNvSpPr txBox="1">
            <a:spLocks noChangeArrowheads="1"/>
          </p:cNvSpPr>
          <p:nvPr/>
        </p:nvSpPr>
        <p:spPr bwMode="auto">
          <a:xfrm>
            <a:off x="6629400" y="5410200"/>
            <a:ext cx="221456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solidFill>
                  <a:srgbClr val="744D26"/>
                </a:solidFill>
              </a:rPr>
              <a:t>8. L’efficacité et l’efficience</a:t>
            </a:r>
            <a:endParaRPr lang="fr-FR" sz="1200">
              <a:solidFill>
                <a:srgbClr val="744D26"/>
              </a:solidFill>
            </a:endParaRPr>
          </a:p>
        </p:txBody>
      </p:sp>
      <p:sp>
        <p:nvSpPr>
          <p:cNvPr id="54" name="Oval 67"/>
          <p:cNvSpPr>
            <a:spLocks noChangeArrowheads="1"/>
          </p:cNvSpPr>
          <p:nvPr/>
        </p:nvSpPr>
        <p:spPr bwMode="auto">
          <a:xfrm flipV="1">
            <a:off x="6629400" y="5943600"/>
            <a:ext cx="407988" cy="381000"/>
          </a:xfrm>
          <a:prstGeom prst="ellipse">
            <a:avLst/>
          </a:prstGeom>
          <a:solidFill>
            <a:srgbClr val="FF9900"/>
          </a:solidFill>
          <a:ln/>
        </p:spPr>
        <p:style>
          <a:lnRef idx="3">
            <a:schemeClr val="lt1"/>
          </a:lnRef>
          <a:fillRef idx="1">
            <a:schemeClr val="accent2"/>
          </a:fillRef>
          <a:effectRef idx="1">
            <a:schemeClr val="accent2"/>
          </a:effectRef>
          <a:fontRef idx="minor">
            <a:schemeClr val="lt1"/>
          </a:fontRef>
        </p:style>
        <p:txBody>
          <a:bodyPr wrap="none" anchor="ctr"/>
          <a:lstStyle/>
          <a:p>
            <a:pPr>
              <a:defRPr/>
            </a:pPr>
            <a:endParaRPr lang="fr-BE" dirty="0"/>
          </a:p>
        </p:txBody>
      </p:sp>
      <p:sp>
        <p:nvSpPr>
          <p:cNvPr id="55" name="Text Box 68"/>
          <p:cNvSpPr txBox="1">
            <a:spLocks noChangeArrowheads="1"/>
          </p:cNvSpPr>
          <p:nvPr/>
        </p:nvSpPr>
        <p:spPr bwMode="auto">
          <a:xfrm>
            <a:off x="6629400" y="5943600"/>
            <a:ext cx="19907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dirty="0">
                <a:solidFill>
                  <a:srgbClr val="744D26"/>
                </a:solidFill>
              </a:rPr>
              <a:t>9. La confidentialité</a:t>
            </a:r>
            <a:r>
              <a:rPr lang="fr-BE" sz="1200" dirty="0" smtClean="0">
                <a:solidFill>
                  <a:srgbClr val="744D26"/>
                </a:solidFill>
              </a:rPr>
              <a:t>,…</a:t>
            </a:r>
            <a:r>
              <a:rPr lang="fr-BE" sz="1200" dirty="0" err="1" smtClean="0">
                <a:solidFill>
                  <a:srgbClr val="744D26"/>
                </a:solidFill>
              </a:rPr>
              <a:t>etc</a:t>
            </a:r>
            <a:r>
              <a:rPr lang="fr-BE" sz="1200" smtClean="0">
                <a:solidFill>
                  <a:srgbClr val="744D26"/>
                </a:solidFill>
              </a:rPr>
              <a:t>,</a:t>
            </a:r>
            <a:endParaRPr lang="fr-FR" sz="1200">
              <a:solidFill>
                <a:srgbClr val="744D26"/>
              </a:solidFill>
            </a:endParaRPr>
          </a:p>
        </p:txBody>
      </p:sp>
      <p:sp>
        <p:nvSpPr>
          <p:cNvPr id="56" name="Text Box 58"/>
          <p:cNvSpPr txBox="1">
            <a:spLocks noChangeArrowheads="1"/>
          </p:cNvSpPr>
          <p:nvPr/>
        </p:nvSpPr>
        <p:spPr bwMode="auto">
          <a:xfrm>
            <a:off x="6629400" y="3962400"/>
            <a:ext cx="2693988"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a:solidFill>
                  <a:srgbClr val="744D26"/>
                </a:solidFill>
              </a:rPr>
              <a:t>5. La solidarité et l’esprit d’équipe</a:t>
            </a:r>
            <a:endParaRPr lang="fr-FR" sz="1200">
              <a:solidFill>
                <a:srgbClr val="744D26"/>
              </a:solidFill>
            </a:endParaRPr>
          </a:p>
        </p:txBody>
      </p:sp>
      <p:sp>
        <p:nvSpPr>
          <p:cNvPr id="57" name="Text Box 55"/>
          <p:cNvSpPr txBox="1">
            <a:spLocks noChangeArrowheads="1"/>
          </p:cNvSpPr>
          <p:nvPr/>
        </p:nvSpPr>
        <p:spPr bwMode="auto">
          <a:xfrm>
            <a:off x="6553200" y="2895600"/>
            <a:ext cx="1306513"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fr-BE" sz="1200" dirty="0">
                <a:solidFill>
                  <a:srgbClr val="744D26"/>
                </a:solidFill>
              </a:rPr>
              <a:t>3. L’éthique</a:t>
            </a:r>
            <a:endParaRPr lang="fr-FR" sz="1200" dirty="0">
              <a:solidFill>
                <a:srgbClr val="744D26"/>
              </a:solidFill>
            </a:endParaRP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98"/>
                                        </p:tgtEl>
                                        <p:attrNameLst>
                                          <p:attrName>style.visibility</p:attrName>
                                        </p:attrNameLst>
                                      </p:cBhvr>
                                      <p:to>
                                        <p:strVal val="visible"/>
                                      </p:to>
                                    </p:set>
                                    <p:anim calcmode="lin" valueType="num">
                                      <p:cBhvr additive="base">
                                        <p:cTn id="7" dur="500" fill="hold"/>
                                        <p:tgtEl>
                                          <p:spTgt spid="36898"/>
                                        </p:tgtEl>
                                        <p:attrNameLst>
                                          <p:attrName>ppt_x</p:attrName>
                                        </p:attrNameLst>
                                      </p:cBhvr>
                                      <p:tavLst>
                                        <p:tav tm="0">
                                          <p:val>
                                            <p:strVal val="#ppt_x"/>
                                          </p:val>
                                        </p:tav>
                                        <p:tav tm="100000">
                                          <p:val>
                                            <p:strVal val="#ppt_x"/>
                                          </p:val>
                                        </p:tav>
                                      </p:tavLst>
                                    </p:anim>
                                    <p:anim calcmode="lin" valueType="num">
                                      <p:cBhvr additive="base">
                                        <p:cTn id="8" dur="500" fill="hold"/>
                                        <p:tgtEl>
                                          <p:spTgt spid="3689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433"/>
                                        </p:tgtEl>
                                        <p:attrNameLst>
                                          <p:attrName>style.visibility</p:attrName>
                                        </p:attrNameLst>
                                      </p:cBhvr>
                                      <p:to>
                                        <p:strVal val="visible"/>
                                      </p:to>
                                    </p:set>
                                    <p:anim calcmode="lin" valueType="num">
                                      <p:cBhvr additive="base">
                                        <p:cTn id="11" dur="500" fill="hold"/>
                                        <p:tgtEl>
                                          <p:spTgt spid="17433"/>
                                        </p:tgtEl>
                                        <p:attrNameLst>
                                          <p:attrName>ppt_x</p:attrName>
                                        </p:attrNameLst>
                                      </p:cBhvr>
                                      <p:tavLst>
                                        <p:tav tm="0">
                                          <p:val>
                                            <p:strVal val="#ppt_x"/>
                                          </p:val>
                                        </p:tav>
                                        <p:tav tm="100000">
                                          <p:val>
                                            <p:strVal val="#ppt_x"/>
                                          </p:val>
                                        </p:tav>
                                      </p:tavLst>
                                    </p:anim>
                                    <p:anim calcmode="lin" valueType="num">
                                      <p:cBhvr additive="base">
                                        <p:cTn id="12" dur="500" fill="hold"/>
                                        <p:tgtEl>
                                          <p:spTgt spid="1743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429"/>
                                        </p:tgtEl>
                                        <p:attrNameLst>
                                          <p:attrName>style.visibility</p:attrName>
                                        </p:attrNameLst>
                                      </p:cBhvr>
                                      <p:to>
                                        <p:strVal val="visible"/>
                                      </p:to>
                                    </p:set>
                                    <p:anim calcmode="lin" valueType="num">
                                      <p:cBhvr additive="base">
                                        <p:cTn id="17" dur="500" fill="hold"/>
                                        <p:tgtEl>
                                          <p:spTgt spid="17429"/>
                                        </p:tgtEl>
                                        <p:attrNameLst>
                                          <p:attrName>ppt_x</p:attrName>
                                        </p:attrNameLst>
                                      </p:cBhvr>
                                      <p:tavLst>
                                        <p:tav tm="0">
                                          <p:val>
                                            <p:strVal val="#ppt_x"/>
                                          </p:val>
                                        </p:tav>
                                        <p:tav tm="100000">
                                          <p:val>
                                            <p:strVal val="#ppt_x"/>
                                          </p:val>
                                        </p:tav>
                                      </p:tavLst>
                                    </p:anim>
                                    <p:anim calcmode="lin" valueType="num">
                                      <p:cBhvr additive="base">
                                        <p:cTn id="18"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428"/>
                                        </p:tgtEl>
                                        <p:attrNameLst>
                                          <p:attrName>style.visibility</p:attrName>
                                        </p:attrNameLst>
                                      </p:cBhvr>
                                      <p:to>
                                        <p:strVal val="visible"/>
                                      </p:to>
                                    </p:set>
                                    <p:anim calcmode="lin" valueType="num">
                                      <p:cBhvr additive="base">
                                        <p:cTn id="23" dur="500" fill="hold"/>
                                        <p:tgtEl>
                                          <p:spTgt spid="17428"/>
                                        </p:tgtEl>
                                        <p:attrNameLst>
                                          <p:attrName>ppt_x</p:attrName>
                                        </p:attrNameLst>
                                      </p:cBhvr>
                                      <p:tavLst>
                                        <p:tav tm="0">
                                          <p:val>
                                            <p:strVal val="#ppt_x"/>
                                          </p:val>
                                        </p:tav>
                                        <p:tav tm="100000">
                                          <p:val>
                                            <p:strVal val="#ppt_x"/>
                                          </p:val>
                                        </p:tav>
                                      </p:tavLst>
                                    </p:anim>
                                    <p:anim calcmode="lin" valueType="num">
                                      <p:cBhvr additive="base">
                                        <p:cTn id="24" dur="500" fill="hold"/>
                                        <p:tgtEl>
                                          <p:spTgt spid="1742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430"/>
                                        </p:tgtEl>
                                        <p:attrNameLst>
                                          <p:attrName>style.visibility</p:attrName>
                                        </p:attrNameLst>
                                      </p:cBhvr>
                                      <p:to>
                                        <p:strVal val="visible"/>
                                      </p:to>
                                    </p:set>
                                    <p:anim calcmode="lin" valueType="num">
                                      <p:cBhvr additive="base">
                                        <p:cTn id="29" dur="500" fill="hold"/>
                                        <p:tgtEl>
                                          <p:spTgt spid="17430"/>
                                        </p:tgtEl>
                                        <p:attrNameLst>
                                          <p:attrName>ppt_x</p:attrName>
                                        </p:attrNameLst>
                                      </p:cBhvr>
                                      <p:tavLst>
                                        <p:tav tm="0">
                                          <p:val>
                                            <p:strVal val="#ppt_x"/>
                                          </p:val>
                                        </p:tav>
                                        <p:tav tm="100000">
                                          <p:val>
                                            <p:strVal val="#ppt_x"/>
                                          </p:val>
                                        </p:tav>
                                      </p:tavLst>
                                    </p:anim>
                                    <p:anim calcmode="lin" valueType="num">
                                      <p:cBhvr additive="base">
                                        <p:cTn id="30" dur="500" fill="hold"/>
                                        <p:tgtEl>
                                          <p:spTgt spid="17430"/>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431"/>
                                        </p:tgtEl>
                                        <p:attrNameLst>
                                          <p:attrName>style.visibility</p:attrName>
                                        </p:attrNameLst>
                                      </p:cBhvr>
                                      <p:to>
                                        <p:strVal val="visible"/>
                                      </p:to>
                                    </p:set>
                                    <p:anim calcmode="lin" valueType="num">
                                      <p:cBhvr additive="base">
                                        <p:cTn id="35" dur="500" fill="hold"/>
                                        <p:tgtEl>
                                          <p:spTgt spid="17431"/>
                                        </p:tgtEl>
                                        <p:attrNameLst>
                                          <p:attrName>ppt_x</p:attrName>
                                        </p:attrNameLst>
                                      </p:cBhvr>
                                      <p:tavLst>
                                        <p:tav tm="0">
                                          <p:val>
                                            <p:strVal val="#ppt_x"/>
                                          </p:val>
                                        </p:tav>
                                        <p:tav tm="100000">
                                          <p:val>
                                            <p:strVal val="#ppt_x"/>
                                          </p:val>
                                        </p:tav>
                                      </p:tavLst>
                                    </p:anim>
                                    <p:anim calcmode="lin" valueType="num">
                                      <p:cBhvr additive="base">
                                        <p:cTn id="36" dur="500" fill="hold"/>
                                        <p:tgtEl>
                                          <p:spTgt spid="17431"/>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7432"/>
                                        </p:tgtEl>
                                        <p:attrNameLst>
                                          <p:attrName>style.visibility</p:attrName>
                                        </p:attrNameLst>
                                      </p:cBhvr>
                                      <p:to>
                                        <p:strVal val="visible"/>
                                      </p:to>
                                    </p:set>
                                    <p:anim calcmode="lin" valueType="num">
                                      <p:cBhvr additive="base">
                                        <p:cTn id="41" dur="500" fill="hold"/>
                                        <p:tgtEl>
                                          <p:spTgt spid="17432"/>
                                        </p:tgtEl>
                                        <p:attrNameLst>
                                          <p:attrName>ppt_x</p:attrName>
                                        </p:attrNameLst>
                                      </p:cBhvr>
                                      <p:tavLst>
                                        <p:tav tm="0">
                                          <p:val>
                                            <p:strVal val="#ppt_x"/>
                                          </p:val>
                                        </p:tav>
                                        <p:tav tm="100000">
                                          <p:val>
                                            <p:strVal val="#ppt_x"/>
                                          </p:val>
                                        </p:tav>
                                      </p:tavLst>
                                    </p:anim>
                                    <p:anim calcmode="lin" valueType="num">
                                      <p:cBhvr additive="base">
                                        <p:cTn id="42" dur="500" fill="hold"/>
                                        <p:tgtEl>
                                          <p:spTgt spid="17432"/>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442"/>
                                        </p:tgtEl>
                                        <p:attrNameLst>
                                          <p:attrName>style.visibility</p:attrName>
                                        </p:attrNameLst>
                                      </p:cBhvr>
                                      <p:to>
                                        <p:strVal val="visible"/>
                                      </p:to>
                                    </p:set>
                                    <p:anim calcmode="lin" valueType="num">
                                      <p:cBhvr additive="base">
                                        <p:cTn id="47" dur="500" fill="hold"/>
                                        <p:tgtEl>
                                          <p:spTgt spid="17442"/>
                                        </p:tgtEl>
                                        <p:attrNameLst>
                                          <p:attrName>ppt_x</p:attrName>
                                        </p:attrNameLst>
                                      </p:cBhvr>
                                      <p:tavLst>
                                        <p:tav tm="0">
                                          <p:val>
                                            <p:strVal val="#ppt_x"/>
                                          </p:val>
                                        </p:tav>
                                        <p:tav tm="100000">
                                          <p:val>
                                            <p:strVal val="#ppt_x"/>
                                          </p:val>
                                        </p:tav>
                                      </p:tavLst>
                                    </p:anim>
                                    <p:anim calcmode="lin" valueType="num">
                                      <p:cBhvr additive="base">
                                        <p:cTn id="48" dur="500" fill="hold"/>
                                        <p:tgtEl>
                                          <p:spTgt spid="17442"/>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7444"/>
                                        </p:tgtEl>
                                        <p:attrNameLst>
                                          <p:attrName>style.visibility</p:attrName>
                                        </p:attrNameLst>
                                      </p:cBhvr>
                                      <p:to>
                                        <p:strVal val="visible"/>
                                      </p:to>
                                    </p:set>
                                    <p:anim calcmode="lin" valueType="num">
                                      <p:cBhvr additive="base">
                                        <p:cTn id="53" dur="500" fill="hold"/>
                                        <p:tgtEl>
                                          <p:spTgt spid="17444"/>
                                        </p:tgtEl>
                                        <p:attrNameLst>
                                          <p:attrName>ppt_x</p:attrName>
                                        </p:attrNameLst>
                                      </p:cBhvr>
                                      <p:tavLst>
                                        <p:tav tm="0">
                                          <p:val>
                                            <p:strVal val="#ppt_x"/>
                                          </p:val>
                                        </p:tav>
                                        <p:tav tm="100000">
                                          <p:val>
                                            <p:strVal val="#ppt_x"/>
                                          </p:val>
                                        </p:tav>
                                      </p:tavLst>
                                    </p:anim>
                                    <p:anim calcmode="lin" valueType="num">
                                      <p:cBhvr additive="base">
                                        <p:cTn id="54" dur="500" fill="hold"/>
                                        <p:tgtEl>
                                          <p:spTgt spid="17444"/>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7446"/>
                                        </p:tgtEl>
                                        <p:attrNameLst>
                                          <p:attrName>style.visibility</p:attrName>
                                        </p:attrNameLst>
                                      </p:cBhvr>
                                      <p:to>
                                        <p:strVal val="visible"/>
                                      </p:to>
                                    </p:set>
                                    <p:anim calcmode="lin" valueType="num">
                                      <p:cBhvr additive="base">
                                        <p:cTn id="59" dur="500" fill="hold"/>
                                        <p:tgtEl>
                                          <p:spTgt spid="17446"/>
                                        </p:tgtEl>
                                        <p:attrNameLst>
                                          <p:attrName>ppt_x</p:attrName>
                                        </p:attrNameLst>
                                      </p:cBhvr>
                                      <p:tavLst>
                                        <p:tav tm="0">
                                          <p:val>
                                            <p:strVal val="#ppt_x"/>
                                          </p:val>
                                        </p:tav>
                                        <p:tav tm="100000">
                                          <p:val>
                                            <p:strVal val="#ppt_x"/>
                                          </p:val>
                                        </p:tav>
                                      </p:tavLst>
                                    </p:anim>
                                    <p:anim calcmode="lin" valueType="num">
                                      <p:cBhvr additive="base">
                                        <p:cTn id="60" dur="500" fill="hold"/>
                                        <p:tgtEl>
                                          <p:spTgt spid="1744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additive="base">
                                        <p:cTn id="63" dur="500" fill="hold"/>
                                        <p:tgtEl>
                                          <p:spTgt spid="45"/>
                                        </p:tgtEl>
                                        <p:attrNameLst>
                                          <p:attrName>ppt_x</p:attrName>
                                        </p:attrNameLst>
                                      </p:cBhvr>
                                      <p:tavLst>
                                        <p:tav tm="0">
                                          <p:val>
                                            <p:strVal val="#ppt_x"/>
                                          </p:val>
                                        </p:tav>
                                        <p:tav tm="100000">
                                          <p:val>
                                            <p:strVal val="#ppt_x"/>
                                          </p:val>
                                        </p:tav>
                                      </p:tavLst>
                                    </p:anim>
                                    <p:anim calcmode="lin" valueType="num">
                                      <p:cBhvr additive="base">
                                        <p:cTn id="64" dur="500" fill="hold"/>
                                        <p:tgtEl>
                                          <p:spTgt spid="4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ppt_x"/>
                                          </p:val>
                                        </p:tav>
                                        <p:tav tm="100000">
                                          <p:val>
                                            <p:strVal val="#ppt_x"/>
                                          </p:val>
                                        </p:tav>
                                      </p:tavLst>
                                    </p:anim>
                                    <p:anim calcmode="lin" valueType="num">
                                      <p:cBhvr additive="base">
                                        <p:cTn id="6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ppt_x"/>
                                          </p:val>
                                        </p:tav>
                                        <p:tav tm="100000">
                                          <p:val>
                                            <p:strVal val="#ppt_x"/>
                                          </p:val>
                                        </p:tav>
                                      </p:tavLst>
                                    </p:anim>
                                    <p:anim calcmode="lin" valueType="num">
                                      <p:cBhvr additive="base">
                                        <p:cTn id="74" dur="500" fill="hold"/>
                                        <p:tgtEl>
                                          <p:spTgt spid="41"/>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47"/>
                                        </p:tgtEl>
                                        <p:attrNameLst>
                                          <p:attrName>style.visibility</p:attrName>
                                        </p:attrNameLst>
                                      </p:cBhvr>
                                      <p:to>
                                        <p:strVal val="visible"/>
                                      </p:to>
                                    </p:set>
                                    <p:anim calcmode="lin" valueType="num">
                                      <p:cBhvr additive="base">
                                        <p:cTn id="77" dur="500" fill="hold"/>
                                        <p:tgtEl>
                                          <p:spTgt spid="47"/>
                                        </p:tgtEl>
                                        <p:attrNameLst>
                                          <p:attrName>ppt_x</p:attrName>
                                        </p:attrNameLst>
                                      </p:cBhvr>
                                      <p:tavLst>
                                        <p:tav tm="0">
                                          <p:val>
                                            <p:strVal val="#ppt_x"/>
                                          </p:val>
                                        </p:tav>
                                        <p:tav tm="100000">
                                          <p:val>
                                            <p:strVal val="#ppt_x"/>
                                          </p:val>
                                        </p:tav>
                                      </p:tavLst>
                                    </p:anim>
                                    <p:anim calcmode="lin" valueType="num">
                                      <p:cBhvr additive="base">
                                        <p:cTn id="7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anim calcmode="lin" valueType="num">
                                      <p:cBhvr additive="base">
                                        <p:cTn id="89" dur="500" fill="hold"/>
                                        <p:tgtEl>
                                          <p:spTgt spid="42"/>
                                        </p:tgtEl>
                                        <p:attrNameLst>
                                          <p:attrName>ppt_x</p:attrName>
                                        </p:attrNameLst>
                                      </p:cBhvr>
                                      <p:tavLst>
                                        <p:tav tm="0">
                                          <p:val>
                                            <p:strVal val="#ppt_x"/>
                                          </p:val>
                                        </p:tav>
                                        <p:tav tm="100000">
                                          <p:val>
                                            <p:strVal val="#ppt_x"/>
                                          </p:val>
                                        </p:tav>
                                      </p:tavLst>
                                    </p:anim>
                                    <p:anim calcmode="lin" valueType="num">
                                      <p:cBhvr additive="base">
                                        <p:cTn id="90" dur="500" fill="hold"/>
                                        <p:tgtEl>
                                          <p:spTgt spid="42"/>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8"/>
                                        </p:tgtEl>
                                        <p:attrNameLst>
                                          <p:attrName>style.visibility</p:attrName>
                                        </p:attrNameLst>
                                      </p:cBhvr>
                                      <p:to>
                                        <p:strVal val="visible"/>
                                      </p:to>
                                    </p:set>
                                    <p:anim calcmode="lin" valueType="num">
                                      <p:cBhvr additive="base">
                                        <p:cTn id="93" dur="500" fill="hold"/>
                                        <p:tgtEl>
                                          <p:spTgt spid="48"/>
                                        </p:tgtEl>
                                        <p:attrNameLst>
                                          <p:attrName>ppt_x</p:attrName>
                                        </p:attrNameLst>
                                      </p:cBhvr>
                                      <p:tavLst>
                                        <p:tav tm="0">
                                          <p:val>
                                            <p:strVal val="#ppt_x"/>
                                          </p:val>
                                        </p:tav>
                                        <p:tav tm="100000">
                                          <p:val>
                                            <p:strVal val="#ppt_x"/>
                                          </p:val>
                                        </p:tav>
                                      </p:tavLst>
                                    </p:anim>
                                    <p:anim calcmode="lin" valueType="num">
                                      <p:cBhvr additive="base">
                                        <p:cTn id="94"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500" fill="hold"/>
                                        <p:tgtEl>
                                          <p:spTgt spid="43"/>
                                        </p:tgtEl>
                                        <p:attrNameLst>
                                          <p:attrName>ppt_x</p:attrName>
                                        </p:attrNameLst>
                                      </p:cBhvr>
                                      <p:tavLst>
                                        <p:tav tm="0">
                                          <p:val>
                                            <p:strVal val="#ppt_x"/>
                                          </p:val>
                                        </p:tav>
                                        <p:tav tm="100000">
                                          <p:val>
                                            <p:strVal val="#ppt_x"/>
                                          </p:val>
                                        </p:tav>
                                      </p:tavLst>
                                    </p:anim>
                                    <p:anim calcmode="lin" valueType="num">
                                      <p:cBhvr additive="base">
                                        <p:cTn id="10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additive="base">
                                        <p:cTn id="105" dur="500" fill="hold"/>
                                        <p:tgtEl>
                                          <p:spTgt spid="44"/>
                                        </p:tgtEl>
                                        <p:attrNameLst>
                                          <p:attrName>ppt_x</p:attrName>
                                        </p:attrNameLst>
                                      </p:cBhvr>
                                      <p:tavLst>
                                        <p:tav tm="0">
                                          <p:val>
                                            <p:strVal val="#ppt_x"/>
                                          </p:val>
                                        </p:tav>
                                        <p:tav tm="100000">
                                          <p:val>
                                            <p:strVal val="#ppt_x"/>
                                          </p:val>
                                        </p:tav>
                                      </p:tavLst>
                                    </p:anim>
                                    <p:anim calcmode="lin" valueType="num">
                                      <p:cBhvr additive="base">
                                        <p:cTn id="106" dur="500" fill="hold"/>
                                        <p:tgtEl>
                                          <p:spTgt spid="44"/>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 calcmode="lin" valueType="num">
                                      <p:cBhvr additive="base">
                                        <p:cTn id="109" dur="500" fill="hold"/>
                                        <p:tgtEl>
                                          <p:spTgt spid="49"/>
                                        </p:tgtEl>
                                        <p:attrNameLst>
                                          <p:attrName>ppt_x</p:attrName>
                                        </p:attrNameLst>
                                      </p:cBhvr>
                                      <p:tavLst>
                                        <p:tav tm="0">
                                          <p:val>
                                            <p:strVal val="#ppt_x"/>
                                          </p:val>
                                        </p:tav>
                                        <p:tav tm="100000">
                                          <p:val>
                                            <p:strVal val="#ppt_x"/>
                                          </p:val>
                                        </p:tav>
                                      </p:tavLst>
                                    </p:anim>
                                    <p:anim calcmode="lin" valueType="num">
                                      <p:cBhvr additive="base">
                                        <p:cTn id="110"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 calcmode="lin" valueType="num">
                                      <p:cBhvr additive="base">
                                        <p:cTn id="119" dur="500" fill="hold"/>
                                        <p:tgtEl>
                                          <p:spTgt spid="51"/>
                                        </p:tgtEl>
                                        <p:attrNameLst>
                                          <p:attrName>ppt_x</p:attrName>
                                        </p:attrNameLst>
                                      </p:cBhvr>
                                      <p:tavLst>
                                        <p:tav tm="0">
                                          <p:val>
                                            <p:strVal val="#ppt_x"/>
                                          </p:val>
                                        </p:tav>
                                        <p:tav tm="100000">
                                          <p:val>
                                            <p:strVal val="#ppt_x"/>
                                          </p:val>
                                        </p:tav>
                                      </p:tavLst>
                                    </p:anim>
                                    <p:anim calcmode="lin" valueType="num">
                                      <p:cBhvr additive="base">
                                        <p:cTn id="120"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2"/>
                                        </p:tgtEl>
                                        <p:attrNameLst>
                                          <p:attrName>style.visibility</p:attrName>
                                        </p:attrNameLst>
                                      </p:cBhvr>
                                      <p:to>
                                        <p:strVal val="visible"/>
                                      </p:to>
                                    </p:set>
                                    <p:anim calcmode="lin" valueType="num">
                                      <p:cBhvr additive="base">
                                        <p:cTn id="125" dur="500" fill="hold"/>
                                        <p:tgtEl>
                                          <p:spTgt spid="52"/>
                                        </p:tgtEl>
                                        <p:attrNameLst>
                                          <p:attrName>ppt_x</p:attrName>
                                        </p:attrNameLst>
                                      </p:cBhvr>
                                      <p:tavLst>
                                        <p:tav tm="0">
                                          <p:val>
                                            <p:strVal val="#ppt_x"/>
                                          </p:val>
                                        </p:tav>
                                        <p:tav tm="100000">
                                          <p:val>
                                            <p:strVal val="#ppt_x"/>
                                          </p:val>
                                        </p:tav>
                                      </p:tavLst>
                                    </p:anim>
                                    <p:anim calcmode="lin" valueType="num">
                                      <p:cBhvr additive="base">
                                        <p:cTn id="126" dur="500" fill="hold"/>
                                        <p:tgtEl>
                                          <p:spTgt spid="52"/>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3"/>
                                        </p:tgtEl>
                                        <p:attrNameLst>
                                          <p:attrName>style.visibility</p:attrName>
                                        </p:attrNameLst>
                                      </p:cBhvr>
                                      <p:to>
                                        <p:strVal val="visible"/>
                                      </p:to>
                                    </p:set>
                                    <p:anim calcmode="lin" valueType="num">
                                      <p:cBhvr additive="base">
                                        <p:cTn id="129" dur="500" fill="hold"/>
                                        <p:tgtEl>
                                          <p:spTgt spid="53"/>
                                        </p:tgtEl>
                                        <p:attrNameLst>
                                          <p:attrName>ppt_x</p:attrName>
                                        </p:attrNameLst>
                                      </p:cBhvr>
                                      <p:tavLst>
                                        <p:tav tm="0">
                                          <p:val>
                                            <p:strVal val="#ppt_x"/>
                                          </p:val>
                                        </p:tav>
                                        <p:tav tm="100000">
                                          <p:val>
                                            <p:strVal val="#ppt_x"/>
                                          </p:val>
                                        </p:tav>
                                      </p:tavLst>
                                    </p:anim>
                                    <p:anim calcmode="lin" valueType="num">
                                      <p:cBhvr additive="base">
                                        <p:cTn id="13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54"/>
                                        </p:tgtEl>
                                        <p:attrNameLst>
                                          <p:attrName>style.visibility</p:attrName>
                                        </p:attrNameLst>
                                      </p:cBhvr>
                                      <p:to>
                                        <p:strVal val="visible"/>
                                      </p:to>
                                    </p:set>
                                    <p:anim calcmode="lin" valueType="num">
                                      <p:cBhvr additive="base">
                                        <p:cTn id="135" dur="500" fill="hold"/>
                                        <p:tgtEl>
                                          <p:spTgt spid="54"/>
                                        </p:tgtEl>
                                        <p:attrNameLst>
                                          <p:attrName>ppt_x</p:attrName>
                                        </p:attrNameLst>
                                      </p:cBhvr>
                                      <p:tavLst>
                                        <p:tav tm="0">
                                          <p:val>
                                            <p:strVal val="#ppt_x"/>
                                          </p:val>
                                        </p:tav>
                                        <p:tav tm="100000">
                                          <p:val>
                                            <p:strVal val="#ppt_x"/>
                                          </p:val>
                                        </p:tav>
                                      </p:tavLst>
                                    </p:anim>
                                    <p:anim calcmode="lin" valueType="num">
                                      <p:cBhvr additive="base">
                                        <p:cTn id="136" dur="500" fill="hold"/>
                                        <p:tgtEl>
                                          <p:spTgt spid="54"/>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5"/>
                                        </p:tgtEl>
                                        <p:attrNameLst>
                                          <p:attrName>style.visibility</p:attrName>
                                        </p:attrNameLst>
                                      </p:cBhvr>
                                      <p:to>
                                        <p:strVal val="visible"/>
                                      </p:to>
                                    </p:set>
                                    <p:anim calcmode="lin" valueType="num">
                                      <p:cBhvr additive="base">
                                        <p:cTn id="139" dur="500" fill="hold"/>
                                        <p:tgtEl>
                                          <p:spTgt spid="55"/>
                                        </p:tgtEl>
                                        <p:attrNameLst>
                                          <p:attrName>ppt_x</p:attrName>
                                        </p:attrNameLst>
                                      </p:cBhvr>
                                      <p:tavLst>
                                        <p:tav tm="0">
                                          <p:val>
                                            <p:strVal val="#ppt_x"/>
                                          </p:val>
                                        </p:tav>
                                        <p:tav tm="100000">
                                          <p:val>
                                            <p:strVal val="#ppt_x"/>
                                          </p:val>
                                        </p:tav>
                                      </p:tavLst>
                                    </p:anim>
                                    <p:anim calcmode="lin" valueType="num">
                                      <p:cBhvr additive="base">
                                        <p:cTn id="140" dur="500" fill="hold"/>
                                        <p:tgtEl>
                                          <p:spTgt spid="5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6"/>
                                        </p:tgtEl>
                                        <p:attrNameLst>
                                          <p:attrName>style.visibility</p:attrName>
                                        </p:attrNameLst>
                                      </p:cBhvr>
                                      <p:to>
                                        <p:strVal val="visible"/>
                                      </p:to>
                                    </p:set>
                                    <p:anim calcmode="lin" valueType="num">
                                      <p:cBhvr additive="base">
                                        <p:cTn id="143" dur="500" fill="hold"/>
                                        <p:tgtEl>
                                          <p:spTgt spid="56"/>
                                        </p:tgtEl>
                                        <p:attrNameLst>
                                          <p:attrName>ppt_x</p:attrName>
                                        </p:attrNameLst>
                                      </p:cBhvr>
                                      <p:tavLst>
                                        <p:tav tm="0">
                                          <p:val>
                                            <p:strVal val="#ppt_x"/>
                                          </p:val>
                                        </p:tav>
                                        <p:tav tm="100000">
                                          <p:val>
                                            <p:strVal val="#ppt_x"/>
                                          </p:val>
                                        </p:tav>
                                      </p:tavLst>
                                    </p:anim>
                                    <p:anim calcmode="lin" valueType="num">
                                      <p:cBhvr additive="base">
                                        <p:cTn id="144" dur="500" fill="hold"/>
                                        <p:tgtEl>
                                          <p:spTgt spid="56"/>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anim calcmode="lin" valueType="num">
                                      <p:cBhvr additive="base">
                                        <p:cTn id="147" dur="500" fill="hold"/>
                                        <p:tgtEl>
                                          <p:spTgt spid="57"/>
                                        </p:tgtEl>
                                        <p:attrNameLst>
                                          <p:attrName>ppt_x</p:attrName>
                                        </p:attrNameLst>
                                      </p:cBhvr>
                                      <p:tavLst>
                                        <p:tav tm="0">
                                          <p:val>
                                            <p:strVal val="#ppt_x"/>
                                          </p:val>
                                        </p:tav>
                                        <p:tav tm="100000">
                                          <p:val>
                                            <p:strVal val="#ppt_x"/>
                                          </p:val>
                                        </p:tav>
                                      </p:tavLst>
                                    </p:anim>
                                    <p:anim calcmode="lin" valueType="num">
                                      <p:cBhvr additive="base">
                                        <p:cTn id="14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8" grpId="0" animBg="1"/>
      <p:bldP spid="17429" grpId="0" animBg="1"/>
      <p:bldP spid="17430" grpId="0" animBg="1"/>
      <p:bldP spid="17431" grpId="0" animBg="1"/>
      <p:bldP spid="17432" grpId="0" animBg="1"/>
      <p:bldP spid="17433" grpId="0" animBg="1"/>
      <p:bldP spid="36898" grpId="0"/>
      <p:bldP spid="17442" grpId="0" animBg="1"/>
      <p:bldP spid="17444" grpId="0" animBg="1"/>
      <p:bldP spid="17446" grpId="0" animBg="1"/>
      <p:bldP spid="40" grpId="0" animBg="1"/>
      <p:bldP spid="41" grpId="0" animBg="1"/>
      <p:bldP spid="42" grpId="0" animBg="1"/>
      <p:bldP spid="43" grpId="0" animBg="1"/>
      <p:bldP spid="44" grpId="0" animBg="1"/>
      <p:bldP spid="45" grpId="0" animBg="1"/>
      <p:bldP spid="46" grpId="0"/>
      <p:bldP spid="47" grpId="0"/>
      <p:bldP spid="48" grpId="0"/>
      <p:bldP spid="49" grpId="0"/>
      <p:bldP spid="50" grpId="0" animBg="1"/>
      <p:bldP spid="51" grpId="0"/>
      <p:bldP spid="52" grpId="0" animBg="1"/>
      <p:bldP spid="53" grpId="0"/>
      <p:bldP spid="54" grpId="0" animBg="1"/>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body" idx="1"/>
          </p:nvPr>
        </p:nvSpPr>
        <p:spPr>
          <a:xfrm>
            <a:off x="685800" y="990600"/>
            <a:ext cx="7696200" cy="5257800"/>
          </a:xfrm>
        </p:spPr>
        <p:txBody>
          <a:bodyPr/>
          <a:lstStyle/>
          <a:p>
            <a:pPr marL="190500" indent="-12700" eaLnBrk="1" hangingPunct="1">
              <a:lnSpc>
                <a:spcPct val="110000"/>
              </a:lnSpc>
              <a:buFontTx/>
              <a:buNone/>
            </a:pPr>
            <a:r>
              <a:rPr lang="fr-FR" sz="1200" b="1" smtClean="0">
                <a:solidFill>
                  <a:srgbClr val="333399"/>
                </a:solidFill>
              </a:rPr>
              <a:t>Il s’agit de l’ensemble des règles qui régissent tous les aspects liés au fonctionnement interne de l’administration provinciale. Elles sont coulées dans les documents suivants :</a:t>
            </a:r>
          </a:p>
          <a:p>
            <a:pPr marL="190500" indent="-12700" eaLnBrk="1" hangingPunct="1">
              <a:lnSpc>
                <a:spcPct val="110000"/>
              </a:lnSpc>
              <a:buFontTx/>
              <a:buNone/>
            </a:pPr>
            <a:endParaRPr lang="fr-FR" sz="1200" b="1" smtClean="0">
              <a:solidFill>
                <a:srgbClr val="333399"/>
              </a:solidFill>
            </a:endParaRPr>
          </a:p>
          <a:p>
            <a:pPr marL="190500" indent="-12700" eaLnBrk="1" hangingPunct="1">
              <a:lnSpc>
                <a:spcPct val="110000"/>
              </a:lnSpc>
              <a:buClr>
                <a:srgbClr val="CC0000"/>
              </a:buClr>
              <a:buFont typeface="Wingdings" pitchFamily="2" charset="2"/>
              <a:buChar char="§"/>
            </a:pPr>
            <a:r>
              <a:rPr lang="fr-BE" sz="1200" smtClean="0">
                <a:solidFill>
                  <a:srgbClr val="333399"/>
                </a:solidFill>
              </a:rPr>
              <a:t>  Le Règlement portant le statut administratif du personnel ;</a:t>
            </a:r>
          </a:p>
          <a:p>
            <a:pPr marL="190500" indent="-12700" eaLnBrk="1" hangingPunct="1">
              <a:lnSpc>
                <a:spcPct val="110000"/>
              </a:lnSpc>
              <a:buClr>
                <a:srgbClr val="CC0000"/>
              </a:buClr>
              <a:buFont typeface="Wingdings" pitchFamily="2" charset="2"/>
              <a:buChar char="§"/>
            </a:pPr>
            <a:r>
              <a:rPr lang="fr-BE" sz="1200" smtClean="0">
                <a:solidFill>
                  <a:srgbClr val="333399"/>
                </a:solidFill>
              </a:rPr>
              <a:t>  Le règlements particuliers relatifs (au Personnel affecté aux Domaines, au Personnel ouvrier (EER), aux membres des secrétariats des Députés provinciaux, du Gouverneur, du président du Conseil, aux allocations de diplômes, aux interventions dans les frais de transports, aux conciergeries des bâtiments provinciaux, …etc.); </a:t>
            </a:r>
          </a:p>
          <a:p>
            <a:pPr marL="190500" indent="-12700" eaLnBrk="1" hangingPunct="1">
              <a:lnSpc>
                <a:spcPct val="110000"/>
              </a:lnSpc>
              <a:buClr>
                <a:srgbClr val="CC0000"/>
              </a:buClr>
              <a:buFont typeface="Wingdings" pitchFamily="2" charset="2"/>
              <a:buChar char="§"/>
            </a:pPr>
            <a:r>
              <a:rPr lang="fr-BE" sz="1200" smtClean="0">
                <a:solidFill>
                  <a:srgbClr val="333399"/>
                </a:solidFill>
              </a:rPr>
              <a:t>  La Charte informatique;</a:t>
            </a:r>
          </a:p>
          <a:p>
            <a:pPr marL="190500" indent="-12700" eaLnBrk="1" hangingPunct="1">
              <a:lnSpc>
                <a:spcPct val="110000"/>
              </a:lnSpc>
              <a:buClr>
                <a:srgbClr val="CC0000"/>
              </a:buClr>
              <a:buFont typeface="Wingdings" pitchFamily="2" charset="2"/>
              <a:buChar char="§"/>
            </a:pPr>
            <a:r>
              <a:rPr lang="fr-BE" sz="1200" smtClean="0">
                <a:solidFill>
                  <a:srgbClr val="333399"/>
                </a:solidFill>
              </a:rPr>
              <a:t>  et les Notes de services.</a:t>
            </a:r>
          </a:p>
          <a:p>
            <a:pPr marL="190500" indent="-12700" eaLnBrk="1" hangingPunct="1">
              <a:lnSpc>
                <a:spcPct val="110000"/>
              </a:lnSpc>
              <a:buClr>
                <a:srgbClr val="CC0000"/>
              </a:buClr>
              <a:buFont typeface="Wingdings" pitchFamily="2" charset="2"/>
              <a:buChar char="§"/>
            </a:pPr>
            <a:endParaRPr lang="fr-BE" sz="1200" smtClean="0">
              <a:solidFill>
                <a:srgbClr val="333399"/>
              </a:solidFill>
            </a:endParaRPr>
          </a:p>
          <a:p>
            <a:pPr marL="190500" indent="-12700" eaLnBrk="1" hangingPunct="1">
              <a:lnSpc>
                <a:spcPct val="110000"/>
              </a:lnSpc>
              <a:buClr>
                <a:srgbClr val="CC0000"/>
              </a:buClr>
              <a:buFont typeface="Wingdings" pitchFamily="2" charset="2"/>
              <a:buNone/>
            </a:pPr>
            <a:r>
              <a:rPr lang="fr-BE" sz="1200" b="1" smtClean="0">
                <a:solidFill>
                  <a:srgbClr val="333399"/>
                </a:solidFill>
              </a:rPr>
              <a:t>Vous y trouverez, à titre d’exemples, les réponses à vos questions relatives :</a:t>
            </a:r>
          </a:p>
          <a:p>
            <a:pPr marL="190500" indent="-12700" eaLnBrk="1" hangingPunct="1">
              <a:lnSpc>
                <a:spcPct val="110000"/>
              </a:lnSpc>
              <a:buClr>
                <a:srgbClr val="CC0000"/>
              </a:buClr>
              <a:buFont typeface="Wingdings" pitchFamily="2" charset="2"/>
              <a:buNone/>
            </a:pPr>
            <a:endParaRPr lang="fr-BE" sz="1200" b="1" smtClean="0">
              <a:solidFill>
                <a:srgbClr val="333399"/>
              </a:solidFill>
            </a:endParaRPr>
          </a:p>
          <a:p>
            <a:pPr marL="190500" indent="-12700" eaLnBrk="1" hangingPunct="1">
              <a:lnSpc>
                <a:spcPct val="110000"/>
              </a:lnSpc>
              <a:buClr>
                <a:srgbClr val="CC0000"/>
              </a:buClr>
              <a:buFont typeface="Wingdings" pitchFamily="2" charset="2"/>
              <a:buChar char="§"/>
            </a:pPr>
            <a:r>
              <a:rPr lang="fr-FR" sz="1200" smtClean="0">
                <a:solidFill>
                  <a:srgbClr val="333399"/>
                </a:solidFill>
              </a:rPr>
              <a:t>  aux congés et absences (maladies, convenance personnelle, …) ;</a:t>
            </a:r>
          </a:p>
          <a:p>
            <a:pPr marL="190500" indent="-12700" eaLnBrk="1" hangingPunct="1">
              <a:lnSpc>
                <a:spcPct val="110000"/>
              </a:lnSpc>
              <a:buClr>
                <a:srgbClr val="CC0000"/>
              </a:buClr>
              <a:buFont typeface="Wingdings" pitchFamily="2" charset="2"/>
              <a:buChar char="§"/>
            </a:pPr>
            <a:r>
              <a:rPr lang="fr-BE" sz="1200" smtClean="0">
                <a:solidFill>
                  <a:srgbClr val="333399"/>
                </a:solidFill>
              </a:rPr>
              <a:t> aux horaires de travail ;</a:t>
            </a:r>
            <a:endParaRPr lang="fr-FR" sz="1200" smtClean="0">
              <a:solidFill>
                <a:srgbClr val="333399"/>
              </a:solidFill>
            </a:endParaRPr>
          </a:p>
          <a:p>
            <a:pPr marL="190500" indent="-12700" eaLnBrk="1" hangingPunct="1">
              <a:lnSpc>
                <a:spcPct val="110000"/>
              </a:lnSpc>
              <a:buClr>
                <a:srgbClr val="CC0000"/>
              </a:buClr>
              <a:buFont typeface="Wingdings" pitchFamily="2" charset="2"/>
              <a:buChar char="§"/>
            </a:pPr>
            <a:r>
              <a:rPr lang="fr-FR" sz="1200" smtClean="0">
                <a:solidFill>
                  <a:srgbClr val="333399"/>
                </a:solidFill>
              </a:rPr>
              <a:t> aux aménagement du temps de travail;</a:t>
            </a:r>
          </a:p>
          <a:p>
            <a:pPr marL="190500" indent="-12700" eaLnBrk="1" hangingPunct="1">
              <a:lnSpc>
                <a:spcPct val="110000"/>
              </a:lnSpc>
              <a:buClr>
                <a:srgbClr val="CC0000"/>
              </a:buClr>
              <a:buFont typeface="Wingdings" pitchFamily="2" charset="2"/>
              <a:buChar char="§"/>
            </a:pPr>
            <a:r>
              <a:rPr lang="fr-FR" sz="1200" smtClean="0">
                <a:solidFill>
                  <a:srgbClr val="333399"/>
                </a:solidFill>
              </a:rPr>
              <a:t> à votre statut et aux évolutions de carrières;</a:t>
            </a:r>
          </a:p>
          <a:p>
            <a:pPr marL="190500" indent="-12700" eaLnBrk="1" hangingPunct="1">
              <a:lnSpc>
                <a:spcPct val="110000"/>
              </a:lnSpc>
              <a:buClr>
                <a:srgbClr val="CC0000"/>
              </a:buClr>
              <a:buFont typeface="Wingdings" pitchFamily="2" charset="2"/>
              <a:buChar char="§"/>
            </a:pPr>
            <a:r>
              <a:rPr lang="fr-BE" sz="1200" smtClean="0">
                <a:solidFill>
                  <a:srgbClr val="333399"/>
                </a:solidFill>
              </a:rPr>
              <a:t> au bien-être au travail ;</a:t>
            </a:r>
          </a:p>
          <a:p>
            <a:pPr marL="190500" indent="-12700" eaLnBrk="1" hangingPunct="1">
              <a:lnSpc>
                <a:spcPct val="110000"/>
              </a:lnSpc>
              <a:buClr>
                <a:srgbClr val="CC0000"/>
              </a:buClr>
              <a:buFont typeface="Wingdings" pitchFamily="2" charset="2"/>
              <a:buChar char="§"/>
            </a:pPr>
            <a:r>
              <a:rPr lang="fr-BE" sz="1200" smtClean="0">
                <a:solidFill>
                  <a:srgbClr val="333399"/>
                </a:solidFill>
              </a:rPr>
              <a:t> à la formation et développement des compétences;</a:t>
            </a:r>
          </a:p>
          <a:p>
            <a:pPr marL="190500" indent="-12700" eaLnBrk="1" hangingPunct="1">
              <a:lnSpc>
                <a:spcPct val="110000"/>
              </a:lnSpc>
              <a:buClr>
                <a:srgbClr val="CC0000"/>
              </a:buClr>
              <a:buFont typeface="Wingdings" pitchFamily="2" charset="2"/>
              <a:buChar char="§"/>
            </a:pPr>
            <a:r>
              <a:rPr lang="fr-BE" sz="1200" smtClean="0">
                <a:solidFill>
                  <a:srgbClr val="333399"/>
                </a:solidFill>
              </a:rPr>
              <a:t> au régime disciplinaire</a:t>
            </a:r>
          </a:p>
          <a:p>
            <a:pPr marL="190500" indent="-12700" eaLnBrk="1" hangingPunct="1">
              <a:lnSpc>
                <a:spcPct val="110000"/>
              </a:lnSpc>
              <a:buClr>
                <a:srgbClr val="CC0000"/>
              </a:buClr>
              <a:buFont typeface="Wingdings" pitchFamily="2" charset="2"/>
              <a:buChar char="§"/>
            </a:pPr>
            <a:r>
              <a:rPr lang="fr-BE" sz="1200" smtClean="0">
                <a:solidFill>
                  <a:srgbClr val="333399"/>
                </a:solidFill>
              </a:rPr>
              <a:t> à la rémunération et aux avantages.</a:t>
            </a:r>
          </a:p>
          <a:p>
            <a:pPr marL="190500" indent="-12700" eaLnBrk="1" hangingPunct="1">
              <a:lnSpc>
                <a:spcPct val="110000"/>
              </a:lnSpc>
              <a:buClr>
                <a:srgbClr val="CC0000"/>
              </a:buClr>
              <a:buFont typeface="Wingdings" pitchFamily="2" charset="2"/>
              <a:buChar char="§"/>
            </a:pPr>
            <a:r>
              <a:rPr lang="fr-BE" sz="1200" smtClean="0">
                <a:solidFill>
                  <a:srgbClr val="333399"/>
                </a:solidFill>
              </a:rPr>
              <a:t> … etc.</a:t>
            </a:r>
            <a:endParaRPr lang="fr-BE" sz="1400" b="1" smtClean="0">
              <a:solidFill>
                <a:srgbClr val="333399"/>
              </a:solidFill>
            </a:endParaRPr>
          </a:p>
          <a:p>
            <a:pPr marL="190500" indent="-12700" eaLnBrk="1" hangingPunct="1">
              <a:lnSpc>
                <a:spcPct val="110000"/>
              </a:lnSpc>
              <a:buClr>
                <a:srgbClr val="CC3300"/>
              </a:buClr>
              <a:buFont typeface="Wingdings" pitchFamily="2" charset="2"/>
              <a:buChar char="§"/>
            </a:pPr>
            <a:endParaRPr lang="fr-FR" sz="1200" b="1" smtClean="0">
              <a:solidFill>
                <a:srgbClr val="333399"/>
              </a:solidFill>
            </a:endParaRPr>
          </a:p>
        </p:txBody>
      </p:sp>
      <p:sp>
        <p:nvSpPr>
          <p:cNvPr id="18436" name="AutoShape 4"/>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11. Les règlements internes</a:t>
            </a:r>
            <a:endParaRPr lang="fr-FR" sz="2000" b="1" dirty="0">
              <a:solidFill>
                <a:schemeClr val="bg1"/>
              </a:solidFill>
              <a:effectLst>
                <a:outerShdw blurRad="38100" dist="38100" dir="2700000" algn="tl">
                  <a:srgbClr val="000000">
                    <a:alpha val="43137"/>
                  </a:srgbClr>
                </a:outerShdw>
              </a:effectLst>
            </a:endParaRPr>
          </a:p>
        </p:txBody>
      </p:sp>
      <p:sp>
        <p:nvSpPr>
          <p:cNvPr id="17412"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D8A723-F681-44E7-80FF-1B2B3C3CEAF7}" type="slidenum">
              <a:rPr lang="fr-FR" smtClean="0"/>
              <a:pPr eaLnBrk="1" hangingPunct="1"/>
              <a:t>17</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anim calcmode="lin" valueType="num">
                                      <p:cBhvr additive="base">
                                        <p:cTn id="7"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789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891">
                                            <p:txEl>
                                              <p:pRg st="3" end="3"/>
                                            </p:txEl>
                                          </p:spTgt>
                                        </p:tgtEl>
                                        <p:attrNameLst>
                                          <p:attrName>style.visibility</p:attrName>
                                        </p:attrNameLst>
                                      </p:cBhvr>
                                      <p:to>
                                        <p:strVal val="visible"/>
                                      </p:to>
                                    </p:set>
                                    <p:anim calcmode="lin" valueType="num">
                                      <p:cBhvr additive="base">
                                        <p:cTn id="11"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789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891">
                                            <p:txEl>
                                              <p:pRg st="4" end="4"/>
                                            </p:txEl>
                                          </p:spTgt>
                                        </p:tgtEl>
                                        <p:attrNameLst>
                                          <p:attrName>style.visibility</p:attrName>
                                        </p:attrNameLst>
                                      </p:cBhvr>
                                      <p:to>
                                        <p:strVal val="visible"/>
                                      </p:to>
                                    </p:set>
                                    <p:anim calcmode="lin" valueType="num">
                                      <p:cBhvr additive="base">
                                        <p:cTn id="15" dur="500" fill="hold"/>
                                        <p:tgtEl>
                                          <p:spTgt spid="3789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789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7891">
                                            <p:txEl>
                                              <p:pRg st="5" end="5"/>
                                            </p:txEl>
                                          </p:spTgt>
                                        </p:tgtEl>
                                        <p:attrNameLst>
                                          <p:attrName>style.visibility</p:attrName>
                                        </p:attrNameLst>
                                      </p:cBhvr>
                                      <p:to>
                                        <p:strVal val="visible"/>
                                      </p:to>
                                    </p:set>
                                    <p:anim calcmode="lin" valueType="num">
                                      <p:cBhvr additive="base">
                                        <p:cTn id="19" dur="500" fill="hold"/>
                                        <p:tgtEl>
                                          <p:spTgt spid="3789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789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anim calcmode="lin" valueType="num">
                                      <p:cBhvr additive="base">
                                        <p:cTn id="25" dur="500" fill="hold"/>
                                        <p:tgtEl>
                                          <p:spTgt spid="3789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7891">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7891">
                                            <p:txEl>
                                              <p:pRg st="9" end="9"/>
                                            </p:txEl>
                                          </p:spTgt>
                                        </p:tgtEl>
                                        <p:attrNameLst>
                                          <p:attrName>style.visibility</p:attrName>
                                        </p:attrNameLst>
                                      </p:cBhvr>
                                      <p:to>
                                        <p:strVal val="visible"/>
                                      </p:to>
                                    </p:set>
                                    <p:anim calcmode="lin" valueType="num">
                                      <p:cBhvr additive="base">
                                        <p:cTn id="29" dur="500" fill="hold"/>
                                        <p:tgtEl>
                                          <p:spTgt spid="37891">
                                            <p:txEl>
                                              <p:pRg st="9" end="9"/>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7891">
                                            <p:txEl>
                                              <p:pRg st="9" end="9"/>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7891">
                                            <p:txEl>
                                              <p:pRg st="10" end="10"/>
                                            </p:txEl>
                                          </p:spTgt>
                                        </p:tgtEl>
                                        <p:attrNameLst>
                                          <p:attrName>style.visibility</p:attrName>
                                        </p:attrNameLst>
                                      </p:cBhvr>
                                      <p:to>
                                        <p:strVal val="visible"/>
                                      </p:to>
                                    </p:set>
                                    <p:anim calcmode="lin" valueType="num">
                                      <p:cBhvr additive="base">
                                        <p:cTn id="33" dur="500" fill="hold"/>
                                        <p:tgtEl>
                                          <p:spTgt spid="37891">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7891">
                                            <p:txEl>
                                              <p:pRg st="10" end="10"/>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7891">
                                            <p:txEl>
                                              <p:pRg st="11" end="11"/>
                                            </p:txEl>
                                          </p:spTgt>
                                        </p:tgtEl>
                                        <p:attrNameLst>
                                          <p:attrName>style.visibility</p:attrName>
                                        </p:attrNameLst>
                                      </p:cBhvr>
                                      <p:to>
                                        <p:strVal val="visible"/>
                                      </p:to>
                                    </p:set>
                                    <p:anim calcmode="lin" valueType="num">
                                      <p:cBhvr additive="base">
                                        <p:cTn id="37" dur="500" fill="hold"/>
                                        <p:tgtEl>
                                          <p:spTgt spid="37891">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7891">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7891">
                                            <p:txEl>
                                              <p:pRg st="12" end="12"/>
                                            </p:txEl>
                                          </p:spTgt>
                                        </p:tgtEl>
                                        <p:attrNameLst>
                                          <p:attrName>style.visibility</p:attrName>
                                        </p:attrNameLst>
                                      </p:cBhvr>
                                      <p:to>
                                        <p:strVal val="visible"/>
                                      </p:to>
                                    </p:set>
                                    <p:anim calcmode="lin" valueType="num">
                                      <p:cBhvr additive="base">
                                        <p:cTn id="41" dur="500" fill="hold"/>
                                        <p:tgtEl>
                                          <p:spTgt spid="37891">
                                            <p:txEl>
                                              <p:pRg st="12" end="1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7891">
                                            <p:txEl>
                                              <p:pRg st="12" end="12"/>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7891">
                                            <p:txEl>
                                              <p:pRg st="13" end="13"/>
                                            </p:txEl>
                                          </p:spTgt>
                                        </p:tgtEl>
                                        <p:attrNameLst>
                                          <p:attrName>style.visibility</p:attrName>
                                        </p:attrNameLst>
                                      </p:cBhvr>
                                      <p:to>
                                        <p:strVal val="visible"/>
                                      </p:to>
                                    </p:set>
                                    <p:anim calcmode="lin" valueType="num">
                                      <p:cBhvr additive="base">
                                        <p:cTn id="45" dur="500" fill="hold"/>
                                        <p:tgtEl>
                                          <p:spTgt spid="37891">
                                            <p:txEl>
                                              <p:pRg st="13" end="13"/>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7891">
                                            <p:txEl>
                                              <p:pRg st="13" end="13"/>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7891">
                                            <p:txEl>
                                              <p:pRg st="14" end="14"/>
                                            </p:txEl>
                                          </p:spTgt>
                                        </p:tgtEl>
                                        <p:attrNameLst>
                                          <p:attrName>style.visibility</p:attrName>
                                        </p:attrNameLst>
                                      </p:cBhvr>
                                      <p:to>
                                        <p:strVal val="visible"/>
                                      </p:to>
                                    </p:set>
                                    <p:anim calcmode="lin" valueType="num">
                                      <p:cBhvr additive="base">
                                        <p:cTn id="49" dur="500" fill="hold"/>
                                        <p:tgtEl>
                                          <p:spTgt spid="37891">
                                            <p:txEl>
                                              <p:pRg st="14" end="1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7891">
                                            <p:txEl>
                                              <p:pRg st="14" end="14"/>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7891">
                                            <p:txEl>
                                              <p:pRg st="15" end="15"/>
                                            </p:txEl>
                                          </p:spTgt>
                                        </p:tgtEl>
                                        <p:attrNameLst>
                                          <p:attrName>style.visibility</p:attrName>
                                        </p:attrNameLst>
                                      </p:cBhvr>
                                      <p:to>
                                        <p:strVal val="visible"/>
                                      </p:to>
                                    </p:set>
                                    <p:anim calcmode="lin" valueType="num">
                                      <p:cBhvr additive="base">
                                        <p:cTn id="53" dur="500" fill="hold"/>
                                        <p:tgtEl>
                                          <p:spTgt spid="37891">
                                            <p:txEl>
                                              <p:pRg st="15" end="1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7891">
                                            <p:txEl>
                                              <p:pRg st="15" end="1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7891">
                                            <p:txEl>
                                              <p:pRg st="16" end="16"/>
                                            </p:txEl>
                                          </p:spTgt>
                                        </p:tgtEl>
                                        <p:attrNameLst>
                                          <p:attrName>style.visibility</p:attrName>
                                        </p:attrNameLst>
                                      </p:cBhvr>
                                      <p:to>
                                        <p:strVal val="visible"/>
                                      </p:to>
                                    </p:set>
                                    <p:anim calcmode="lin" valueType="num">
                                      <p:cBhvr additive="base">
                                        <p:cTn id="57" dur="500" fill="hold"/>
                                        <p:tgtEl>
                                          <p:spTgt spid="37891">
                                            <p:txEl>
                                              <p:pRg st="16" end="1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7891">
                                            <p:txEl>
                                              <p:pRg st="16" end="16"/>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7891">
                                            <p:txEl>
                                              <p:pRg st="17" end="17"/>
                                            </p:txEl>
                                          </p:spTgt>
                                        </p:tgtEl>
                                        <p:attrNameLst>
                                          <p:attrName>style.visibility</p:attrName>
                                        </p:attrNameLst>
                                      </p:cBhvr>
                                      <p:to>
                                        <p:strVal val="visible"/>
                                      </p:to>
                                    </p:set>
                                    <p:anim calcmode="lin" valueType="num">
                                      <p:cBhvr additive="base">
                                        <p:cTn id="61" dur="500" fill="hold"/>
                                        <p:tgtEl>
                                          <p:spTgt spid="37891">
                                            <p:txEl>
                                              <p:pRg st="17" end="1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7891">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3"/>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12. Quelques exemples</a:t>
            </a:r>
            <a:endParaRPr lang="fr-FR" sz="2000" b="1" dirty="0">
              <a:solidFill>
                <a:schemeClr val="bg1"/>
              </a:solidFill>
              <a:effectLst>
                <a:outerShdw blurRad="38100" dist="38100" dir="2700000" algn="tl">
                  <a:srgbClr val="000000">
                    <a:alpha val="43137"/>
                  </a:srgbClr>
                </a:outerShdw>
              </a:effectLst>
            </a:endParaRPr>
          </a:p>
        </p:txBody>
      </p:sp>
      <p:sp>
        <p:nvSpPr>
          <p:cNvPr id="38916" name="Rectangle 5"/>
          <p:cNvSpPr>
            <a:spLocks noGrp="1" noChangeArrowheads="1"/>
          </p:cNvSpPr>
          <p:nvPr>
            <p:ph type="body" idx="1"/>
          </p:nvPr>
        </p:nvSpPr>
        <p:spPr>
          <a:xfrm>
            <a:off x="762000" y="762000"/>
            <a:ext cx="7543800" cy="5715000"/>
          </a:xfrm>
          <a:noFill/>
        </p:spPr>
        <p:txBody>
          <a:bodyPr/>
          <a:lstStyle/>
          <a:p>
            <a:pPr marL="190500" indent="-190500" eaLnBrk="1" hangingPunct="1">
              <a:lnSpc>
                <a:spcPct val="90000"/>
              </a:lnSpc>
              <a:buFontTx/>
              <a:buNone/>
            </a:pPr>
            <a:endParaRPr lang="fr-FR" sz="1100" smtClean="0">
              <a:solidFill>
                <a:srgbClr val="333399"/>
              </a:solidFill>
            </a:endParaRPr>
          </a:p>
          <a:p>
            <a:pPr marL="190500" indent="-190500" eaLnBrk="1" hangingPunct="1">
              <a:lnSpc>
                <a:spcPct val="90000"/>
              </a:lnSpc>
              <a:buClr>
                <a:srgbClr val="CC0000"/>
              </a:buClr>
              <a:buFont typeface="Wingdings" pitchFamily="2" charset="2"/>
              <a:buChar char="q"/>
            </a:pPr>
            <a:r>
              <a:rPr lang="fr-FR" sz="1100" b="1" smtClean="0">
                <a:solidFill>
                  <a:srgbClr val="333399"/>
                </a:solidFill>
              </a:rPr>
              <a:t>Quels sont mes droits ?</a:t>
            </a:r>
          </a:p>
          <a:p>
            <a:pPr marL="573088" lvl="1" indent="-268288" eaLnBrk="1" hangingPunct="1">
              <a:lnSpc>
                <a:spcPct val="90000"/>
              </a:lnSpc>
              <a:buClr>
                <a:srgbClr val="CC0000"/>
              </a:buClr>
              <a:buFontTx/>
              <a:buChar char="•"/>
            </a:pPr>
            <a:r>
              <a:rPr lang="fr-BE" sz="1100" smtClean="0">
                <a:solidFill>
                  <a:srgbClr val="333399"/>
                </a:solidFill>
              </a:rPr>
              <a:t>un environnement de travail sain et sûr;</a:t>
            </a:r>
          </a:p>
          <a:p>
            <a:pPr marL="573088" lvl="1" indent="-268288" eaLnBrk="1" hangingPunct="1">
              <a:lnSpc>
                <a:spcPct val="90000"/>
              </a:lnSpc>
              <a:buClr>
                <a:srgbClr val="CC0000"/>
              </a:buClr>
              <a:buFontTx/>
              <a:buChar char="•"/>
            </a:pPr>
            <a:r>
              <a:rPr lang="fr-BE" sz="1100" smtClean="0">
                <a:solidFill>
                  <a:srgbClr val="333399"/>
                </a:solidFill>
              </a:rPr>
              <a:t>une information exhaustive et claire;</a:t>
            </a:r>
          </a:p>
          <a:p>
            <a:pPr marL="573088" lvl="1" indent="-268288" eaLnBrk="1" hangingPunct="1">
              <a:lnSpc>
                <a:spcPct val="90000"/>
              </a:lnSpc>
              <a:buClr>
                <a:srgbClr val="CC0000"/>
              </a:buClr>
              <a:buFontTx/>
              <a:buChar char="•"/>
            </a:pPr>
            <a:r>
              <a:rPr lang="fr-BE" sz="1100" smtClean="0">
                <a:solidFill>
                  <a:srgbClr val="333399"/>
                </a:solidFill>
              </a:rPr>
              <a:t>une  formation continuée;</a:t>
            </a:r>
          </a:p>
          <a:p>
            <a:pPr marL="573088" lvl="1" indent="-268288" eaLnBrk="1" hangingPunct="1">
              <a:lnSpc>
                <a:spcPct val="90000"/>
              </a:lnSpc>
              <a:buClr>
                <a:srgbClr val="CC0000"/>
              </a:buClr>
              <a:buFontTx/>
              <a:buChar char="•"/>
            </a:pPr>
            <a:r>
              <a:rPr lang="fr-BE" sz="1100" smtClean="0">
                <a:solidFill>
                  <a:srgbClr val="333399"/>
                </a:solidFill>
              </a:rPr>
              <a:t>la rémunération (et les avantages éventuels) en rapport avec mon grade et mon niveau de responsabilité;</a:t>
            </a:r>
          </a:p>
          <a:p>
            <a:pPr marL="573088" lvl="1" indent="-268288" eaLnBrk="1" hangingPunct="1">
              <a:lnSpc>
                <a:spcPct val="90000"/>
              </a:lnSpc>
              <a:buClr>
                <a:srgbClr val="CC0000"/>
              </a:buClr>
              <a:buFontTx/>
              <a:buChar char="•"/>
            </a:pPr>
            <a:r>
              <a:rPr lang="fr-BE" sz="1100" smtClean="0">
                <a:solidFill>
                  <a:srgbClr val="333399"/>
                </a:solidFill>
              </a:rPr>
              <a:t>(…etc., à compléter par les agents).</a:t>
            </a:r>
            <a:endParaRPr lang="fr-FR" sz="1100" smtClean="0">
              <a:solidFill>
                <a:srgbClr val="333399"/>
              </a:solidFill>
            </a:endParaRPr>
          </a:p>
          <a:p>
            <a:pPr marL="190500" indent="-190500" eaLnBrk="1" hangingPunct="1">
              <a:lnSpc>
                <a:spcPct val="90000"/>
              </a:lnSpc>
              <a:buClr>
                <a:srgbClr val="CC0000"/>
              </a:buClr>
              <a:buFont typeface="Wingdings" pitchFamily="2" charset="2"/>
              <a:buChar char="q"/>
            </a:pPr>
            <a:endParaRPr lang="fr-FR" sz="1100" smtClean="0">
              <a:solidFill>
                <a:srgbClr val="333399"/>
              </a:solidFill>
            </a:endParaRPr>
          </a:p>
          <a:p>
            <a:pPr marL="190500" indent="-190500" eaLnBrk="1" hangingPunct="1">
              <a:lnSpc>
                <a:spcPct val="90000"/>
              </a:lnSpc>
              <a:buClr>
                <a:srgbClr val="CC0000"/>
              </a:buClr>
              <a:buFont typeface="Wingdings" pitchFamily="2" charset="2"/>
              <a:buChar char="q"/>
            </a:pPr>
            <a:r>
              <a:rPr lang="fr-FR" sz="1100" b="1" smtClean="0">
                <a:solidFill>
                  <a:srgbClr val="333399"/>
                </a:solidFill>
              </a:rPr>
              <a:t>Quels sont mes devoirs ?</a:t>
            </a:r>
          </a:p>
          <a:p>
            <a:pPr marL="573088" lvl="1" indent="-268288" eaLnBrk="1" hangingPunct="1">
              <a:lnSpc>
                <a:spcPct val="90000"/>
              </a:lnSpc>
              <a:buClr>
                <a:srgbClr val="CC0000"/>
              </a:buClr>
              <a:buFontTx/>
              <a:buChar char="•"/>
            </a:pPr>
            <a:r>
              <a:rPr lang="fr-BE" sz="1100" smtClean="0">
                <a:solidFill>
                  <a:srgbClr val="333399"/>
                </a:solidFill>
              </a:rPr>
              <a:t>réaliser les missions et tâches convenues;</a:t>
            </a:r>
          </a:p>
          <a:p>
            <a:pPr marL="573088" lvl="1" indent="-268288" eaLnBrk="1" hangingPunct="1">
              <a:lnSpc>
                <a:spcPct val="90000"/>
              </a:lnSpc>
              <a:buClr>
                <a:srgbClr val="CC0000"/>
              </a:buClr>
              <a:buFontTx/>
              <a:buChar char="•"/>
            </a:pPr>
            <a:r>
              <a:rPr lang="fr-BE" sz="1100" smtClean="0">
                <a:solidFill>
                  <a:srgbClr val="333399"/>
                </a:solidFill>
              </a:rPr>
              <a:t>respecter les procédures et règlement en vigueur (horaires, procédures de travail, sécurité, hygiène, …);</a:t>
            </a:r>
          </a:p>
          <a:p>
            <a:pPr marL="573088" lvl="1" indent="-268288" eaLnBrk="1" hangingPunct="1">
              <a:lnSpc>
                <a:spcPct val="90000"/>
              </a:lnSpc>
              <a:buClr>
                <a:srgbClr val="CC0000"/>
              </a:buClr>
              <a:buFontTx/>
              <a:buChar char="•"/>
            </a:pPr>
            <a:r>
              <a:rPr lang="fr-BE" sz="1100" smtClean="0">
                <a:solidFill>
                  <a:srgbClr val="333399"/>
                </a:solidFill>
              </a:rPr>
              <a:t>agir en toute circonstance avec respect et courtoisie; </a:t>
            </a:r>
            <a:endParaRPr lang="fr-FR" sz="1100" smtClean="0">
              <a:solidFill>
                <a:srgbClr val="333399"/>
              </a:solidFill>
            </a:endParaRPr>
          </a:p>
          <a:p>
            <a:pPr marL="190500" indent="-190500" eaLnBrk="1" hangingPunct="1">
              <a:lnSpc>
                <a:spcPct val="90000"/>
              </a:lnSpc>
              <a:buClr>
                <a:srgbClr val="CC0000"/>
              </a:buClr>
              <a:buFont typeface="Wingdings" pitchFamily="2" charset="2"/>
              <a:buChar char="q"/>
            </a:pPr>
            <a:endParaRPr lang="fr-BE" sz="1100" smtClean="0">
              <a:solidFill>
                <a:srgbClr val="333399"/>
              </a:solidFill>
            </a:endParaRPr>
          </a:p>
          <a:p>
            <a:pPr marL="190500" indent="-190500" eaLnBrk="1" hangingPunct="1">
              <a:lnSpc>
                <a:spcPct val="90000"/>
              </a:lnSpc>
              <a:buClr>
                <a:srgbClr val="CC0000"/>
              </a:buClr>
              <a:buFont typeface="Wingdings" pitchFamily="2" charset="2"/>
              <a:buChar char="q"/>
            </a:pPr>
            <a:r>
              <a:rPr lang="fr-BE" sz="1100" b="1" smtClean="0">
                <a:solidFill>
                  <a:srgbClr val="333399"/>
                </a:solidFill>
              </a:rPr>
              <a:t>Que dois-je faire en cas de congé pour cause de maladie</a:t>
            </a:r>
            <a:r>
              <a:rPr lang="fr-BE" sz="1100" smtClean="0">
                <a:solidFill>
                  <a:srgbClr val="333399"/>
                </a:solidFill>
              </a:rPr>
              <a:t> ?</a:t>
            </a:r>
            <a:endParaRPr lang="fr-FR" sz="1100" b="1" smtClean="0">
              <a:solidFill>
                <a:srgbClr val="333399"/>
              </a:solidFill>
            </a:endParaRPr>
          </a:p>
          <a:p>
            <a:pPr marL="573088" lvl="1" indent="-268288" eaLnBrk="1" hangingPunct="1">
              <a:lnSpc>
                <a:spcPct val="90000"/>
              </a:lnSpc>
              <a:buClr>
                <a:srgbClr val="CC0000"/>
              </a:buClr>
              <a:buFontTx/>
              <a:buChar char="•"/>
            </a:pPr>
            <a:r>
              <a:rPr lang="fr-FR" sz="1100" smtClean="0">
                <a:solidFill>
                  <a:srgbClr val="333399"/>
                </a:solidFill>
              </a:rPr>
              <a:t>En cas d’absence d'un jour :  avertir son supérieur hiérarchique (ou son secrétariat) au plus tard avant 9h30. </a:t>
            </a:r>
          </a:p>
          <a:p>
            <a:pPr marL="573088" lvl="1" indent="-268288" eaLnBrk="1" hangingPunct="1">
              <a:lnSpc>
                <a:spcPct val="90000"/>
              </a:lnSpc>
              <a:buClr>
                <a:srgbClr val="CC0000"/>
              </a:buClr>
              <a:buFontTx/>
              <a:buChar char="•"/>
            </a:pPr>
            <a:r>
              <a:rPr lang="fr-FR" sz="1100" smtClean="0">
                <a:solidFill>
                  <a:srgbClr val="333399"/>
                </a:solidFill>
              </a:rPr>
              <a:t>Si je dois m’absenter plusieurs jours : avertir son supérieur hiérarchique (ou son secrétariat) au plus tard avant 9h30 et faire compléter dans le courant de la 1</a:t>
            </a:r>
            <a:r>
              <a:rPr lang="fr-FR" sz="1100" baseline="30000" smtClean="0">
                <a:solidFill>
                  <a:srgbClr val="333399"/>
                </a:solidFill>
              </a:rPr>
              <a:t>ère</a:t>
            </a:r>
            <a:r>
              <a:rPr lang="fr-FR" sz="1100" smtClean="0">
                <a:solidFill>
                  <a:srgbClr val="333399"/>
                </a:solidFill>
              </a:rPr>
              <a:t> journée d'absence par un médecin de son choix le certificat (Modèle A) et l’envoyer le jour même au médecin contrôleur. Avertir son SH de la durée de son absence. </a:t>
            </a:r>
          </a:p>
          <a:p>
            <a:pPr marL="190500" indent="-190500" eaLnBrk="1" hangingPunct="1">
              <a:lnSpc>
                <a:spcPct val="90000"/>
              </a:lnSpc>
              <a:buClr>
                <a:srgbClr val="CC0000"/>
              </a:buClr>
              <a:buFont typeface="Wingdings" pitchFamily="2" charset="2"/>
              <a:buChar char="q"/>
            </a:pPr>
            <a:endParaRPr lang="fr-BE" sz="1100" smtClean="0">
              <a:solidFill>
                <a:srgbClr val="333399"/>
              </a:solidFill>
            </a:endParaRPr>
          </a:p>
          <a:p>
            <a:pPr marL="190500" indent="-190500" eaLnBrk="1" hangingPunct="1">
              <a:lnSpc>
                <a:spcPct val="90000"/>
              </a:lnSpc>
              <a:buClr>
                <a:srgbClr val="CC0000"/>
              </a:buClr>
              <a:buFont typeface="Wingdings" pitchFamily="2" charset="2"/>
              <a:buChar char="q"/>
            </a:pPr>
            <a:r>
              <a:rPr lang="fr-BE" sz="1100" b="1" smtClean="0">
                <a:solidFill>
                  <a:srgbClr val="333399"/>
                </a:solidFill>
              </a:rPr>
              <a:t>Quelles sont mes horaires de travail (ex d’un horaire standard) ?</a:t>
            </a:r>
            <a:endParaRPr lang="fr-BE" sz="1100" smtClean="0">
              <a:solidFill>
                <a:srgbClr val="333399"/>
              </a:solidFill>
            </a:endParaRPr>
          </a:p>
          <a:p>
            <a:pPr marL="573088" lvl="1" indent="-268288" eaLnBrk="1" hangingPunct="1">
              <a:lnSpc>
                <a:spcPct val="90000"/>
              </a:lnSpc>
              <a:buClr>
                <a:srgbClr val="CC0000"/>
              </a:buClr>
              <a:buFontTx/>
              <a:buChar char="•"/>
            </a:pPr>
            <a:r>
              <a:rPr lang="fr-FR" sz="1100" smtClean="0">
                <a:solidFill>
                  <a:srgbClr val="333399"/>
                </a:solidFill>
              </a:rPr>
              <a:t>moyenne mensuelle de 7h36 par jour;</a:t>
            </a:r>
          </a:p>
          <a:p>
            <a:pPr marL="573088" lvl="1" indent="-268288" eaLnBrk="1" hangingPunct="1">
              <a:lnSpc>
                <a:spcPct val="90000"/>
              </a:lnSpc>
              <a:buClr>
                <a:srgbClr val="CC0000"/>
              </a:buClr>
              <a:buFontTx/>
              <a:buChar char="•"/>
            </a:pPr>
            <a:r>
              <a:rPr lang="fr-BE" sz="1100" smtClean="0">
                <a:solidFill>
                  <a:srgbClr val="333399"/>
                </a:solidFill>
              </a:rPr>
              <a:t>possibilité de récupération de l’excédent; </a:t>
            </a:r>
            <a:endParaRPr lang="fr-FR" sz="1100" smtClean="0">
              <a:solidFill>
                <a:srgbClr val="333399"/>
              </a:solidFill>
            </a:endParaRPr>
          </a:p>
          <a:p>
            <a:pPr marL="573088" lvl="1" indent="-268288" eaLnBrk="1" hangingPunct="1">
              <a:lnSpc>
                <a:spcPct val="90000"/>
              </a:lnSpc>
              <a:buClr>
                <a:srgbClr val="CC0000"/>
              </a:buClr>
              <a:buFontTx/>
              <a:buChar char="•"/>
            </a:pPr>
            <a:r>
              <a:rPr lang="fr-FR" sz="1100" smtClean="0">
                <a:solidFill>
                  <a:srgbClr val="333399"/>
                </a:solidFill>
              </a:rPr>
              <a:t>une plage variable : matin : entre 8h00 et 9h00, midi : entre 12h00 et 14h00, soir : entre 16h00 et 18h00;</a:t>
            </a:r>
          </a:p>
          <a:p>
            <a:pPr marL="573088" lvl="1" indent="-268288" eaLnBrk="1" hangingPunct="1">
              <a:lnSpc>
                <a:spcPct val="90000"/>
              </a:lnSpc>
              <a:buClr>
                <a:srgbClr val="CC0000"/>
              </a:buClr>
              <a:buFontTx/>
              <a:buChar char="•"/>
            </a:pPr>
            <a:r>
              <a:rPr lang="fr-FR" sz="1100" smtClean="0">
                <a:solidFill>
                  <a:srgbClr val="333399"/>
                </a:solidFill>
              </a:rPr>
              <a:t>une plage fixe : présence obligatoire entre 9h00 et 12h00 et entre 14h00 et 16h00.</a:t>
            </a:r>
          </a:p>
          <a:p>
            <a:pPr marL="573088" lvl="1" indent="-268288" eaLnBrk="1" hangingPunct="1">
              <a:lnSpc>
                <a:spcPct val="90000"/>
              </a:lnSpc>
              <a:buClr>
                <a:srgbClr val="CC0000"/>
              </a:buClr>
              <a:buFontTx/>
              <a:buChar char="•"/>
            </a:pPr>
            <a:r>
              <a:rPr lang="fr-FR" sz="1100" smtClean="0">
                <a:solidFill>
                  <a:srgbClr val="333399"/>
                </a:solidFill>
              </a:rPr>
              <a:t>la pause de midi est obligatoire et ne peut être inférieure à 30 minutes.</a:t>
            </a:r>
          </a:p>
          <a:p>
            <a:pPr marL="573088" lvl="1" indent="-268288" eaLnBrk="1" hangingPunct="1">
              <a:lnSpc>
                <a:spcPct val="90000"/>
              </a:lnSpc>
              <a:buClr>
                <a:srgbClr val="CC0000"/>
              </a:buClr>
              <a:buFontTx/>
              <a:buChar char="•"/>
            </a:pPr>
            <a:endParaRPr lang="fr-BE" sz="1100" smtClean="0">
              <a:solidFill>
                <a:srgbClr val="333399"/>
              </a:solidFill>
            </a:endParaRPr>
          </a:p>
          <a:p>
            <a:pPr marL="190500" indent="-190500" eaLnBrk="1" hangingPunct="1">
              <a:lnSpc>
                <a:spcPct val="90000"/>
              </a:lnSpc>
              <a:buClr>
                <a:srgbClr val="CC0000"/>
              </a:buClr>
              <a:buFont typeface="Wingdings" pitchFamily="2" charset="2"/>
              <a:buChar char="q"/>
            </a:pPr>
            <a:r>
              <a:rPr lang="fr-BE" sz="1100" b="1" smtClean="0">
                <a:solidFill>
                  <a:srgbClr val="333399"/>
                </a:solidFill>
              </a:rPr>
              <a:t>Infos supplémentaires:</a:t>
            </a:r>
          </a:p>
          <a:p>
            <a:pPr marL="573088" lvl="1" indent="-268288" eaLnBrk="1" hangingPunct="1">
              <a:lnSpc>
                <a:spcPct val="90000"/>
              </a:lnSpc>
              <a:buClr>
                <a:srgbClr val="CC0000"/>
              </a:buClr>
              <a:buFontTx/>
              <a:buChar char="•"/>
            </a:pPr>
            <a:r>
              <a:rPr lang="fr-BE" sz="1100" smtClean="0">
                <a:solidFill>
                  <a:srgbClr val="333399"/>
                </a:solidFill>
              </a:rPr>
              <a:t>Service RH au 010/23.60.41ou 60.20.</a:t>
            </a:r>
            <a:endParaRPr lang="fr-FR" sz="1100" smtClean="0">
              <a:solidFill>
                <a:srgbClr val="333399"/>
              </a:solidFill>
            </a:endParaRPr>
          </a:p>
          <a:p>
            <a:pPr marL="190500" indent="-190500" eaLnBrk="1" hangingPunct="1">
              <a:lnSpc>
                <a:spcPct val="90000"/>
              </a:lnSpc>
              <a:buClr>
                <a:srgbClr val="CC3300"/>
              </a:buClr>
              <a:buFont typeface="Wingdings" pitchFamily="2" charset="2"/>
              <a:buChar char="q"/>
            </a:pPr>
            <a:endParaRPr lang="fr-FR" sz="1100" smtClean="0">
              <a:solidFill>
                <a:srgbClr val="333399"/>
              </a:solidFill>
            </a:endParaRPr>
          </a:p>
        </p:txBody>
      </p:sp>
      <p:sp>
        <p:nvSpPr>
          <p:cNvPr id="18436"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6C25DAA-7191-4DAA-A742-8BD74FAAF076}" type="slidenum">
              <a:rPr lang="fr-FR" smtClean="0"/>
              <a:pPr eaLnBrk="1" hangingPunct="1"/>
              <a:t>18</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8916">
                                            <p:txEl>
                                              <p:pRg st="1" end="1"/>
                                            </p:txEl>
                                          </p:spTgt>
                                        </p:tgtEl>
                                        <p:attrNameLst>
                                          <p:attrName>style.visibility</p:attrName>
                                        </p:attrNameLst>
                                      </p:cBhvr>
                                      <p:to>
                                        <p:strVal val="visible"/>
                                      </p:to>
                                    </p:set>
                                    <p:anim calcmode="lin" valueType="num">
                                      <p:cBhvr additive="base">
                                        <p:cTn id="7" dur="500" fill="hold"/>
                                        <p:tgtEl>
                                          <p:spTgt spid="3891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8916">
                                            <p:txEl>
                                              <p:pRg st="2" end="2"/>
                                            </p:txEl>
                                          </p:spTgt>
                                        </p:tgtEl>
                                        <p:attrNameLst>
                                          <p:attrName>style.visibility</p:attrName>
                                        </p:attrNameLst>
                                      </p:cBhvr>
                                      <p:to>
                                        <p:strVal val="visible"/>
                                      </p:to>
                                    </p:set>
                                    <p:anim calcmode="lin" valueType="num">
                                      <p:cBhvr additive="base">
                                        <p:cTn id="11" dur="500" fill="hold"/>
                                        <p:tgtEl>
                                          <p:spTgt spid="3891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891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916">
                                            <p:txEl>
                                              <p:pRg st="3" end="3"/>
                                            </p:txEl>
                                          </p:spTgt>
                                        </p:tgtEl>
                                        <p:attrNameLst>
                                          <p:attrName>style.visibility</p:attrName>
                                        </p:attrNameLst>
                                      </p:cBhvr>
                                      <p:to>
                                        <p:strVal val="visible"/>
                                      </p:to>
                                    </p:set>
                                    <p:anim calcmode="lin" valueType="num">
                                      <p:cBhvr additive="base">
                                        <p:cTn id="15" dur="500" fill="hold"/>
                                        <p:tgtEl>
                                          <p:spTgt spid="3891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891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8916">
                                            <p:txEl>
                                              <p:pRg st="4" end="4"/>
                                            </p:txEl>
                                          </p:spTgt>
                                        </p:tgtEl>
                                        <p:attrNameLst>
                                          <p:attrName>style.visibility</p:attrName>
                                        </p:attrNameLst>
                                      </p:cBhvr>
                                      <p:to>
                                        <p:strVal val="visible"/>
                                      </p:to>
                                    </p:set>
                                    <p:anim calcmode="lin" valueType="num">
                                      <p:cBhvr additive="base">
                                        <p:cTn id="19" dur="500" fill="hold"/>
                                        <p:tgtEl>
                                          <p:spTgt spid="3891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6">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8916">
                                            <p:txEl>
                                              <p:pRg st="5" end="5"/>
                                            </p:txEl>
                                          </p:spTgt>
                                        </p:tgtEl>
                                        <p:attrNameLst>
                                          <p:attrName>style.visibility</p:attrName>
                                        </p:attrNameLst>
                                      </p:cBhvr>
                                      <p:to>
                                        <p:strVal val="visible"/>
                                      </p:to>
                                    </p:set>
                                    <p:anim calcmode="lin" valueType="num">
                                      <p:cBhvr additive="base">
                                        <p:cTn id="23" dur="500" fill="hold"/>
                                        <p:tgtEl>
                                          <p:spTgt spid="38916">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8916">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916">
                                            <p:txEl>
                                              <p:pRg st="6" end="6"/>
                                            </p:txEl>
                                          </p:spTgt>
                                        </p:tgtEl>
                                        <p:attrNameLst>
                                          <p:attrName>style.visibility</p:attrName>
                                        </p:attrNameLst>
                                      </p:cBhvr>
                                      <p:to>
                                        <p:strVal val="visible"/>
                                      </p:to>
                                    </p:set>
                                    <p:anim calcmode="lin" valueType="num">
                                      <p:cBhvr additive="base">
                                        <p:cTn id="27" dur="500" fill="hold"/>
                                        <p:tgtEl>
                                          <p:spTgt spid="3891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891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38916">
                                            <p:txEl>
                                              <p:pRg st="8" end="8"/>
                                            </p:txEl>
                                          </p:spTgt>
                                        </p:tgtEl>
                                        <p:attrNameLst>
                                          <p:attrName>style.visibility</p:attrName>
                                        </p:attrNameLst>
                                      </p:cBhvr>
                                      <p:to>
                                        <p:strVal val="visible"/>
                                      </p:to>
                                    </p:set>
                                    <p:anim calcmode="lin" valueType="num">
                                      <p:cBhvr additive="base">
                                        <p:cTn id="33" dur="500" fill="hold"/>
                                        <p:tgtEl>
                                          <p:spTgt spid="3891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8916">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8916">
                                            <p:txEl>
                                              <p:pRg st="9" end="9"/>
                                            </p:txEl>
                                          </p:spTgt>
                                        </p:tgtEl>
                                        <p:attrNameLst>
                                          <p:attrName>style.visibility</p:attrName>
                                        </p:attrNameLst>
                                      </p:cBhvr>
                                      <p:to>
                                        <p:strVal val="visible"/>
                                      </p:to>
                                    </p:set>
                                    <p:anim calcmode="lin" valueType="num">
                                      <p:cBhvr additive="base">
                                        <p:cTn id="37" dur="500" fill="hold"/>
                                        <p:tgtEl>
                                          <p:spTgt spid="3891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8916">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8916">
                                            <p:txEl>
                                              <p:pRg st="10" end="10"/>
                                            </p:txEl>
                                          </p:spTgt>
                                        </p:tgtEl>
                                        <p:attrNameLst>
                                          <p:attrName>style.visibility</p:attrName>
                                        </p:attrNameLst>
                                      </p:cBhvr>
                                      <p:to>
                                        <p:strVal val="visible"/>
                                      </p:to>
                                    </p:set>
                                    <p:anim calcmode="lin" valueType="num">
                                      <p:cBhvr additive="base">
                                        <p:cTn id="41" dur="500" fill="hold"/>
                                        <p:tgtEl>
                                          <p:spTgt spid="38916">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8916">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8916">
                                            <p:txEl>
                                              <p:pRg st="11" end="11"/>
                                            </p:txEl>
                                          </p:spTgt>
                                        </p:tgtEl>
                                        <p:attrNameLst>
                                          <p:attrName>style.visibility</p:attrName>
                                        </p:attrNameLst>
                                      </p:cBhvr>
                                      <p:to>
                                        <p:strVal val="visible"/>
                                      </p:to>
                                    </p:set>
                                    <p:anim calcmode="lin" valueType="num">
                                      <p:cBhvr additive="base">
                                        <p:cTn id="45" dur="500" fill="hold"/>
                                        <p:tgtEl>
                                          <p:spTgt spid="38916">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891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38916">
                                            <p:txEl>
                                              <p:pRg st="13" end="13"/>
                                            </p:txEl>
                                          </p:spTgt>
                                        </p:tgtEl>
                                        <p:attrNameLst>
                                          <p:attrName>style.visibility</p:attrName>
                                        </p:attrNameLst>
                                      </p:cBhvr>
                                      <p:to>
                                        <p:strVal val="visible"/>
                                      </p:to>
                                    </p:set>
                                    <p:anim calcmode="lin" valueType="num">
                                      <p:cBhvr additive="base">
                                        <p:cTn id="51" dur="500" fill="hold"/>
                                        <p:tgtEl>
                                          <p:spTgt spid="38916">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8916">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8916">
                                            <p:txEl>
                                              <p:pRg st="14" end="14"/>
                                            </p:txEl>
                                          </p:spTgt>
                                        </p:tgtEl>
                                        <p:attrNameLst>
                                          <p:attrName>style.visibility</p:attrName>
                                        </p:attrNameLst>
                                      </p:cBhvr>
                                      <p:to>
                                        <p:strVal val="visible"/>
                                      </p:to>
                                    </p:set>
                                    <p:anim calcmode="lin" valueType="num">
                                      <p:cBhvr additive="base">
                                        <p:cTn id="55" dur="500" fill="hold"/>
                                        <p:tgtEl>
                                          <p:spTgt spid="38916">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8916">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8916">
                                            <p:txEl>
                                              <p:pRg st="15" end="15"/>
                                            </p:txEl>
                                          </p:spTgt>
                                        </p:tgtEl>
                                        <p:attrNameLst>
                                          <p:attrName>style.visibility</p:attrName>
                                        </p:attrNameLst>
                                      </p:cBhvr>
                                      <p:to>
                                        <p:strVal val="visible"/>
                                      </p:to>
                                    </p:set>
                                    <p:anim calcmode="lin" valueType="num">
                                      <p:cBhvr additive="base">
                                        <p:cTn id="59" dur="500" fill="hold"/>
                                        <p:tgtEl>
                                          <p:spTgt spid="38916">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8916">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nodeType="clickEffect">
                                  <p:stCondLst>
                                    <p:cond delay="0"/>
                                  </p:stCondLst>
                                  <p:childTnLst>
                                    <p:set>
                                      <p:cBhvr>
                                        <p:cTn id="64" dur="1" fill="hold">
                                          <p:stCondLst>
                                            <p:cond delay="0"/>
                                          </p:stCondLst>
                                        </p:cTn>
                                        <p:tgtEl>
                                          <p:spTgt spid="38916">
                                            <p:txEl>
                                              <p:pRg st="17" end="17"/>
                                            </p:txEl>
                                          </p:spTgt>
                                        </p:tgtEl>
                                        <p:attrNameLst>
                                          <p:attrName>style.visibility</p:attrName>
                                        </p:attrNameLst>
                                      </p:cBhvr>
                                      <p:to>
                                        <p:strVal val="visible"/>
                                      </p:to>
                                    </p:set>
                                    <p:anim calcmode="lin" valueType="num">
                                      <p:cBhvr additive="base">
                                        <p:cTn id="65" dur="500" fill="hold"/>
                                        <p:tgtEl>
                                          <p:spTgt spid="38916">
                                            <p:txEl>
                                              <p:pRg st="17" end="1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8916">
                                            <p:txEl>
                                              <p:pRg st="17" end="17"/>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8916">
                                            <p:txEl>
                                              <p:pRg st="18" end="18"/>
                                            </p:txEl>
                                          </p:spTgt>
                                        </p:tgtEl>
                                        <p:attrNameLst>
                                          <p:attrName>style.visibility</p:attrName>
                                        </p:attrNameLst>
                                      </p:cBhvr>
                                      <p:to>
                                        <p:strVal val="visible"/>
                                      </p:to>
                                    </p:set>
                                    <p:anim calcmode="lin" valueType="num">
                                      <p:cBhvr additive="base">
                                        <p:cTn id="69" dur="500" fill="hold"/>
                                        <p:tgtEl>
                                          <p:spTgt spid="38916">
                                            <p:txEl>
                                              <p:pRg st="18" end="18"/>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8916">
                                            <p:txEl>
                                              <p:pRg st="18" end="18"/>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8916">
                                            <p:txEl>
                                              <p:pRg st="19" end="19"/>
                                            </p:txEl>
                                          </p:spTgt>
                                        </p:tgtEl>
                                        <p:attrNameLst>
                                          <p:attrName>style.visibility</p:attrName>
                                        </p:attrNameLst>
                                      </p:cBhvr>
                                      <p:to>
                                        <p:strVal val="visible"/>
                                      </p:to>
                                    </p:set>
                                    <p:anim calcmode="lin" valueType="num">
                                      <p:cBhvr additive="base">
                                        <p:cTn id="73" dur="500" fill="hold"/>
                                        <p:tgtEl>
                                          <p:spTgt spid="38916">
                                            <p:txEl>
                                              <p:pRg st="19" end="1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8916">
                                            <p:txEl>
                                              <p:pRg st="19" end="19"/>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8916">
                                            <p:txEl>
                                              <p:pRg st="20" end="20"/>
                                            </p:txEl>
                                          </p:spTgt>
                                        </p:tgtEl>
                                        <p:attrNameLst>
                                          <p:attrName>style.visibility</p:attrName>
                                        </p:attrNameLst>
                                      </p:cBhvr>
                                      <p:to>
                                        <p:strVal val="visible"/>
                                      </p:to>
                                    </p:set>
                                    <p:anim calcmode="lin" valueType="num">
                                      <p:cBhvr additive="base">
                                        <p:cTn id="77" dur="500" fill="hold"/>
                                        <p:tgtEl>
                                          <p:spTgt spid="38916">
                                            <p:txEl>
                                              <p:pRg st="20" end="2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8916">
                                            <p:txEl>
                                              <p:pRg st="20" end="20"/>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8916">
                                            <p:txEl>
                                              <p:pRg st="21" end="21"/>
                                            </p:txEl>
                                          </p:spTgt>
                                        </p:tgtEl>
                                        <p:attrNameLst>
                                          <p:attrName>style.visibility</p:attrName>
                                        </p:attrNameLst>
                                      </p:cBhvr>
                                      <p:to>
                                        <p:strVal val="visible"/>
                                      </p:to>
                                    </p:set>
                                    <p:anim calcmode="lin" valueType="num">
                                      <p:cBhvr additive="base">
                                        <p:cTn id="81" dur="500" fill="hold"/>
                                        <p:tgtEl>
                                          <p:spTgt spid="38916">
                                            <p:txEl>
                                              <p:pRg st="21" end="2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8916">
                                            <p:txEl>
                                              <p:pRg st="21" end="21"/>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8916">
                                            <p:txEl>
                                              <p:pRg st="22" end="22"/>
                                            </p:txEl>
                                          </p:spTgt>
                                        </p:tgtEl>
                                        <p:attrNameLst>
                                          <p:attrName>style.visibility</p:attrName>
                                        </p:attrNameLst>
                                      </p:cBhvr>
                                      <p:to>
                                        <p:strVal val="visible"/>
                                      </p:to>
                                    </p:set>
                                    <p:anim calcmode="lin" valueType="num">
                                      <p:cBhvr additive="base">
                                        <p:cTn id="85" dur="500" fill="hold"/>
                                        <p:tgtEl>
                                          <p:spTgt spid="38916">
                                            <p:txEl>
                                              <p:pRg st="22" end="22"/>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8916">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38916">
                                            <p:txEl>
                                              <p:pRg st="24" end="24"/>
                                            </p:txEl>
                                          </p:spTgt>
                                        </p:tgtEl>
                                        <p:attrNameLst>
                                          <p:attrName>style.visibility</p:attrName>
                                        </p:attrNameLst>
                                      </p:cBhvr>
                                      <p:to>
                                        <p:strVal val="visible"/>
                                      </p:to>
                                    </p:set>
                                    <p:anim calcmode="lin" valueType="num">
                                      <p:cBhvr additive="base">
                                        <p:cTn id="91" dur="500" fill="hold"/>
                                        <p:tgtEl>
                                          <p:spTgt spid="38916">
                                            <p:txEl>
                                              <p:pRg st="24" end="2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8916">
                                            <p:txEl>
                                              <p:pRg st="24" end="24"/>
                                            </p:txEl>
                                          </p:spTgt>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38916">
                                            <p:txEl>
                                              <p:pRg st="25" end="25"/>
                                            </p:txEl>
                                          </p:spTgt>
                                        </p:tgtEl>
                                        <p:attrNameLst>
                                          <p:attrName>style.visibility</p:attrName>
                                        </p:attrNameLst>
                                      </p:cBhvr>
                                      <p:to>
                                        <p:strVal val="visible"/>
                                      </p:to>
                                    </p:set>
                                    <p:anim calcmode="lin" valueType="num">
                                      <p:cBhvr additive="base">
                                        <p:cTn id="95" dur="500" fill="hold"/>
                                        <p:tgtEl>
                                          <p:spTgt spid="38916">
                                            <p:txEl>
                                              <p:pRg st="25" end="25"/>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8916">
                                            <p:txEl>
                                              <p:pRg st="25" end="2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AutoShape 2"/>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13. Bien-être au travail</a:t>
            </a:r>
            <a:endParaRPr lang="fr-FR" sz="2000" b="1" dirty="0">
              <a:solidFill>
                <a:schemeClr val="bg1"/>
              </a:solidFill>
              <a:effectLst>
                <a:outerShdw blurRad="38100" dist="38100" dir="2700000" algn="tl">
                  <a:srgbClr val="000000">
                    <a:alpha val="43137"/>
                  </a:srgbClr>
                </a:outerShdw>
              </a:effectLst>
            </a:endParaRPr>
          </a:p>
        </p:txBody>
      </p:sp>
      <p:sp>
        <p:nvSpPr>
          <p:cNvPr id="39940" name="Rectangle 5"/>
          <p:cNvSpPr>
            <a:spLocks noGrp="1" noChangeArrowheads="1"/>
          </p:cNvSpPr>
          <p:nvPr>
            <p:ph type="body" idx="1"/>
          </p:nvPr>
        </p:nvSpPr>
        <p:spPr>
          <a:xfrm>
            <a:off x="381000" y="685800"/>
            <a:ext cx="8229600" cy="5943600"/>
          </a:xfrm>
          <a:noFill/>
        </p:spPr>
        <p:txBody>
          <a:bodyPr/>
          <a:lstStyle/>
          <a:p>
            <a:pPr marL="190500" indent="96838" eaLnBrk="1" hangingPunct="1">
              <a:lnSpc>
                <a:spcPct val="90000"/>
              </a:lnSpc>
              <a:buFontTx/>
              <a:buNone/>
            </a:pPr>
            <a:endParaRPr lang="fr-FR" sz="1000" smtClean="0">
              <a:solidFill>
                <a:srgbClr val="333399"/>
              </a:solidFill>
            </a:endParaRPr>
          </a:p>
          <a:p>
            <a:pPr marL="190500" indent="96838" eaLnBrk="1" hangingPunct="1">
              <a:lnSpc>
                <a:spcPct val="90000"/>
              </a:lnSpc>
              <a:buClr>
                <a:srgbClr val="CC0000"/>
              </a:buClr>
              <a:buFont typeface="Wingdings" pitchFamily="2" charset="2"/>
              <a:buChar char="q"/>
            </a:pPr>
            <a:r>
              <a:rPr lang="fr-FR" sz="1000" b="1" smtClean="0">
                <a:solidFill>
                  <a:srgbClr val="333399"/>
                </a:solidFill>
              </a:rPr>
              <a:t> L’administration veille à mettre en place une série de mesures pour améliorer les conditions de travail et le  bien-être de ses agents et pour leur permettre d’exécuter leur mission dans un environnement sain et sûr. Ces mesures concernent :</a:t>
            </a:r>
          </a:p>
          <a:p>
            <a:pPr marL="190500" indent="96838" eaLnBrk="1" hangingPunct="1">
              <a:lnSpc>
                <a:spcPct val="90000"/>
              </a:lnSpc>
              <a:buFontTx/>
              <a:buNone/>
            </a:pPr>
            <a:endParaRPr lang="fr-FR" sz="1000" smtClean="0">
              <a:solidFill>
                <a:srgbClr val="333399"/>
              </a:solidFill>
            </a:endParaRPr>
          </a:p>
          <a:p>
            <a:pPr marL="669925" lvl="1" indent="-268288" eaLnBrk="1" hangingPunct="1">
              <a:lnSpc>
                <a:spcPct val="90000"/>
              </a:lnSpc>
              <a:buClr>
                <a:srgbClr val="CC0000"/>
              </a:buClr>
              <a:buFontTx/>
              <a:buChar char="•"/>
            </a:pPr>
            <a:r>
              <a:rPr lang="fr-FR" sz="1000" smtClean="0">
                <a:solidFill>
                  <a:srgbClr val="333399"/>
                </a:solidFill>
              </a:rPr>
              <a:t>la sécurité au travail;</a:t>
            </a:r>
          </a:p>
          <a:p>
            <a:pPr marL="669925" lvl="1" indent="-268288" eaLnBrk="1" hangingPunct="1">
              <a:lnSpc>
                <a:spcPct val="90000"/>
              </a:lnSpc>
              <a:buClr>
                <a:srgbClr val="CC0000"/>
              </a:buClr>
              <a:buFontTx/>
              <a:buChar char="•"/>
            </a:pPr>
            <a:r>
              <a:rPr lang="fr-FR" sz="1000" smtClean="0">
                <a:solidFill>
                  <a:srgbClr val="333399"/>
                </a:solidFill>
              </a:rPr>
              <a:t>la protection de la santé du travailleur;</a:t>
            </a:r>
          </a:p>
          <a:p>
            <a:pPr marL="669925" lvl="1" indent="-268288" eaLnBrk="1" hangingPunct="1">
              <a:lnSpc>
                <a:spcPct val="90000"/>
              </a:lnSpc>
              <a:buClr>
                <a:srgbClr val="CC0000"/>
              </a:buClr>
              <a:buFontTx/>
              <a:buChar char="•"/>
            </a:pPr>
            <a:r>
              <a:rPr lang="fr-FR" sz="1000" smtClean="0">
                <a:solidFill>
                  <a:srgbClr val="333399"/>
                </a:solidFill>
              </a:rPr>
              <a:t>la charge psychosociale occasionnée par le travail;</a:t>
            </a:r>
          </a:p>
          <a:p>
            <a:pPr marL="669925" lvl="1" indent="-268288" eaLnBrk="1" hangingPunct="1">
              <a:lnSpc>
                <a:spcPct val="90000"/>
              </a:lnSpc>
              <a:buClr>
                <a:srgbClr val="CC0000"/>
              </a:buClr>
              <a:buFontTx/>
              <a:buChar char="•"/>
            </a:pPr>
            <a:r>
              <a:rPr lang="fr-FR" sz="1000" smtClean="0">
                <a:solidFill>
                  <a:srgbClr val="333399"/>
                </a:solidFill>
              </a:rPr>
              <a:t>l’ergonomie;</a:t>
            </a:r>
          </a:p>
          <a:p>
            <a:pPr marL="669925" lvl="1" indent="-268288" eaLnBrk="1" hangingPunct="1">
              <a:lnSpc>
                <a:spcPct val="90000"/>
              </a:lnSpc>
              <a:buClr>
                <a:srgbClr val="CC0000"/>
              </a:buClr>
              <a:buFontTx/>
              <a:buChar char="•"/>
            </a:pPr>
            <a:r>
              <a:rPr lang="fr-FR" sz="1000" smtClean="0">
                <a:solidFill>
                  <a:srgbClr val="333399"/>
                </a:solidFill>
              </a:rPr>
              <a:t>l’hygiène au travail;</a:t>
            </a:r>
          </a:p>
          <a:p>
            <a:pPr marL="669925" lvl="1" indent="-268288" eaLnBrk="1" hangingPunct="1">
              <a:lnSpc>
                <a:spcPct val="90000"/>
              </a:lnSpc>
              <a:buClr>
                <a:srgbClr val="CC0000"/>
              </a:buClr>
              <a:buFontTx/>
              <a:buChar char="•"/>
            </a:pPr>
            <a:r>
              <a:rPr lang="fr-FR" sz="1000" smtClean="0">
                <a:solidFill>
                  <a:srgbClr val="333399"/>
                </a:solidFill>
              </a:rPr>
              <a:t>l’embellissement des lieux de travail.</a:t>
            </a:r>
          </a:p>
          <a:p>
            <a:pPr marL="669925" lvl="1" indent="-268288" eaLnBrk="1" hangingPunct="1">
              <a:lnSpc>
                <a:spcPct val="90000"/>
              </a:lnSpc>
              <a:buClr>
                <a:srgbClr val="CC0000"/>
              </a:buClr>
              <a:buFontTx/>
              <a:buChar char="•"/>
            </a:pPr>
            <a:endParaRPr lang="fr-FR" sz="1000" smtClean="0">
              <a:solidFill>
                <a:srgbClr val="333399"/>
              </a:solidFill>
            </a:endParaRPr>
          </a:p>
          <a:p>
            <a:pPr marL="190500" indent="96838" eaLnBrk="1" hangingPunct="1">
              <a:lnSpc>
                <a:spcPct val="80000"/>
              </a:lnSpc>
              <a:buClr>
                <a:srgbClr val="CC0000"/>
              </a:buClr>
              <a:buFont typeface="Wingdings" pitchFamily="2" charset="2"/>
              <a:buChar char="q"/>
            </a:pPr>
            <a:r>
              <a:rPr lang="fr-BE" sz="1000" b="1" smtClean="0">
                <a:solidFill>
                  <a:srgbClr val="333399"/>
                </a:solidFill>
              </a:rPr>
              <a:t> Rôle de l’administration :</a:t>
            </a:r>
          </a:p>
          <a:p>
            <a:pPr marL="669925" lvl="1" indent="-268288" eaLnBrk="1" hangingPunct="1">
              <a:lnSpc>
                <a:spcPct val="80000"/>
              </a:lnSpc>
              <a:buClr>
                <a:srgbClr val="CC0000"/>
              </a:buClr>
              <a:buFontTx/>
              <a:buChar char="•"/>
            </a:pPr>
            <a:r>
              <a:rPr lang="fr-FR" sz="1000" smtClean="0">
                <a:solidFill>
                  <a:srgbClr val="333399"/>
                </a:solidFill>
              </a:rPr>
              <a:t>mener une politique du bien-être au travail </a:t>
            </a:r>
            <a:r>
              <a:rPr lang="fr-FR" sz="1000" smtClean="0">
                <a:solidFill>
                  <a:srgbClr val="333399"/>
                </a:solidFill>
                <a:sym typeface="Wingdings" pitchFamily="2" charset="2"/>
              </a:rPr>
              <a:t> </a:t>
            </a:r>
            <a:r>
              <a:rPr lang="fr-FR" sz="1000" smtClean="0">
                <a:solidFill>
                  <a:srgbClr val="333399"/>
                </a:solidFill>
              </a:rPr>
              <a:t> mettre en place une politique de prévention basée sur un « système dynamique de gestion des risques »;</a:t>
            </a:r>
          </a:p>
          <a:p>
            <a:pPr marL="669925" lvl="1" indent="-268288" eaLnBrk="1" hangingPunct="1">
              <a:lnSpc>
                <a:spcPct val="80000"/>
              </a:lnSpc>
              <a:buClr>
                <a:srgbClr val="CC0000"/>
              </a:buClr>
              <a:buFontTx/>
              <a:buChar char="•"/>
            </a:pPr>
            <a:r>
              <a:rPr lang="fr-FR" sz="1000" smtClean="0">
                <a:solidFill>
                  <a:srgbClr val="333399"/>
                </a:solidFill>
              </a:rPr>
              <a:t>analyser les risques liés aux activités; </a:t>
            </a:r>
          </a:p>
          <a:p>
            <a:pPr marL="669925" lvl="1" indent="-268288" eaLnBrk="1" hangingPunct="1">
              <a:lnSpc>
                <a:spcPct val="80000"/>
              </a:lnSpc>
              <a:buClr>
                <a:srgbClr val="CC0000"/>
              </a:buClr>
              <a:buFontTx/>
              <a:buChar char="•"/>
            </a:pPr>
            <a:r>
              <a:rPr lang="fr-FR" sz="1000" smtClean="0">
                <a:solidFill>
                  <a:srgbClr val="333399"/>
                </a:solidFill>
              </a:rPr>
              <a:t>déterminer les mesures de prévention;</a:t>
            </a:r>
          </a:p>
          <a:p>
            <a:pPr marL="669925" lvl="1" indent="-268288" eaLnBrk="1" hangingPunct="1">
              <a:lnSpc>
                <a:spcPct val="80000"/>
              </a:lnSpc>
              <a:buClr>
                <a:srgbClr val="CC0000"/>
              </a:buClr>
              <a:buFontTx/>
              <a:buChar char="•"/>
            </a:pPr>
            <a:r>
              <a:rPr lang="fr-FR" sz="1000" smtClean="0">
                <a:solidFill>
                  <a:srgbClr val="333399"/>
                </a:solidFill>
              </a:rPr>
              <a:t>Évaluer annuellement le programme.</a:t>
            </a:r>
          </a:p>
          <a:p>
            <a:pPr marL="190500" indent="96838" eaLnBrk="1" hangingPunct="1">
              <a:lnSpc>
                <a:spcPct val="80000"/>
              </a:lnSpc>
              <a:buClr>
                <a:srgbClr val="CC0000"/>
              </a:buClr>
              <a:buFont typeface="Wingdings" pitchFamily="2" charset="2"/>
              <a:buChar char="q"/>
            </a:pPr>
            <a:endParaRPr lang="fr-FR" sz="1000" smtClean="0">
              <a:solidFill>
                <a:srgbClr val="333399"/>
              </a:solidFill>
            </a:endParaRPr>
          </a:p>
          <a:p>
            <a:pPr marL="190500" indent="96838" eaLnBrk="1" hangingPunct="1">
              <a:lnSpc>
                <a:spcPct val="80000"/>
              </a:lnSpc>
              <a:buClr>
                <a:srgbClr val="CC0000"/>
              </a:buClr>
              <a:buFont typeface="Wingdings" pitchFamily="2" charset="2"/>
              <a:buChar char="q"/>
            </a:pPr>
            <a:r>
              <a:rPr lang="fr-FR" sz="1000" smtClean="0">
                <a:solidFill>
                  <a:srgbClr val="333399"/>
                </a:solidFill>
              </a:rPr>
              <a:t> </a:t>
            </a:r>
            <a:r>
              <a:rPr lang="fr-FR" sz="1000" b="1" smtClean="0">
                <a:solidFill>
                  <a:srgbClr val="333399"/>
                </a:solidFill>
              </a:rPr>
              <a:t>Rôle de la hiérarchie :</a:t>
            </a:r>
          </a:p>
          <a:p>
            <a:pPr marL="669925" lvl="1" indent="-268288" eaLnBrk="1" hangingPunct="1">
              <a:lnSpc>
                <a:spcPct val="80000"/>
              </a:lnSpc>
              <a:buClr>
                <a:srgbClr val="CC0000"/>
              </a:buClr>
              <a:buFontTx/>
              <a:buChar char="•"/>
            </a:pPr>
            <a:r>
              <a:rPr lang="fr-FR" sz="1000" smtClean="0">
                <a:solidFill>
                  <a:srgbClr val="333399"/>
                </a:solidFill>
              </a:rPr>
              <a:t>mettre en œuvre la politique de prévention de l’administration;</a:t>
            </a:r>
          </a:p>
          <a:p>
            <a:pPr marL="669925" lvl="1" indent="-268288" eaLnBrk="1" hangingPunct="1">
              <a:lnSpc>
                <a:spcPct val="80000"/>
              </a:lnSpc>
              <a:buClr>
                <a:srgbClr val="CC0000"/>
              </a:buClr>
              <a:buFontTx/>
              <a:buChar char="•"/>
            </a:pPr>
            <a:r>
              <a:rPr lang="fr-FR" sz="1000" smtClean="0">
                <a:solidFill>
                  <a:srgbClr val="333399"/>
                </a:solidFill>
              </a:rPr>
              <a:t>contrôler les équipements de travail, les équipements de Première Intervention et les substances utilisées;</a:t>
            </a:r>
          </a:p>
          <a:p>
            <a:pPr marL="669925" lvl="1" indent="-268288" eaLnBrk="1" hangingPunct="1">
              <a:lnSpc>
                <a:spcPct val="80000"/>
              </a:lnSpc>
              <a:buClr>
                <a:srgbClr val="CC0000"/>
              </a:buClr>
              <a:buFontTx/>
              <a:buChar char="•"/>
            </a:pPr>
            <a:r>
              <a:rPr lang="fr-FR" sz="1000" smtClean="0">
                <a:solidFill>
                  <a:srgbClr val="333399"/>
                </a:solidFill>
              </a:rPr>
              <a:t>contrôler la répartition des tâches en fonction du profil des travailleurs;</a:t>
            </a:r>
          </a:p>
          <a:p>
            <a:pPr marL="669925" lvl="1" indent="-268288" eaLnBrk="1" hangingPunct="1">
              <a:lnSpc>
                <a:spcPct val="80000"/>
              </a:lnSpc>
              <a:buClr>
                <a:srgbClr val="CC0000"/>
              </a:buClr>
              <a:buFontTx/>
              <a:buChar char="•"/>
            </a:pPr>
            <a:r>
              <a:rPr lang="fr-FR" sz="1000" smtClean="0">
                <a:solidFill>
                  <a:srgbClr val="333399"/>
                </a:solidFill>
              </a:rPr>
              <a:t>surveiller le respect des instructions;</a:t>
            </a:r>
          </a:p>
          <a:p>
            <a:pPr marL="669925" lvl="1" indent="-268288" eaLnBrk="1" hangingPunct="1">
              <a:lnSpc>
                <a:spcPct val="80000"/>
              </a:lnSpc>
              <a:buClr>
                <a:srgbClr val="CC0000"/>
              </a:buClr>
              <a:buFontTx/>
              <a:buChar char="•"/>
            </a:pPr>
            <a:r>
              <a:rPr lang="fr-FR" sz="1000" smtClean="0">
                <a:solidFill>
                  <a:srgbClr val="333399"/>
                </a:solidFill>
              </a:rPr>
              <a:t>s’assurer que les travailleurs comprennent les informations qui leur sont données;</a:t>
            </a:r>
          </a:p>
          <a:p>
            <a:pPr marL="669925" lvl="1" indent="-268288" eaLnBrk="1" hangingPunct="1">
              <a:lnSpc>
                <a:spcPct val="80000"/>
              </a:lnSpc>
              <a:buClr>
                <a:srgbClr val="CC0000"/>
              </a:buClr>
              <a:buFontTx/>
              <a:buChar char="•"/>
            </a:pPr>
            <a:r>
              <a:rPr lang="fr-FR" sz="1000" smtClean="0">
                <a:solidFill>
                  <a:srgbClr val="333399"/>
                </a:solidFill>
              </a:rPr>
              <a:t>examiner les accidents qui se produisent sur les lieux du travail et proposer des mesures pour qu’ils ne se reproduisent pas.</a:t>
            </a:r>
            <a:br>
              <a:rPr lang="fr-FR" sz="1000" smtClean="0">
                <a:solidFill>
                  <a:srgbClr val="333399"/>
                </a:solidFill>
              </a:rPr>
            </a:br>
            <a:r>
              <a:rPr lang="fr-FR" sz="1000" smtClean="0">
                <a:solidFill>
                  <a:srgbClr val="333399"/>
                </a:solidFill>
              </a:rPr>
              <a:t/>
            </a:r>
            <a:br>
              <a:rPr lang="fr-FR" sz="1000" smtClean="0">
                <a:solidFill>
                  <a:srgbClr val="333399"/>
                </a:solidFill>
              </a:rPr>
            </a:br>
            <a:r>
              <a:rPr lang="fr-FR" sz="1000" smtClean="0">
                <a:solidFill>
                  <a:srgbClr val="333399"/>
                </a:solidFill>
              </a:rPr>
              <a:t> </a:t>
            </a:r>
          </a:p>
          <a:p>
            <a:pPr marL="190500" indent="96838" eaLnBrk="1" hangingPunct="1">
              <a:lnSpc>
                <a:spcPct val="80000"/>
              </a:lnSpc>
              <a:buClr>
                <a:srgbClr val="CC0000"/>
              </a:buClr>
              <a:buFont typeface="Wingdings" pitchFamily="2" charset="2"/>
              <a:buChar char="q"/>
            </a:pPr>
            <a:r>
              <a:rPr lang="fr-FR" sz="1000" smtClean="0">
                <a:solidFill>
                  <a:srgbClr val="333399"/>
                </a:solidFill>
              </a:rPr>
              <a:t> </a:t>
            </a:r>
            <a:r>
              <a:rPr lang="fr-FR" sz="1000" b="1" smtClean="0">
                <a:solidFill>
                  <a:srgbClr val="333399"/>
                </a:solidFill>
              </a:rPr>
              <a:t>Rôle de l’agent : </a:t>
            </a:r>
          </a:p>
          <a:p>
            <a:pPr marL="669925" lvl="1" indent="-268288" eaLnBrk="1" hangingPunct="1">
              <a:lnSpc>
                <a:spcPct val="80000"/>
              </a:lnSpc>
              <a:buClr>
                <a:srgbClr val="CC0000"/>
              </a:buClr>
              <a:buFontTx/>
              <a:buChar char="•"/>
            </a:pPr>
            <a:r>
              <a:rPr lang="fr-FR" sz="1000" smtClean="0">
                <a:solidFill>
                  <a:srgbClr val="333399"/>
                </a:solidFill>
              </a:rPr>
              <a:t>doit prendre soin de sa propre sécurité (en fonction notamment de leur formation et des instructions qui lui ont été données);</a:t>
            </a:r>
          </a:p>
          <a:p>
            <a:pPr marL="669925" lvl="1" indent="-268288" eaLnBrk="1" hangingPunct="1">
              <a:lnSpc>
                <a:spcPct val="80000"/>
              </a:lnSpc>
              <a:buClr>
                <a:srgbClr val="CC0000"/>
              </a:buClr>
              <a:buFontTx/>
              <a:buChar char="•"/>
            </a:pPr>
            <a:r>
              <a:rPr lang="fr-FR" sz="1000" smtClean="0">
                <a:solidFill>
                  <a:srgbClr val="333399"/>
                </a:solidFill>
              </a:rPr>
              <a:t>doit utiliser correctement les équipements de travail;</a:t>
            </a:r>
          </a:p>
          <a:p>
            <a:pPr marL="669925" lvl="1" indent="-268288" eaLnBrk="1" hangingPunct="1">
              <a:lnSpc>
                <a:spcPct val="80000"/>
              </a:lnSpc>
              <a:buClr>
                <a:srgbClr val="CC0000"/>
              </a:buClr>
              <a:buFontTx/>
              <a:buChar char="•"/>
            </a:pPr>
            <a:r>
              <a:rPr lang="fr-FR" sz="1000" smtClean="0">
                <a:solidFill>
                  <a:srgbClr val="333399"/>
                </a:solidFill>
              </a:rPr>
              <a:t>coopère avec l’employeur, la ligne hiérarchique et le SIPP.</a:t>
            </a:r>
          </a:p>
          <a:p>
            <a:pPr marL="669925" lvl="1" indent="-268288" eaLnBrk="1" hangingPunct="1">
              <a:lnSpc>
                <a:spcPct val="80000"/>
              </a:lnSpc>
              <a:buClr>
                <a:srgbClr val="CC0000"/>
              </a:buClr>
              <a:buFontTx/>
              <a:buChar char="•"/>
            </a:pPr>
            <a:endParaRPr lang="fr-BE" sz="1000" smtClean="0">
              <a:solidFill>
                <a:srgbClr val="333399"/>
              </a:solidFill>
            </a:endParaRPr>
          </a:p>
          <a:p>
            <a:pPr marL="190500" indent="96838" eaLnBrk="1" hangingPunct="1">
              <a:lnSpc>
                <a:spcPct val="90000"/>
              </a:lnSpc>
              <a:buClr>
                <a:srgbClr val="CC0000"/>
              </a:buClr>
              <a:buFont typeface="Wingdings" pitchFamily="2" charset="2"/>
              <a:buChar char="q"/>
            </a:pPr>
            <a:r>
              <a:rPr lang="fr-BE" sz="1000" b="1" smtClean="0">
                <a:solidFill>
                  <a:srgbClr val="333399"/>
                </a:solidFill>
              </a:rPr>
              <a:t> Infos supplémentaires :</a:t>
            </a:r>
          </a:p>
          <a:p>
            <a:pPr marL="669925" lvl="1" indent="-268288" eaLnBrk="1" hangingPunct="1">
              <a:lnSpc>
                <a:spcPct val="90000"/>
              </a:lnSpc>
              <a:buClr>
                <a:srgbClr val="CC0000"/>
              </a:buClr>
              <a:buFontTx/>
              <a:buChar char="•"/>
            </a:pPr>
            <a:r>
              <a:rPr lang="fr-FR" sz="1000" smtClean="0">
                <a:solidFill>
                  <a:srgbClr val="333399"/>
                </a:solidFill>
              </a:rPr>
              <a:t>le Service interne de prévention et de protection (SIPP) : 010/23.62.87</a:t>
            </a:r>
          </a:p>
          <a:p>
            <a:pPr marL="669925" lvl="1" indent="-268288" eaLnBrk="1" hangingPunct="1">
              <a:lnSpc>
                <a:spcPct val="90000"/>
              </a:lnSpc>
              <a:buClr>
                <a:srgbClr val="CC0000"/>
              </a:buClr>
              <a:buFontTx/>
              <a:buChar char="•"/>
            </a:pPr>
            <a:r>
              <a:rPr lang="fr-FR" sz="1000" smtClean="0">
                <a:solidFill>
                  <a:srgbClr val="333399"/>
                </a:solidFill>
              </a:rPr>
              <a:t>Le Médecin du travail (SPMT - Docteur Vercoille) :  010/62.01.17</a:t>
            </a:r>
            <a:endParaRPr lang="fr-BE" sz="1000" smtClean="0">
              <a:solidFill>
                <a:srgbClr val="333399"/>
              </a:solidFill>
            </a:endParaRPr>
          </a:p>
          <a:p>
            <a:pPr marL="669925" lvl="1" indent="-268288" eaLnBrk="1" hangingPunct="1">
              <a:lnSpc>
                <a:spcPct val="90000"/>
              </a:lnSpc>
              <a:buClr>
                <a:srgbClr val="CC0000"/>
              </a:buClr>
              <a:buFontTx/>
              <a:buChar char="•"/>
            </a:pPr>
            <a:r>
              <a:rPr lang="fr-BE" sz="1000" smtClean="0">
                <a:solidFill>
                  <a:srgbClr val="333399"/>
                </a:solidFill>
              </a:rPr>
              <a:t>Service RH (Charlotte Bausier) : 010/23.60.41 ou 60.20</a:t>
            </a:r>
          </a:p>
          <a:p>
            <a:pPr marL="669925" lvl="1" indent="-268288" eaLnBrk="1" hangingPunct="1">
              <a:lnSpc>
                <a:spcPct val="90000"/>
              </a:lnSpc>
              <a:buClr>
                <a:srgbClr val="CC0000"/>
              </a:buClr>
              <a:buFontTx/>
              <a:buChar char="•"/>
            </a:pPr>
            <a:r>
              <a:rPr lang="fr-BE" sz="1000" smtClean="0">
                <a:solidFill>
                  <a:srgbClr val="333399"/>
                </a:solidFill>
              </a:rPr>
              <a:t>Personnes de confiance : Madame Ruyskart Nathalie (010/23.62.32) et Monsieur Obsommer Philippe ( 010/23.61.13).</a:t>
            </a:r>
            <a:endParaRPr lang="fr-FR" sz="1000" smtClean="0">
              <a:solidFill>
                <a:srgbClr val="333399"/>
              </a:solidFill>
            </a:endParaRPr>
          </a:p>
          <a:p>
            <a:pPr marL="669925" lvl="1" indent="-268288" eaLnBrk="1" hangingPunct="1">
              <a:lnSpc>
                <a:spcPct val="90000"/>
              </a:lnSpc>
              <a:buClr>
                <a:srgbClr val="CC0000"/>
              </a:buClr>
              <a:buFontTx/>
              <a:buChar char="•"/>
            </a:pPr>
            <a:endParaRPr lang="fr-FR" sz="1000" smtClean="0">
              <a:solidFill>
                <a:srgbClr val="333399"/>
              </a:solidFill>
            </a:endParaRPr>
          </a:p>
          <a:p>
            <a:pPr marL="190500" indent="96838" eaLnBrk="1" hangingPunct="1">
              <a:lnSpc>
                <a:spcPct val="90000"/>
              </a:lnSpc>
              <a:buClr>
                <a:srgbClr val="CC3300"/>
              </a:buClr>
              <a:buFont typeface="Wingdings" pitchFamily="2" charset="2"/>
              <a:buChar char="q"/>
            </a:pPr>
            <a:endParaRPr lang="fr-FR" sz="1000" smtClean="0">
              <a:solidFill>
                <a:srgbClr val="333399"/>
              </a:solidFill>
            </a:endParaRPr>
          </a:p>
        </p:txBody>
      </p:sp>
      <p:sp>
        <p:nvSpPr>
          <p:cNvPr id="19460"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44A76FD-CEE4-4BF7-8681-AA96ED78C855}" type="slidenum">
              <a:rPr lang="fr-FR" smtClean="0"/>
              <a:pPr eaLnBrk="1" hangingPunct="1"/>
              <a:t>19</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9940">
                                            <p:txEl>
                                              <p:pRg st="1" end="1"/>
                                            </p:txEl>
                                          </p:spTgt>
                                        </p:tgtEl>
                                        <p:attrNameLst>
                                          <p:attrName>style.visibility</p:attrName>
                                        </p:attrNameLst>
                                      </p:cBhvr>
                                      <p:to>
                                        <p:strVal val="visible"/>
                                      </p:to>
                                    </p:set>
                                    <p:anim calcmode="lin" valueType="num">
                                      <p:cBhvr additive="base">
                                        <p:cTn id="7" dur="500" fill="hold"/>
                                        <p:tgtEl>
                                          <p:spTgt spid="3994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994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9940">
                                            <p:txEl>
                                              <p:pRg st="3" end="3"/>
                                            </p:txEl>
                                          </p:spTgt>
                                        </p:tgtEl>
                                        <p:attrNameLst>
                                          <p:attrName>style.visibility</p:attrName>
                                        </p:attrNameLst>
                                      </p:cBhvr>
                                      <p:to>
                                        <p:strVal val="visible"/>
                                      </p:to>
                                    </p:set>
                                    <p:anim calcmode="lin" valueType="num">
                                      <p:cBhvr additive="base">
                                        <p:cTn id="11" dur="500" fill="hold"/>
                                        <p:tgtEl>
                                          <p:spTgt spid="39940">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9940">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9940">
                                            <p:txEl>
                                              <p:pRg st="4" end="4"/>
                                            </p:txEl>
                                          </p:spTgt>
                                        </p:tgtEl>
                                        <p:attrNameLst>
                                          <p:attrName>style.visibility</p:attrName>
                                        </p:attrNameLst>
                                      </p:cBhvr>
                                      <p:to>
                                        <p:strVal val="visible"/>
                                      </p:to>
                                    </p:set>
                                    <p:anim calcmode="lin" valueType="num">
                                      <p:cBhvr additive="base">
                                        <p:cTn id="15" dur="500" fill="hold"/>
                                        <p:tgtEl>
                                          <p:spTgt spid="39940">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9940">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9940">
                                            <p:txEl>
                                              <p:pRg st="5" end="5"/>
                                            </p:txEl>
                                          </p:spTgt>
                                        </p:tgtEl>
                                        <p:attrNameLst>
                                          <p:attrName>style.visibility</p:attrName>
                                        </p:attrNameLst>
                                      </p:cBhvr>
                                      <p:to>
                                        <p:strVal val="visible"/>
                                      </p:to>
                                    </p:set>
                                    <p:anim calcmode="lin" valueType="num">
                                      <p:cBhvr additive="base">
                                        <p:cTn id="19" dur="500" fill="hold"/>
                                        <p:tgtEl>
                                          <p:spTgt spid="39940">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9940">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9940">
                                            <p:txEl>
                                              <p:pRg st="6" end="6"/>
                                            </p:txEl>
                                          </p:spTgt>
                                        </p:tgtEl>
                                        <p:attrNameLst>
                                          <p:attrName>style.visibility</p:attrName>
                                        </p:attrNameLst>
                                      </p:cBhvr>
                                      <p:to>
                                        <p:strVal val="visible"/>
                                      </p:to>
                                    </p:set>
                                    <p:anim calcmode="lin" valueType="num">
                                      <p:cBhvr additive="base">
                                        <p:cTn id="23" dur="500" fill="hold"/>
                                        <p:tgtEl>
                                          <p:spTgt spid="3994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9940">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9940">
                                            <p:txEl>
                                              <p:pRg st="7" end="7"/>
                                            </p:txEl>
                                          </p:spTgt>
                                        </p:tgtEl>
                                        <p:attrNameLst>
                                          <p:attrName>style.visibility</p:attrName>
                                        </p:attrNameLst>
                                      </p:cBhvr>
                                      <p:to>
                                        <p:strVal val="visible"/>
                                      </p:to>
                                    </p:set>
                                    <p:anim calcmode="lin" valueType="num">
                                      <p:cBhvr additive="base">
                                        <p:cTn id="27" dur="500" fill="hold"/>
                                        <p:tgtEl>
                                          <p:spTgt spid="39940">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9940">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9940">
                                            <p:txEl>
                                              <p:pRg st="8" end="8"/>
                                            </p:txEl>
                                          </p:spTgt>
                                        </p:tgtEl>
                                        <p:attrNameLst>
                                          <p:attrName>style.visibility</p:attrName>
                                        </p:attrNameLst>
                                      </p:cBhvr>
                                      <p:to>
                                        <p:strVal val="visible"/>
                                      </p:to>
                                    </p:set>
                                    <p:anim calcmode="lin" valueType="num">
                                      <p:cBhvr additive="base">
                                        <p:cTn id="31" dur="500" fill="hold"/>
                                        <p:tgtEl>
                                          <p:spTgt spid="39940">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994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9940">
                                            <p:txEl>
                                              <p:pRg st="10" end="10"/>
                                            </p:txEl>
                                          </p:spTgt>
                                        </p:tgtEl>
                                        <p:attrNameLst>
                                          <p:attrName>style.visibility</p:attrName>
                                        </p:attrNameLst>
                                      </p:cBhvr>
                                      <p:to>
                                        <p:strVal val="visible"/>
                                      </p:to>
                                    </p:set>
                                    <p:anim calcmode="lin" valueType="num">
                                      <p:cBhvr additive="base">
                                        <p:cTn id="37" dur="500" fill="hold"/>
                                        <p:tgtEl>
                                          <p:spTgt spid="39940">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9940">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940">
                                            <p:txEl>
                                              <p:pRg st="11" end="11"/>
                                            </p:txEl>
                                          </p:spTgt>
                                        </p:tgtEl>
                                        <p:attrNameLst>
                                          <p:attrName>style.visibility</p:attrName>
                                        </p:attrNameLst>
                                      </p:cBhvr>
                                      <p:to>
                                        <p:strVal val="visible"/>
                                      </p:to>
                                    </p:set>
                                    <p:anim calcmode="lin" valueType="num">
                                      <p:cBhvr additive="base">
                                        <p:cTn id="41" dur="500" fill="hold"/>
                                        <p:tgtEl>
                                          <p:spTgt spid="39940">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9940">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9940">
                                            <p:txEl>
                                              <p:pRg st="12" end="12"/>
                                            </p:txEl>
                                          </p:spTgt>
                                        </p:tgtEl>
                                        <p:attrNameLst>
                                          <p:attrName>style.visibility</p:attrName>
                                        </p:attrNameLst>
                                      </p:cBhvr>
                                      <p:to>
                                        <p:strVal val="visible"/>
                                      </p:to>
                                    </p:set>
                                    <p:anim calcmode="lin" valueType="num">
                                      <p:cBhvr additive="base">
                                        <p:cTn id="45" dur="500" fill="hold"/>
                                        <p:tgtEl>
                                          <p:spTgt spid="39940">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9940">
                                            <p:txEl>
                                              <p:pRg st="12" end="1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9940">
                                            <p:txEl>
                                              <p:pRg st="13" end="13"/>
                                            </p:txEl>
                                          </p:spTgt>
                                        </p:tgtEl>
                                        <p:attrNameLst>
                                          <p:attrName>style.visibility</p:attrName>
                                        </p:attrNameLst>
                                      </p:cBhvr>
                                      <p:to>
                                        <p:strVal val="visible"/>
                                      </p:to>
                                    </p:set>
                                    <p:anim calcmode="lin" valueType="num">
                                      <p:cBhvr additive="base">
                                        <p:cTn id="49" dur="500" fill="hold"/>
                                        <p:tgtEl>
                                          <p:spTgt spid="39940">
                                            <p:txEl>
                                              <p:pRg st="13" end="1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9940">
                                            <p:txEl>
                                              <p:pRg st="13" end="1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9940">
                                            <p:txEl>
                                              <p:pRg st="14" end="14"/>
                                            </p:txEl>
                                          </p:spTgt>
                                        </p:tgtEl>
                                        <p:attrNameLst>
                                          <p:attrName>style.visibility</p:attrName>
                                        </p:attrNameLst>
                                      </p:cBhvr>
                                      <p:to>
                                        <p:strVal val="visible"/>
                                      </p:to>
                                    </p:set>
                                    <p:anim calcmode="lin" valueType="num">
                                      <p:cBhvr additive="base">
                                        <p:cTn id="53" dur="500" fill="hold"/>
                                        <p:tgtEl>
                                          <p:spTgt spid="39940">
                                            <p:txEl>
                                              <p:pRg st="14" end="1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9940">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39940">
                                            <p:txEl>
                                              <p:pRg st="16" end="16"/>
                                            </p:txEl>
                                          </p:spTgt>
                                        </p:tgtEl>
                                        <p:attrNameLst>
                                          <p:attrName>style.visibility</p:attrName>
                                        </p:attrNameLst>
                                      </p:cBhvr>
                                      <p:to>
                                        <p:strVal val="visible"/>
                                      </p:to>
                                    </p:set>
                                    <p:anim calcmode="lin" valueType="num">
                                      <p:cBhvr additive="base">
                                        <p:cTn id="59" dur="500" fill="hold"/>
                                        <p:tgtEl>
                                          <p:spTgt spid="39940">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9940">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9940">
                                            <p:txEl>
                                              <p:pRg st="17" end="17"/>
                                            </p:txEl>
                                          </p:spTgt>
                                        </p:tgtEl>
                                        <p:attrNameLst>
                                          <p:attrName>style.visibility</p:attrName>
                                        </p:attrNameLst>
                                      </p:cBhvr>
                                      <p:to>
                                        <p:strVal val="visible"/>
                                      </p:to>
                                    </p:set>
                                    <p:anim calcmode="lin" valueType="num">
                                      <p:cBhvr additive="base">
                                        <p:cTn id="63" dur="500" fill="hold"/>
                                        <p:tgtEl>
                                          <p:spTgt spid="39940">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9940">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9940">
                                            <p:txEl>
                                              <p:pRg st="18" end="18"/>
                                            </p:txEl>
                                          </p:spTgt>
                                        </p:tgtEl>
                                        <p:attrNameLst>
                                          <p:attrName>style.visibility</p:attrName>
                                        </p:attrNameLst>
                                      </p:cBhvr>
                                      <p:to>
                                        <p:strVal val="visible"/>
                                      </p:to>
                                    </p:set>
                                    <p:anim calcmode="lin" valueType="num">
                                      <p:cBhvr additive="base">
                                        <p:cTn id="67" dur="500" fill="hold"/>
                                        <p:tgtEl>
                                          <p:spTgt spid="39940">
                                            <p:txEl>
                                              <p:pRg st="18" end="1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9940">
                                            <p:txEl>
                                              <p:pRg st="18" end="18"/>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9940">
                                            <p:txEl>
                                              <p:pRg st="19" end="19"/>
                                            </p:txEl>
                                          </p:spTgt>
                                        </p:tgtEl>
                                        <p:attrNameLst>
                                          <p:attrName>style.visibility</p:attrName>
                                        </p:attrNameLst>
                                      </p:cBhvr>
                                      <p:to>
                                        <p:strVal val="visible"/>
                                      </p:to>
                                    </p:set>
                                    <p:anim calcmode="lin" valueType="num">
                                      <p:cBhvr additive="base">
                                        <p:cTn id="71" dur="500" fill="hold"/>
                                        <p:tgtEl>
                                          <p:spTgt spid="39940">
                                            <p:txEl>
                                              <p:pRg st="19" end="1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9940">
                                            <p:txEl>
                                              <p:pRg st="19" end="1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39940">
                                            <p:txEl>
                                              <p:pRg st="20" end="20"/>
                                            </p:txEl>
                                          </p:spTgt>
                                        </p:tgtEl>
                                        <p:attrNameLst>
                                          <p:attrName>style.visibility</p:attrName>
                                        </p:attrNameLst>
                                      </p:cBhvr>
                                      <p:to>
                                        <p:strVal val="visible"/>
                                      </p:to>
                                    </p:set>
                                    <p:anim calcmode="lin" valueType="num">
                                      <p:cBhvr additive="base">
                                        <p:cTn id="75" dur="500" fill="hold"/>
                                        <p:tgtEl>
                                          <p:spTgt spid="39940">
                                            <p:txEl>
                                              <p:pRg st="20" end="2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9940">
                                            <p:txEl>
                                              <p:pRg st="20" end="20"/>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9940">
                                            <p:txEl>
                                              <p:pRg st="21" end="21"/>
                                            </p:txEl>
                                          </p:spTgt>
                                        </p:tgtEl>
                                        <p:attrNameLst>
                                          <p:attrName>style.visibility</p:attrName>
                                        </p:attrNameLst>
                                      </p:cBhvr>
                                      <p:to>
                                        <p:strVal val="visible"/>
                                      </p:to>
                                    </p:set>
                                    <p:anim calcmode="lin" valueType="num">
                                      <p:cBhvr additive="base">
                                        <p:cTn id="79" dur="500" fill="hold"/>
                                        <p:tgtEl>
                                          <p:spTgt spid="39940">
                                            <p:txEl>
                                              <p:pRg st="21" end="21"/>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9940">
                                            <p:txEl>
                                              <p:pRg st="21" end="21"/>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9940">
                                            <p:txEl>
                                              <p:pRg st="22" end="22"/>
                                            </p:txEl>
                                          </p:spTgt>
                                        </p:tgtEl>
                                        <p:attrNameLst>
                                          <p:attrName>style.visibility</p:attrName>
                                        </p:attrNameLst>
                                      </p:cBhvr>
                                      <p:to>
                                        <p:strVal val="visible"/>
                                      </p:to>
                                    </p:set>
                                    <p:anim calcmode="lin" valueType="num">
                                      <p:cBhvr additive="base">
                                        <p:cTn id="83" dur="500" fill="hold"/>
                                        <p:tgtEl>
                                          <p:spTgt spid="39940">
                                            <p:txEl>
                                              <p:pRg st="22" end="22"/>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39940">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nodeType="clickEffect">
                                  <p:stCondLst>
                                    <p:cond delay="0"/>
                                  </p:stCondLst>
                                  <p:childTnLst>
                                    <p:set>
                                      <p:cBhvr>
                                        <p:cTn id="88" dur="1" fill="hold">
                                          <p:stCondLst>
                                            <p:cond delay="0"/>
                                          </p:stCondLst>
                                        </p:cTn>
                                        <p:tgtEl>
                                          <p:spTgt spid="39940">
                                            <p:txEl>
                                              <p:pRg st="23" end="23"/>
                                            </p:txEl>
                                          </p:spTgt>
                                        </p:tgtEl>
                                        <p:attrNameLst>
                                          <p:attrName>style.visibility</p:attrName>
                                        </p:attrNameLst>
                                      </p:cBhvr>
                                      <p:to>
                                        <p:strVal val="visible"/>
                                      </p:to>
                                    </p:set>
                                    <p:anim calcmode="lin" valueType="num">
                                      <p:cBhvr additive="base">
                                        <p:cTn id="89" dur="500" fill="hold"/>
                                        <p:tgtEl>
                                          <p:spTgt spid="39940">
                                            <p:txEl>
                                              <p:pRg st="23" end="23"/>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9940">
                                            <p:txEl>
                                              <p:pRg st="23" end="23"/>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9940">
                                            <p:txEl>
                                              <p:pRg st="24" end="24"/>
                                            </p:txEl>
                                          </p:spTgt>
                                        </p:tgtEl>
                                        <p:attrNameLst>
                                          <p:attrName>style.visibility</p:attrName>
                                        </p:attrNameLst>
                                      </p:cBhvr>
                                      <p:to>
                                        <p:strVal val="visible"/>
                                      </p:to>
                                    </p:set>
                                    <p:anim calcmode="lin" valueType="num">
                                      <p:cBhvr additive="base">
                                        <p:cTn id="93" dur="500" fill="hold"/>
                                        <p:tgtEl>
                                          <p:spTgt spid="39940">
                                            <p:txEl>
                                              <p:pRg st="24" end="2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9940">
                                            <p:txEl>
                                              <p:pRg st="24" end="24"/>
                                            </p:txEl>
                                          </p:spTgt>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39940">
                                            <p:txEl>
                                              <p:pRg st="25" end="25"/>
                                            </p:txEl>
                                          </p:spTgt>
                                        </p:tgtEl>
                                        <p:attrNameLst>
                                          <p:attrName>style.visibility</p:attrName>
                                        </p:attrNameLst>
                                      </p:cBhvr>
                                      <p:to>
                                        <p:strVal val="visible"/>
                                      </p:to>
                                    </p:set>
                                    <p:anim calcmode="lin" valueType="num">
                                      <p:cBhvr additive="base">
                                        <p:cTn id="97" dur="500" fill="hold"/>
                                        <p:tgtEl>
                                          <p:spTgt spid="39940">
                                            <p:txEl>
                                              <p:pRg st="25" end="2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9940">
                                            <p:txEl>
                                              <p:pRg st="25" end="25"/>
                                            </p:txEl>
                                          </p:spTgt>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39940">
                                            <p:txEl>
                                              <p:pRg st="26" end="26"/>
                                            </p:txEl>
                                          </p:spTgt>
                                        </p:tgtEl>
                                        <p:attrNameLst>
                                          <p:attrName>style.visibility</p:attrName>
                                        </p:attrNameLst>
                                      </p:cBhvr>
                                      <p:to>
                                        <p:strVal val="visible"/>
                                      </p:to>
                                    </p:set>
                                    <p:anim calcmode="lin" valueType="num">
                                      <p:cBhvr additive="base">
                                        <p:cTn id="101" dur="500" fill="hold"/>
                                        <p:tgtEl>
                                          <p:spTgt spid="39940">
                                            <p:txEl>
                                              <p:pRg st="26" end="26"/>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9940">
                                            <p:txEl>
                                              <p:pRg st="26" end="26"/>
                                            </p:txEl>
                                          </p:spTgt>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nodeType="clickEffect">
                                  <p:stCondLst>
                                    <p:cond delay="0"/>
                                  </p:stCondLst>
                                  <p:childTnLst>
                                    <p:set>
                                      <p:cBhvr>
                                        <p:cTn id="106" dur="1" fill="hold">
                                          <p:stCondLst>
                                            <p:cond delay="0"/>
                                          </p:stCondLst>
                                        </p:cTn>
                                        <p:tgtEl>
                                          <p:spTgt spid="39940">
                                            <p:txEl>
                                              <p:pRg st="28" end="28"/>
                                            </p:txEl>
                                          </p:spTgt>
                                        </p:tgtEl>
                                        <p:attrNameLst>
                                          <p:attrName>style.visibility</p:attrName>
                                        </p:attrNameLst>
                                      </p:cBhvr>
                                      <p:to>
                                        <p:strVal val="visible"/>
                                      </p:to>
                                    </p:set>
                                    <p:anim calcmode="lin" valueType="num">
                                      <p:cBhvr additive="base">
                                        <p:cTn id="107" dur="500" fill="hold"/>
                                        <p:tgtEl>
                                          <p:spTgt spid="39940">
                                            <p:txEl>
                                              <p:pRg st="28" end="28"/>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39940">
                                            <p:txEl>
                                              <p:pRg st="28" end="28"/>
                                            </p:txEl>
                                          </p:spTgt>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39940">
                                            <p:txEl>
                                              <p:pRg st="29" end="29"/>
                                            </p:txEl>
                                          </p:spTgt>
                                        </p:tgtEl>
                                        <p:attrNameLst>
                                          <p:attrName>style.visibility</p:attrName>
                                        </p:attrNameLst>
                                      </p:cBhvr>
                                      <p:to>
                                        <p:strVal val="visible"/>
                                      </p:to>
                                    </p:set>
                                    <p:anim calcmode="lin" valueType="num">
                                      <p:cBhvr additive="base">
                                        <p:cTn id="111" dur="500" fill="hold"/>
                                        <p:tgtEl>
                                          <p:spTgt spid="39940">
                                            <p:txEl>
                                              <p:pRg st="29" end="29"/>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9940">
                                            <p:txEl>
                                              <p:pRg st="29" end="29"/>
                                            </p:txEl>
                                          </p:spTgt>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39940">
                                            <p:txEl>
                                              <p:pRg st="30" end="30"/>
                                            </p:txEl>
                                          </p:spTgt>
                                        </p:tgtEl>
                                        <p:attrNameLst>
                                          <p:attrName>style.visibility</p:attrName>
                                        </p:attrNameLst>
                                      </p:cBhvr>
                                      <p:to>
                                        <p:strVal val="visible"/>
                                      </p:to>
                                    </p:set>
                                    <p:anim calcmode="lin" valueType="num">
                                      <p:cBhvr additive="base">
                                        <p:cTn id="115" dur="500" fill="hold"/>
                                        <p:tgtEl>
                                          <p:spTgt spid="39940">
                                            <p:txEl>
                                              <p:pRg st="30" end="30"/>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9940">
                                            <p:txEl>
                                              <p:pRg st="30" end="30"/>
                                            </p:txEl>
                                          </p:spTgt>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39940">
                                            <p:txEl>
                                              <p:pRg st="31" end="31"/>
                                            </p:txEl>
                                          </p:spTgt>
                                        </p:tgtEl>
                                        <p:attrNameLst>
                                          <p:attrName>style.visibility</p:attrName>
                                        </p:attrNameLst>
                                      </p:cBhvr>
                                      <p:to>
                                        <p:strVal val="visible"/>
                                      </p:to>
                                    </p:set>
                                    <p:anim calcmode="lin" valueType="num">
                                      <p:cBhvr additive="base">
                                        <p:cTn id="119" dur="500" fill="hold"/>
                                        <p:tgtEl>
                                          <p:spTgt spid="39940">
                                            <p:txEl>
                                              <p:pRg st="31" end="31"/>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39940">
                                            <p:txEl>
                                              <p:pRg st="31" end="31"/>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39940">
                                            <p:txEl>
                                              <p:pRg st="32" end="32"/>
                                            </p:txEl>
                                          </p:spTgt>
                                        </p:tgtEl>
                                        <p:attrNameLst>
                                          <p:attrName>style.visibility</p:attrName>
                                        </p:attrNameLst>
                                      </p:cBhvr>
                                      <p:to>
                                        <p:strVal val="visible"/>
                                      </p:to>
                                    </p:set>
                                    <p:anim calcmode="lin" valueType="num">
                                      <p:cBhvr additive="base">
                                        <p:cTn id="123" dur="500" fill="hold"/>
                                        <p:tgtEl>
                                          <p:spTgt spid="39940">
                                            <p:txEl>
                                              <p:pRg st="32" end="32"/>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39940">
                                            <p:txEl>
                                              <p:pRg st="32" end="3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title"/>
          </p:nvPr>
        </p:nvSpPr>
        <p:spPr>
          <a:xfrm>
            <a:off x="609600" y="427038"/>
            <a:ext cx="7772400" cy="411162"/>
          </a:xfrm>
          <a:prstGeom prst="roundRect">
            <a:avLst>
              <a:gd name="adj" fmla="val 16667"/>
            </a:avLst>
          </a:prstGeom>
          <a:solidFill>
            <a:srgbClr val="4BACC6"/>
          </a:solidFill>
          <a:effectLst>
            <a:prstShdw prst="shdw17" dist="17961" dir="2700000">
              <a:srgbClr val="7A1F00"/>
            </a:prstShdw>
          </a:effectLst>
          <a:extLst>
            <a:ext uri="{91240B29-F687-4F45-9708-019B960494DF}">
              <a14:hiddenLine xmlns:a14="http://schemas.microsoft.com/office/drawing/2010/main" w="9525">
                <a:solidFill>
                  <a:schemeClr val="tx1"/>
                </a:solidFill>
                <a:round/>
                <a:headEnd/>
                <a:tailEnd/>
              </a14:hiddenLine>
            </a:ext>
          </a:extLst>
        </p:spPr>
        <p:txBody>
          <a:bodyPr/>
          <a:lstStyle/>
          <a:p>
            <a:pPr algn="l" eaLnBrk="1" hangingPunct="1"/>
            <a:r>
              <a:rPr lang="fr-BE" sz="2000" b="1" smtClean="0">
                <a:solidFill>
                  <a:schemeClr val="bg1"/>
                </a:solidFill>
              </a:rPr>
              <a:t>Table des matières</a:t>
            </a:r>
            <a:endParaRPr lang="fr-FR" sz="2000" b="1" smtClean="0">
              <a:solidFill>
                <a:schemeClr val="bg1"/>
              </a:solidFill>
            </a:endParaRPr>
          </a:p>
        </p:txBody>
      </p:sp>
      <p:sp>
        <p:nvSpPr>
          <p:cNvPr id="3076" name="Rectangle 3"/>
          <p:cNvSpPr>
            <a:spLocks noGrp="1" noChangeArrowheads="1"/>
          </p:cNvSpPr>
          <p:nvPr>
            <p:ph type="body" idx="1"/>
          </p:nvPr>
        </p:nvSpPr>
        <p:spPr>
          <a:xfrm>
            <a:off x="685800" y="990600"/>
            <a:ext cx="7620000" cy="4953000"/>
          </a:xfrm>
          <a:solidFill>
            <a:srgbClr val="FFAA2D"/>
          </a:solidFill>
          <a:ln w="12700">
            <a:solidFill>
              <a:schemeClr val="bg1"/>
            </a:solidFill>
            <a:miter lim="800000"/>
            <a:headEnd type="none" w="med" len="med"/>
            <a:tailEnd type="none" w="med" len="med"/>
          </a:ln>
        </p:spPr>
        <p:txBody>
          <a:bodyPr/>
          <a:lstStyle/>
          <a:p>
            <a:pPr marL="609600" indent="-431800" eaLnBrk="1" hangingPunct="1">
              <a:lnSpc>
                <a:spcPct val="140000"/>
              </a:lnSpc>
              <a:buClr>
                <a:srgbClr val="CC3300"/>
              </a:buClr>
              <a:buSzPct val="110000"/>
              <a:buFontTx/>
              <a:buNone/>
              <a:defRPr/>
            </a:pPr>
            <a:r>
              <a:rPr lang="fr-BE" sz="1400" b="1" dirty="0" smtClean="0">
                <a:solidFill>
                  <a:srgbClr val="C00000"/>
                </a:solidFill>
              </a:rPr>
              <a:t>1</a:t>
            </a:r>
            <a:r>
              <a:rPr lang="fr-BE" sz="1400" b="1" baseline="30000" dirty="0" smtClean="0">
                <a:solidFill>
                  <a:srgbClr val="C00000"/>
                </a:solidFill>
              </a:rPr>
              <a:t>ère</a:t>
            </a:r>
            <a:r>
              <a:rPr lang="fr-BE" sz="1400" b="1" dirty="0" smtClean="0">
                <a:solidFill>
                  <a:srgbClr val="C00000"/>
                </a:solidFill>
              </a:rPr>
              <a:t> PARTIE : Accueil et accompagnement des nouveaux collègues</a:t>
            </a:r>
          </a:p>
          <a:p>
            <a:pPr marL="609600" indent="-431800" eaLnBrk="1" hangingPunct="1">
              <a:lnSpc>
                <a:spcPct val="140000"/>
              </a:lnSpc>
              <a:buClr>
                <a:srgbClr val="CC3300"/>
              </a:buClr>
              <a:buSzPct val="110000"/>
              <a:buFontTx/>
              <a:buNone/>
              <a:defRPr/>
            </a:pPr>
            <a:endParaRPr lang="fr-BE" sz="400" b="1" dirty="0" smtClean="0">
              <a:solidFill>
                <a:schemeClr val="tx2">
                  <a:lumMod val="95000"/>
                  <a:lumOff val="5000"/>
                </a:schemeClr>
              </a:solidFill>
            </a:endParaRP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La ‘‘Formation à l’accueil’’ – quel intérêt ?</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Quiz</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La PBW c’est ….. (Intervention de Mme Annick Noël, Directrice générale)</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Premiers pas, premiers contacts</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L’accompagnement de la nouvelle recrue – Pourquoi ?</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L’accompagnement de la nouvelle recrue – Comment ?</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Genèse de la Province du Brabant wallon</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Organigramme de l’administration</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Gestion des talents</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Valeurs transversales</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Les règlements internes</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Quelques exemples</a:t>
            </a:r>
          </a:p>
          <a:p>
            <a:pPr marL="609600" indent="-431800" eaLnBrk="1" hangingPunct="1">
              <a:lnSpc>
                <a:spcPct val="140000"/>
              </a:lnSpc>
              <a:buClr>
                <a:srgbClr val="CC3300"/>
              </a:buClr>
              <a:buSzPct val="110000"/>
              <a:buFontTx/>
              <a:buAutoNum type="arabicPeriod"/>
              <a:defRPr/>
            </a:pPr>
            <a:r>
              <a:rPr lang="fr-BE" sz="1200" b="1" dirty="0" smtClean="0">
                <a:solidFill>
                  <a:schemeClr val="accent1">
                    <a:lumMod val="10000"/>
                  </a:schemeClr>
                </a:solidFill>
              </a:rPr>
              <a:t>Bien-être au travail  </a:t>
            </a:r>
          </a:p>
        </p:txBody>
      </p:sp>
      <p:sp>
        <p:nvSpPr>
          <p:cNvPr id="8" name="Rectangle 4"/>
          <p:cNvSpPr>
            <a:spLocks noChangeArrowheads="1"/>
          </p:cNvSpPr>
          <p:nvPr/>
        </p:nvSpPr>
        <p:spPr bwMode="auto">
          <a:xfrm>
            <a:off x="3962400" y="3962400"/>
            <a:ext cx="4838700" cy="2286000"/>
          </a:xfrm>
          <a:prstGeom prst="flowChartPunchedCard">
            <a:avLst/>
          </a:prstGeom>
          <a:ln>
            <a:solidFill>
              <a:schemeClr val="bg1"/>
            </a:solidFill>
            <a:headEnd/>
            <a:tailEnd/>
          </a:ln>
        </p:spPr>
        <p:style>
          <a:lnRef idx="2">
            <a:schemeClr val="dk1"/>
          </a:lnRef>
          <a:fillRef idx="1">
            <a:schemeClr val="lt1"/>
          </a:fillRef>
          <a:effectRef idx="0">
            <a:schemeClr val="dk1"/>
          </a:effectRef>
          <a:fontRef idx="minor">
            <a:schemeClr val="dk1"/>
          </a:fontRef>
        </p:style>
        <p:txBody>
          <a:bodyPr anchor="ctr" anchorCtr="1"/>
          <a:lstStyle/>
          <a:p>
            <a:pPr marL="447675" indent="-447675">
              <a:lnSpc>
                <a:spcPct val="170000"/>
              </a:lnSpc>
              <a:tabLst>
                <a:tab pos="573088" algn="l"/>
              </a:tabLst>
              <a:defRPr/>
            </a:pPr>
            <a:r>
              <a:rPr lang="fr-BE" sz="1400" b="1" dirty="0">
                <a:solidFill>
                  <a:srgbClr val="C00000"/>
                </a:solidFill>
              </a:rPr>
              <a:t>2</a:t>
            </a:r>
            <a:r>
              <a:rPr lang="fr-BE" sz="1400" b="1" baseline="30000" dirty="0">
                <a:solidFill>
                  <a:srgbClr val="C00000"/>
                </a:solidFill>
              </a:rPr>
              <a:t>ème</a:t>
            </a:r>
            <a:r>
              <a:rPr lang="fr-BE" sz="1400" b="1" dirty="0">
                <a:solidFill>
                  <a:srgbClr val="C00000"/>
                </a:solidFill>
              </a:rPr>
              <a:t> PARTIE : « Formation à l’accueil »</a:t>
            </a:r>
          </a:p>
          <a:p>
            <a:pPr marL="447675" indent="-447675">
              <a:lnSpc>
                <a:spcPct val="170000"/>
              </a:lnSpc>
              <a:buClr>
                <a:srgbClr val="CC3300"/>
              </a:buClr>
              <a:buFont typeface="+mj-lt"/>
              <a:buAutoNum type="arabicPeriod" startAt="14"/>
              <a:tabLst>
                <a:tab pos="573088" algn="l"/>
              </a:tabLst>
              <a:defRPr/>
            </a:pPr>
            <a:r>
              <a:rPr lang="fr-BE" sz="1200" b="1" dirty="0">
                <a:solidFill>
                  <a:schemeClr val="tx1">
                    <a:lumMod val="95000"/>
                    <a:lumOff val="5000"/>
                  </a:schemeClr>
                </a:solidFill>
              </a:rPr>
              <a:t>Vous êtes le sourire de la </a:t>
            </a:r>
            <a:r>
              <a:rPr lang="fr-BE" sz="1200" b="1" dirty="0" smtClean="0">
                <a:solidFill>
                  <a:schemeClr val="tx1">
                    <a:lumMod val="95000"/>
                    <a:lumOff val="5000"/>
                  </a:schemeClr>
                </a:solidFill>
              </a:rPr>
              <a:t>……Province</a:t>
            </a:r>
            <a:endParaRPr lang="fr-BE" sz="1200" b="1" dirty="0">
              <a:solidFill>
                <a:schemeClr val="tx1">
                  <a:lumMod val="95000"/>
                  <a:lumOff val="5000"/>
                </a:schemeClr>
              </a:solidFill>
            </a:endParaRPr>
          </a:p>
          <a:p>
            <a:pPr marL="447675" indent="-447675">
              <a:lnSpc>
                <a:spcPct val="170000"/>
              </a:lnSpc>
              <a:buClr>
                <a:srgbClr val="CC3300"/>
              </a:buClr>
              <a:buFont typeface="Wingdings" pitchFamily="2" charset="2"/>
              <a:buAutoNum type="arabicPeriod" startAt="14"/>
              <a:tabLst>
                <a:tab pos="573088" algn="l"/>
              </a:tabLst>
              <a:defRPr/>
            </a:pPr>
            <a:r>
              <a:rPr lang="fr-BE" sz="1200" b="1" dirty="0">
                <a:solidFill>
                  <a:schemeClr val="tx1">
                    <a:lumMod val="95000"/>
                    <a:lumOff val="5000"/>
                  </a:schemeClr>
                </a:solidFill>
              </a:rPr>
              <a:t>Échanges sur les thèmes abordés (exercice collectif)</a:t>
            </a:r>
          </a:p>
          <a:p>
            <a:pPr marL="447675" indent="-447675">
              <a:lnSpc>
                <a:spcPct val="170000"/>
              </a:lnSpc>
              <a:buClr>
                <a:srgbClr val="CC3300"/>
              </a:buClr>
              <a:buFont typeface="Wingdings" pitchFamily="2" charset="2"/>
              <a:buAutoNum type="arabicPeriod" startAt="14"/>
              <a:tabLst>
                <a:tab pos="573088" algn="l"/>
              </a:tabLst>
              <a:defRPr/>
            </a:pPr>
            <a:r>
              <a:rPr lang="fr-BE" sz="1200" b="1" dirty="0">
                <a:solidFill>
                  <a:schemeClr val="tx1">
                    <a:lumMod val="95000"/>
                    <a:lumOff val="5000"/>
                  </a:schemeClr>
                </a:solidFill>
              </a:rPr>
              <a:t>Réflexes à adopter vs comportements à bannir</a:t>
            </a:r>
          </a:p>
          <a:p>
            <a:pPr marL="447675" indent="-447675">
              <a:lnSpc>
                <a:spcPct val="170000"/>
              </a:lnSpc>
              <a:buClr>
                <a:srgbClr val="CC3300"/>
              </a:buClr>
              <a:buFont typeface="Wingdings" pitchFamily="2" charset="2"/>
              <a:buAutoNum type="arabicPeriod" startAt="14"/>
              <a:tabLst>
                <a:tab pos="573088" algn="l"/>
              </a:tabLst>
              <a:defRPr/>
            </a:pPr>
            <a:r>
              <a:rPr lang="fr-BE" sz="1200" b="1" dirty="0">
                <a:solidFill>
                  <a:schemeClr val="tx1">
                    <a:lumMod val="95000"/>
                    <a:lumOff val="5000"/>
                  </a:schemeClr>
                </a:solidFill>
              </a:rPr>
              <a:t>Liste des personnes ressources</a:t>
            </a:r>
          </a:p>
          <a:p>
            <a:pPr marL="447675" indent="-447675">
              <a:lnSpc>
                <a:spcPct val="170000"/>
              </a:lnSpc>
              <a:buClr>
                <a:srgbClr val="CC3300"/>
              </a:buClr>
              <a:buFont typeface="Wingdings" pitchFamily="2" charset="2"/>
              <a:buAutoNum type="arabicPeriod" startAt="14"/>
              <a:tabLst>
                <a:tab pos="573088" algn="l"/>
              </a:tabLst>
              <a:defRPr/>
            </a:pPr>
            <a:r>
              <a:rPr lang="fr-BE" sz="1200" b="1" dirty="0">
                <a:solidFill>
                  <a:schemeClr val="tx1">
                    <a:lumMod val="95000"/>
                    <a:lumOff val="5000"/>
                  </a:schemeClr>
                </a:solidFill>
              </a:rPr>
              <a:t>Feedback &amp; clôture de la séance</a:t>
            </a:r>
            <a:endParaRPr lang="fr-FR" sz="1200" b="1" dirty="0">
              <a:solidFill>
                <a:schemeClr val="tx1">
                  <a:lumMod val="95000"/>
                  <a:lumOff val="5000"/>
                </a:schemeClr>
              </a:solidFill>
            </a:endParaRPr>
          </a:p>
        </p:txBody>
      </p:sp>
      <p:sp>
        <p:nvSpPr>
          <p:cNvPr id="3077" name="Espace réservé du numéro de diapositiv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1516FC2-66F1-4EFD-972E-AC2077B8C6C9}" type="slidenum">
              <a:rPr lang="fr-FR" smtClean="0"/>
              <a:pPr eaLnBrk="1" hangingPunct="1"/>
              <a:t>2</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76">
                                            <p:txEl>
                                              <p:pRg st="2" end="2"/>
                                            </p:txEl>
                                          </p:spTgt>
                                        </p:tgtEl>
                                        <p:attrNameLst>
                                          <p:attrName>style.visibility</p:attrName>
                                        </p:attrNameLst>
                                      </p:cBhvr>
                                      <p:to>
                                        <p:strVal val="visible"/>
                                      </p:to>
                                    </p:set>
                                    <p:anim calcmode="lin" valueType="num">
                                      <p:cBhvr additive="base">
                                        <p:cTn id="7" dur="500" fill="hold"/>
                                        <p:tgtEl>
                                          <p:spTgt spid="307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6">
                                            <p:txEl>
                                              <p:pRg st="4" end="4"/>
                                            </p:txEl>
                                          </p:spTgt>
                                        </p:tgtEl>
                                        <p:attrNameLst>
                                          <p:attrName>style.visibility</p:attrName>
                                        </p:attrNameLst>
                                      </p:cBhvr>
                                      <p:to>
                                        <p:strVal val="visible"/>
                                      </p:to>
                                    </p:set>
                                    <p:anim calcmode="lin" valueType="num">
                                      <p:cBhvr additive="base">
                                        <p:cTn id="11" dur="500" fill="hold"/>
                                        <p:tgtEl>
                                          <p:spTgt spid="307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anim calcmode="lin" valueType="num">
                                      <p:cBhvr additive="base">
                                        <p:cTn id="15" dur="500" fill="hold"/>
                                        <p:tgtEl>
                                          <p:spTgt spid="3076">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6">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6">
                                            <p:txEl>
                                              <p:pRg st="5" end="5"/>
                                            </p:txEl>
                                          </p:spTgt>
                                        </p:tgtEl>
                                        <p:attrNameLst>
                                          <p:attrName>style.visibility</p:attrName>
                                        </p:attrNameLst>
                                      </p:cBhvr>
                                      <p:to>
                                        <p:strVal val="visible"/>
                                      </p:to>
                                    </p:set>
                                    <p:anim calcmode="lin" valueType="num">
                                      <p:cBhvr additive="base">
                                        <p:cTn id="19" dur="500" fill="hold"/>
                                        <p:tgtEl>
                                          <p:spTgt spid="307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6">
                                            <p:txEl>
                                              <p:pRg st="6" end="6"/>
                                            </p:txEl>
                                          </p:spTgt>
                                        </p:tgtEl>
                                        <p:attrNameLst>
                                          <p:attrName>style.visibility</p:attrName>
                                        </p:attrNameLst>
                                      </p:cBhvr>
                                      <p:to>
                                        <p:strVal val="visible"/>
                                      </p:to>
                                    </p:set>
                                    <p:anim calcmode="lin" valueType="num">
                                      <p:cBhvr additive="base">
                                        <p:cTn id="23" dur="500" fill="hold"/>
                                        <p:tgtEl>
                                          <p:spTgt spid="307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076">
                                            <p:txEl>
                                              <p:pRg st="7" end="7"/>
                                            </p:txEl>
                                          </p:spTgt>
                                        </p:tgtEl>
                                        <p:attrNameLst>
                                          <p:attrName>style.visibility</p:attrName>
                                        </p:attrNameLst>
                                      </p:cBhvr>
                                      <p:to>
                                        <p:strVal val="visible"/>
                                      </p:to>
                                    </p:set>
                                    <p:anim calcmode="lin" valueType="num">
                                      <p:cBhvr additive="base">
                                        <p:cTn id="27"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076">
                                            <p:txEl>
                                              <p:pRg st="8" end="8"/>
                                            </p:txEl>
                                          </p:spTgt>
                                        </p:tgtEl>
                                        <p:attrNameLst>
                                          <p:attrName>style.visibility</p:attrName>
                                        </p:attrNameLst>
                                      </p:cBhvr>
                                      <p:to>
                                        <p:strVal val="visible"/>
                                      </p:to>
                                    </p:set>
                                    <p:anim calcmode="lin" valueType="num">
                                      <p:cBhvr additive="base">
                                        <p:cTn id="31" dur="500" fill="hold"/>
                                        <p:tgtEl>
                                          <p:spTgt spid="3076">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6">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076">
                                            <p:txEl>
                                              <p:pRg st="9" end="9"/>
                                            </p:txEl>
                                          </p:spTgt>
                                        </p:tgtEl>
                                        <p:attrNameLst>
                                          <p:attrName>style.visibility</p:attrName>
                                        </p:attrNameLst>
                                      </p:cBhvr>
                                      <p:to>
                                        <p:strVal val="visible"/>
                                      </p:to>
                                    </p:set>
                                    <p:anim calcmode="lin" valueType="num">
                                      <p:cBhvr additive="base">
                                        <p:cTn id="35" dur="500" fill="hold"/>
                                        <p:tgtEl>
                                          <p:spTgt spid="3076">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6">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076">
                                            <p:txEl>
                                              <p:pRg st="10" end="10"/>
                                            </p:txEl>
                                          </p:spTgt>
                                        </p:tgtEl>
                                        <p:attrNameLst>
                                          <p:attrName>style.visibility</p:attrName>
                                        </p:attrNameLst>
                                      </p:cBhvr>
                                      <p:to>
                                        <p:strVal val="visible"/>
                                      </p:to>
                                    </p:set>
                                    <p:anim calcmode="lin" valueType="num">
                                      <p:cBhvr additive="base">
                                        <p:cTn id="39" dur="500" fill="hold"/>
                                        <p:tgtEl>
                                          <p:spTgt spid="3076">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6">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76">
                                            <p:txEl>
                                              <p:pRg st="11" end="11"/>
                                            </p:txEl>
                                          </p:spTgt>
                                        </p:tgtEl>
                                        <p:attrNameLst>
                                          <p:attrName>style.visibility</p:attrName>
                                        </p:attrNameLst>
                                      </p:cBhvr>
                                      <p:to>
                                        <p:strVal val="visible"/>
                                      </p:to>
                                    </p:set>
                                    <p:anim calcmode="lin" valueType="num">
                                      <p:cBhvr additive="base">
                                        <p:cTn id="43" dur="500" fill="hold"/>
                                        <p:tgtEl>
                                          <p:spTgt spid="307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6">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076">
                                            <p:txEl>
                                              <p:pRg st="12" end="12"/>
                                            </p:txEl>
                                          </p:spTgt>
                                        </p:tgtEl>
                                        <p:attrNameLst>
                                          <p:attrName>style.visibility</p:attrName>
                                        </p:attrNameLst>
                                      </p:cBhvr>
                                      <p:to>
                                        <p:strVal val="visible"/>
                                      </p:to>
                                    </p:set>
                                    <p:anim calcmode="lin" valueType="num">
                                      <p:cBhvr additive="base">
                                        <p:cTn id="47" dur="500" fill="hold"/>
                                        <p:tgtEl>
                                          <p:spTgt spid="3076">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076">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076">
                                            <p:txEl>
                                              <p:pRg st="13" end="13"/>
                                            </p:txEl>
                                          </p:spTgt>
                                        </p:tgtEl>
                                        <p:attrNameLst>
                                          <p:attrName>style.visibility</p:attrName>
                                        </p:attrNameLst>
                                      </p:cBhvr>
                                      <p:to>
                                        <p:strVal val="visible"/>
                                      </p:to>
                                    </p:set>
                                    <p:anim calcmode="lin" valueType="num">
                                      <p:cBhvr additive="base">
                                        <p:cTn id="51" dur="500" fill="hold"/>
                                        <p:tgtEl>
                                          <p:spTgt spid="3076">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076">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76">
                                            <p:txEl>
                                              <p:pRg st="14" end="14"/>
                                            </p:txEl>
                                          </p:spTgt>
                                        </p:tgtEl>
                                        <p:attrNameLst>
                                          <p:attrName>style.visibility</p:attrName>
                                        </p:attrNameLst>
                                      </p:cBhvr>
                                      <p:to>
                                        <p:strVal val="visible"/>
                                      </p:to>
                                    </p:set>
                                    <p:anim calcmode="lin" valueType="num">
                                      <p:cBhvr additive="base">
                                        <p:cTn id="55" dur="500" fill="hold"/>
                                        <p:tgtEl>
                                          <p:spTgt spid="3076">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076">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0495">
            <a:off x="2801938" y="668338"/>
            <a:ext cx="4424362" cy="2012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4579" name="AutoShape 2"/>
          <p:cNvSpPr>
            <a:spLocks noChangeArrowheads="1"/>
          </p:cNvSpPr>
          <p:nvPr/>
        </p:nvSpPr>
        <p:spPr bwMode="auto">
          <a:xfrm rot="1664285">
            <a:off x="1524000" y="1752600"/>
            <a:ext cx="4953000" cy="3455988"/>
          </a:xfrm>
          <a:prstGeom prst="rtTriangle">
            <a:avLst/>
          </a:prstGeom>
          <a:solidFill>
            <a:srgbClr val="F79646"/>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fr-BE" dirty="0"/>
          </a:p>
        </p:txBody>
      </p:sp>
      <p:sp>
        <p:nvSpPr>
          <p:cNvPr id="52227" name="AutoShape 3"/>
          <p:cNvSpPr>
            <a:spLocks noGrp="1" noChangeArrowheads="1"/>
          </p:cNvSpPr>
          <p:nvPr>
            <p:ph type="body" idx="1"/>
          </p:nvPr>
        </p:nvSpPr>
        <p:spPr>
          <a:xfrm>
            <a:off x="2133600" y="1981200"/>
            <a:ext cx="5486400" cy="2590800"/>
          </a:xfrm>
          <a:prstGeom prst="flowChartManualInput">
            <a:avLst/>
          </a:prstGeom>
          <a:solidFill>
            <a:srgbClr val="4BACC6"/>
          </a:solidFill>
          <a:effectLst>
            <a:prstShdw prst="shdw17" dist="17961" dir="2700000">
              <a:srgbClr val="99CCFF">
                <a:gamma/>
                <a:shade val="60000"/>
                <a:invGamma/>
              </a:srgbClr>
            </a:prstShdw>
          </a:effectLst>
          <a:extLst/>
        </p:spPr>
        <p:txBody>
          <a:bodyPr anchor="ctr" anchorCtr="1"/>
          <a:lstStyle/>
          <a:p>
            <a:pPr marL="609600" indent="-609600" algn="ctr" eaLnBrk="1" hangingPunct="1">
              <a:lnSpc>
                <a:spcPct val="200000"/>
              </a:lnSpc>
              <a:buClr>
                <a:srgbClr val="CC3300"/>
              </a:buClr>
              <a:buSzPct val="110000"/>
              <a:buFontTx/>
              <a:buNone/>
              <a:defRPr/>
            </a:pPr>
            <a:r>
              <a:rPr lang="fr-BE" sz="2000" b="1" dirty="0" smtClean="0">
                <a:solidFill>
                  <a:schemeClr val="bg1"/>
                </a:solidFill>
                <a:effectLst>
                  <a:outerShdw blurRad="38100" dist="38100" dir="2700000" algn="tl">
                    <a:srgbClr val="000000">
                      <a:alpha val="43137"/>
                    </a:srgbClr>
                  </a:outerShdw>
                </a:effectLst>
              </a:rPr>
              <a:t>2</a:t>
            </a:r>
            <a:r>
              <a:rPr lang="fr-BE" sz="2000" b="1" baseline="30000" dirty="0" smtClean="0">
                <a:solidFill>
                  <a:schemeClr val="bg1"/>
                </a:solidFill>
                <a:effectLst>
                  <a:outerShdw blurRad="38100" dist="38100" dir="2700000" algn="tl">
                    <a:srgbClr val="000000">
                      <a:alpha val="43137"/>
                    </a:srgbClr>
                  </a:outerShdw>
                </a:effectLst>
              </a:rPr>
              <a:t>ème</a:t>
            </a:r>
            <a:r>
              <a:rPr lang="fr-BE" sz="2000" b="1" dirty="0" smtClean="0">
                <a:solidFill>
                  <a:schemeClr val="bg1"/>
                </a:solidFill>
                <a:effectLst>
                  <a:outerShdw blurRad="38100" dist="38100" dir="2700000" algn="tl">
                    <a:srgbClr val="000000">
                      <a:alpha val="43137"/>
                    </a:srgbClr>
                  </a:outerShdw>
                </a:effectLst>
              </a:rPr>
              <a:t> PARTIE : </a:t>
            </a:r>
          </a:p>
          <a:p>
            <a:pPr marL="609600" indent="-609600" algn="ctr" eaLnBrk="1" hangingPunct="1">
              <a:lnSpc>
                <a:spcPct val="200000"/>
              </a:lnSpc>
              <a:buClr>
                <a:srgbClr val="CC3300"/>
              </a:buClr>
              <a:buSzPct val="110000"/>
              <a:buFontTx/>
              <a:buNone/>
              <a:defRPr/>
            </a:pPr>
            <a:r>
              <a:rPr lang="fr-BE" sz="1800" b="1" dirty="0" smtClean="0">
                <a:solidFill>
                  <a:schemeClr val="bg1"/>
                </a:solidFill>
                <a:effectLst>
                  <a:outerShdw blurRad="38100" dist="38100" dir="2700000" algn="tl">
                    <a:srgbClr val="000000">
                      <a:alpha val="43137"/>
                    </a:srgbClr>
                  </a:outerShdw>
                </a:effectLst>
              </a:rPr>
              <a:t>« </a:t>
            </a:r>
            <a:r>
              <a:rPr lang="fr-BE" sz="2000" b="1" dirty="0" smtClean="0">
                <a:solidFill>
                  <a:schemeClr val="bg1"/>
                </a:solidFill>
                <a:effectLst>
                  <a:outerShdw blurRad="38100" dist="38100" dir="2700000" algn="tl">
                    <a:srgbClr val="000000">
                      <a:alpha val="43137"/>
                    </a:srgbClr>
                  </a:outerShdw>
                </a:effectLst>
              </a:rPr>
              <a:t>Formation à l’accueil »</a:t>
            </a:r>
          </a:p>
          <a:p>
            <a:pPr marL="609600" indent="-609600" algn="ctr" eaLnBrk="1" hangingPunct="1">
              <a:lnSpc>
                <a:spcPct val="200000"/>
              </a:lnSpc>
              <a:buClr>
                <a:srgbClr val="CC3300"/>
              </a:buClr>
              <a:buSzPct val="110000"/>
              <a:buFontTx/>
              <a:buNone/>
              <a:defRPr/>
            </a:pPr>
            <a:endParaRPr lang="fr-BE" sz="2000" b="1" dirty="0" smtClean="0">
              <a:solidFill>
                <a:schemeClr val="bg1"/>
              </a:solidFill>
              <a:effectLst>
                <a:outerShdw blurRad="38100" dist="38100" dir="2700000" algn="tl">
                  <a:srgbClr val="000000">
                    <a:alpha val="43137"/>
                  </a:srgbClr>
                </a:outerShdw>
              </a:effectLst>
            </a:endParaRPr>
          </a:p>
        </p:txBody>
      </p:sp>
      <p:sp>
        <p:nvSpPr>
          <p:cNvPr id="20487"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379219-39AD-4708-8AF1-3645D64CB563}" type="slidenum">
              <a:rPr lang="fr-FR" smtClean="0"/>
              <a:pPr eaLnBrk="1" hangingPunct="1"/>
              <a:t>20</a:t>
            </a:fld>
            <a:endParaRPr lang="fr-FR" smtClean="0"/>
          </a:p>
        </p:txBody>
      </p:sp>
    </p:spTree>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31"/>
          <p:cNvSpPr>
            <a:spLocks noChangeArrowheads="1"/>
          </p:cNvSpPr>
          <p:nvPr/>
        </p:nvSpPr>
        <p:spPr bwMode="auto">
          <a:xfrm>
            <a:off x="6629400" y="1219200"/>
            <a:ext cx="2438400" cy="3505200"/>
          </a:xfrm>
          <a:prstGeom prst="parallelogram">
            <a:avLst>
              <a:gd name="adj" fmla="val 7074"/>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BE"/>
          </a:p>
        </p:txBody>
      </p:sp>
      <p:sp>
        <p:nvSpPr>
          <p:cNvPr id="25604" name="AutoShape 3"/>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14. Vous êtes le sourire de …… la Province </a:t>
            </a:r>
            <a:endParaRPr lang="fr-FR" sz="2000" b="1" dirty="0">
              <a:solidFill>
                <a:schemeClr val="bg1"/>
              </a:solidFill>
              <a:effectLst>
                <a:outerShdw blurRad="38100" dist="38100" dir="2700000" algn="tl">
                  <a:srgbClr val="000000">
                    <a:alpha val="43137"/>
                  </a:srgbClr>
                </a:outerShdw>
              </a:effectLst>
            </a:endParaRPr>
          </a:p>
        </p:txBody>
      </p:sp>
      <p:pic>
        <p:nvPicPr>
          <p:cNvPr id="21508" name="Picture 10" descr="MC90008901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981200"/>
            <a:ext cx="46196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AutoShape 15"/>
          <p:cNvSpPr>
            <a:spLocks noChangeArrowheads="1"/>
          </p:cNvSpPr>
          <p:nvPr/>
        </p:nvSpPr>
        <p:spPr bwMode="auto">
          <a:xfrm>
            <a:off x="5915025" y="4927600"/>
            <a:ext cx="1511300" cy="614363"/>
          </a:xfrm>
          <a:prstGeom prst="wedgeEllipseCallout">
            <a:avLst>
              <a:gd name="adj1" fmla="val -125574"/>
              <a:gd name="adj2" fmla="val -99019"/>
            </a:avLst>
          </a:prstGeom>
          <a:noFill/>
          <a:ln w="19050">
            <a:solidFill>
              <a:srgbClr val="C0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spcBef>
                <a:spcPct val="50000"/>
              </a:spcBef>
            </a:pPr>
            <a:r>
              <a:rPr lang="fr-BE" sz="1100" b="1">
                <a:solidFill>
                  <a:srgbClr val="000066"/>
                </a:solidFill>
              </a:rPr>
              <a:t>C’est la touche vintage</a:t>
            </a:r>
            <a:endParaRPr lang="fr-FR" sz="1100" b="1">
              <a:solidFill>
                <a:srgbClr val="000066"/>
              </a:solidFill>
            </a:endParaRPr>
          </a:p>
        </p:txBody>
      </p:sp>
      <p:sp>
        <p:nvSpPr>
          <p:cNvPr id="21510" name="AutoShape 16"/>
          <p:cNvSpPr>
            <a:spLocks noChangeArrowheads="1"/>
          </p:cNvSpPr>
          <p:nvPr/>
        </p:nvSpPr>
        <p:spPr bwMode="auto">
          <a:xfrm>
            <a:off x="152400" y="2819400"/>
            <a:ext cx="1447800" cy="990600"/>
          </a:xfrm>
          <a:prstGeom prst="cloudCallout">
            <a:avLst>
              <a:gd name="adj1" fmla="val 59259"/>
              <a:gd name="adj2" fmla="val 74685"/>
            </a:avLst>
          </a:prstGeom>
          <a:noFill/>
          <a:ln w="19050">
            <a:solidFill>
              <a:srgbClr val="C00000"/>
            </a:solidFill>
            <a:round/>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lnSpc>
                <a:spcPct val="120000"/>
              </a:lnSpc>
              <a:spcBef>
                <a:spcPct val="50000"/>
              </a:spcBef>
            </a:pPr>
            <a:r>
              <a:rPr lang="fr-BE" sz="1100" b="1">
                <a:solidFill>
                  <a:srgbClr val="000066"/>
                </a:solidFill>
              </a:rPr>
              <a:t>Pas envie, j’aime pas les vidéos </a:t>
            </a:r>
            <a:endParaRPr lang="fr-FR" sz="1100" b="1">
              <a:solidFill>
                <a:srgbClr val="000066"/>
              </a:solidFill>
            </a:endParaRPr>
          </a:p>
        </p:txBody>
      </p:sp>
      <p:pic>
        <p:nvPicPr>
          <p:cNvPr id="21511" name="Picture 116" descr="dglxasse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5478463" y="1219200"/>
            <a:ext cx="2522537"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130"/>
          <p:cNvSpPr txBox="1">
            <a:spLocks noChangeArrowheads="1"/>
          </p:cNvSpPr>
          <p:nvPr/>
        </p:nvSpPr>
        <p:spPr bwMode="auto">
          <a:xfrm rot="1985089">
            <a:off x="5765800" y="1893888"/>
            <a:ext cx="15875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30000"/>
              </a:lnSpc>
              <a:spcBef>
                <a:spcPct val="50000"/>
              </a:spcBef>
            </a:pPr>
            <a:r>
              <a:rPr lang="fr-BE" sz="1400" b="1">
                <a:solidFill>
                  <a:srgbClr val="000066"/>
                </a:solidFill>
              </a:rPr>
              <a:t>Merci de noter les principaux thèmes abordés  dans la vidéo. </a:t>
            </a:r>
            <a:endParaRPr lang="fr-FR" sz="1400" b="1">
              <a:solidFill>
                <a:srgbClr val="000066"/>
              </a:solidFill>
            </a:endParaRPr>
          </a:p>
        </p:txBody>
      </p:sp>
      <p:sp>
        <p:nvSpPr>
          <p:cNvPr id="21513"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AAEDA81-5C91-4348-9D07-CB4D6D32B3DA}" type="slidenum">
              <a:rPr lang="fr-FR" smtClean="0"/>
              <a:pPr eaLnBrk="1" hangingPunct="1"/>
              <a:t>21</a:t>
            </a:fld>
            <a:endParaRPr lang="fr-FR" smtClean="0"/>
          </a:p>
        </p:txBody>
      </p:sp>
      <p:sp>
        <p:nvSpPr>
          <p:cNvPr id="21514" name="AutoShape 15"/>
          <p:cNvSpPr>
            <a:spLocks noChangeArrowheads="1"/>
          </p:cNvSpPr>
          <p:nvPr/>
        </p:nvSpPr>
        <p:spPr bwMode="auto">
          <a:xfrm>
            <a:off x="152400" y="4927600"/>
            <a:ext cx="1409700" cy="838200"/>
          </a:xfrm>
          <a:prstGeom prst="wedgeEllipseCallout">
            <a:avLst>
              <a:gd name="adj1" fmla="val 166356"/>
              <a:gd name="adj2" fmla="val -44269"/>
            </a:avLst>
          </a:prstGeom>
          <a:noFill/>
          <a:ln w="19050">
            <a:solidFill>
              <a:srgbClr val="C00000"/>
            </a:solidFill>
            <a:miter lim="800000"/>
            <a:headEnd/>
            <a:tailEnd/>
          </a:ln>
          <a:effectLst/>
          <a:extLst>
            <a:ext uri="{909E8E84-426E-40DD-AFC4-6F175D3DCCD1}">
              <a14:hiddenFill xmlns:a14="http://schemas.microsoft.com/office/drawing/2010/main">
                <a:solidFill>
                  <a:schemeClr val="accent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spcBef>
                <a:spcPct val="50000"/>
              </a:spcBef>
            </a:pPr>
            <a:r>
              <a:rPr lang="fr-BE" sz="1100" b="1">
                <a:solidFill>
                  <a:srgbClr val="000066"/>
                </a:solidFill>
              </a:rPr>
              <a:t>C’est quoi ces appareils?</a:t>
            </a:r>
            <a:endParaRPr lang="fr-FR" sz="1100" b="1">
              <a:solidFill>
                <a:srgbClr val="000066"/>
              </a:solidFill>
            </a:endParaRPr>
          </a:p>
        </p:txBody>
      </p:sp>
      <p:sp>
        <p:nvSpPr>
          <p:cNvPr id="2" name="Rectangle 1"/>
          <p:cNvSpPr/>
          <p:nvPr/>
        </p:nvSpPr>
        <p:spPr>
          <a:xfrm rot="21390635">
            <a:off x="2428875" y="2190750"/>
            <a:ext cx="1230313" cy="10080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BE"/>
          </a:p>
        </p:txBody>
      </p:sp>
      <p:pic>
        <p:nvPicPr>
          <p:cNvPr id="21516" name="Image 7" descr="Description : Description : Description : Description : Description : Description : Description : bw-signature-mai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0647">
            <a:off x="2486025" y="2301875"/>
            <a:ext cx="10858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3"/>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15. Commentaires et échanges – Les principaux thèmes</a:t>
            </a:r>
            <a:endParaRPr lang="fr-FR" sz="2000" b="1" dirty="0">
              <a:solidFill>
                <a:schemeClr val="bg1"/>
              </a:solidFill>
              <a:effectLst>
                <a:outerShdw blurRad="38100" dist="38100" dir="2700000" algn="tl">
                  <a:srgbClr val="000000">
                    <a:alpha val="43137"/>
                  </a:srgbClr>
                </a:outerShdw>
              </a:effectLst>
            </a:endParaRPr>
          </a:p>
        </p:txBody>
      </p:sp>
      <p:sp>
        <p:nvSpPr>
          <p:cNvPr id="22531" name="Rectangle 4"/>
          <p:cNvSpPr>
            <a:spLocks noGrp="1" noChangeArrowheads="1"/>
          </p:cNvSpPr>
          <p:nvPr>
            <p:ph type="body" idx="1"/>
          </p:nvPr>
        </p:nvSpPr>
        <p:spPr>
          <a:xfrm>
            <a:off x="990600" y="990600"/>
            <a:ext cx="7391400" cy="5334000"/>
          </a:xfrm>
        </p:spPr>
        <p:txBody>
          <a:bodyPr/>
          <a:lstStyle/>
          <a:p>
            <a:pPr marL="609600" indent="-609600" eaLnBrk="1" hangingPunct="1">
              <a:lnSpc>
                <a:spcPct val="200000"/>
              </a:lnSpc>
              <a:buFontTx/>
              <a:buNone/>
            </a:pPr>
            <a:endParaRPr lang="fr-BE" sz="1600" b="1" dirty="0" smtClean="0">
              <a:solidFill>
                <a:srgbClr val="000066"/>
              </a:solidFill>
            </a:endParaRPr>
          </a:p>
          <a:p>
            <a:pPr marL="609600" indent="-609600" eaLnBrk="1" hangingPunct="1">
              <a:lnSpc>
                <a:spcPct val="200000"/>
              </a:lnSpc>
              <a:buClr>
                <a:srgbClr val="A50021"/>
              </a:buClr>
              <a:buFontTx/>
              <a:buAutoNum type="arabicParenR"/>
            </a:pPr>
            <a:r>
              <a:rPr lang="fr-BE" sz="1600" b="1" dirty="0" smtClean="0">
                <a:solidFill>
                  <a:srgbClr val="000066"/>
                </a:solidFill>
              </a:rPr>
              <a:t>……………………………………………………</a:t>
            </a:r>
          </a:p>
          <a:p>
            <a:pPr marL="609600" indent="-609600" eaLnBrk="1" hangingPunct="1">
              <a:lnSpc>
                <a:spcPct val="200000"/>
              </a:lnSpc>
              <a:buClr>
                <a:srgbClr val="A50021"/>
              </a:buClr>
              <a:buFontTx/>
              <a:buAutoNum type="arabicParenR"/>
            </a:pPr>
            <a:endParaRPr lang="fr-BE" sz="1600" b="1" dirty="0" smtClean="0">
              <a:solidFill>
                <a:srgbClr val="000066"/>
              </a:solidFill>
            </a:endParaRPr>
          </a:p>
          <a:p>
            <a:pPr marL="609600" indent="-609600" eaLnBrk="1" hangingPunct="1">
              <a:lnSpc>
                <a:spcPct val="200000"/>
              </a:lnSpc>
              <a:buClr>
                <a:srgbClr val="A50021"/>
              </a:buClr>
              <a:buFontTx/>
              <a:buAutoNum type="arabicParenR"/>
            </a:pPr>
            <a:r>
              <a:rPr lang="fr-BE" sz="1600" b="1" dirty="0" smtClean="0">
                <a:solidFill>
                  <a:srgbClr val="000066"/>
                </a:solidFill>
              </a:rPr>
              <a:t>……………………………………………..……..</a:t>
            </a:r>
          </a:p>
          <a:p>
            <a:pPr marL="609600" indent="-609600" eaLnBrk="1" hangingPunct="1">
              <a:lnSpc>
                <a:spcPct val="200000"/>
              </a:lnSpc>
              <a:buClr>
                <a:srgbClr val="A50021"/>
              </a:buClr>
              <a:buFontTx/>
              <a:buAutoNum type="arabicParenR"/>
            </a:pPr>
            <a:endParaRPr lang="fr-BE" sz="1600" b="1" dirty="0" smtClean="0">
              <a:solidFill>
                <a:srgbClr val="000066"/>
              </a:solidFill>
            </a:endParaRPr>
          </a:p>
          <a:p>
            <a:pPr marL="609600" indent="-609600" eaLnBrk="1" hangingPunct="1">
              <a:lnSpc>
                <a:spcPct val="200000"/>
              </a:lnSpc>
              <a:buClr>
                <a:srgbClr val="A50021"/>
              </a:buClr>
              <a:buFontTx/>
              <a:buAutoNum type="arabicParenR"/>
            </a:pPr>
            <a:r>
              <a:rPr lang="fr-BE" sz="1600" b="1" dirty="0" smtClean="0">
                <a:solidFill>
                  <a:srgbClr val="000066"/>
                </a:solidFill>
              </a:rPr>
              <a:t>……………………………………………….……</a:t>
            </a:r>
          </a:p>
          <a:p>
            <a:pPr marL="609600" indent="-609600" eaLnBrk="1" hangingPunct="1">
              <a:lnSpc>
                <a:spcPct val="200000"/>
              </a:lnSpc>
              <a:buClr>
                <a:srgbClr val="A50021"/>
              </a:buClr>
              <a:buFontTx/>
              <a:buAutoNum type="arabicParenR"/>
            </a:pPr>
            <a:endParaRPr lang="fr-BE" sz="1600" b="1" dirty="0" smtClean="0">
              <a:solidFill>
                <a:srgbClr val="000066"/>
              </a:solidFill>
            </a:endParaRPr>
          </a:p>
          <a:p>
            <a:pPr marL="609600" indent="-609600" eaLnBrk="1" hangingPunct="1">
              <a:lnSpc>
                <a:spcPct val="200000"/>
              </a:lnSpc>
              <a:buClr>
                <a:srgbClr val="A50021"/>
              </a:buClr>
              <a:buFontTx/>
              <a:buAutoNum type="arabicParenR"/>
            </a:pPr>
            <a:r>
              <a:rPr lang="fr-BE" sz="1600" b="1" dirty="0" smtClean="0">
                <a:solidFill>
                  <a:srgbClr val="000066"/>
                </a:solidFill>
              </a:rPr>
              <a:t>……………………………………………………</a:t>
            </a:r>
            <a:endParaRPr lang="fr-FR" sz="1600" b="1" dirty="0" smtClean="0">
              <a:solidFill>
                <a:srgbClr val="000066"/>
              </a:solidFill>
            </a:endParaRPr>
          </a:p>
        </p:txBody>
      </p:sp>
      <p:sp>
        <p:nvSpPr>
          <p:cNvPr id="22532"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3E2F95C-56BB-4693-ADC7-13BCE12DA3F0}" type="slidenum">
              <a:rPr lang="fr-FR" smtClean="0"/>
              <a:pPr eaLnBrk="1" hangingPunct="1"/>
              <a:t>22</a:t>
            </a:fld>
            <a:endParaRPr lang="fr-FR" smtClean="0"/>
          </a:p>
        </p:txBody>
      </p:sp>
    </p:spTree>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3"/>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16. Réflexes à adopter vs Comportements à bannir</a:t>
            </a:r>
            <a:endParaRPr lang="fr-FR" sz="2000" b="1" dirty="0">
              <a:solidFill>
                <a:schemeClr val="bg1"/>
              </a:solidFill>
              <a:effectLst>
                <a:outerShdw blurRad="38100" dist="38100" dir="2700000" algn="tl">
                  <a:srgbClr val="000000">
                    <a:alpha val="43137"/>
                  </a:srgbClr>
                </a:outerShdw>
              </a:effectLst>
            </a:endParaRPr>
          </a:p>
        </p:txBody>
      </p:sp>
      <p:pic>
        <p:nvPicPr>
          <p:cNvPr id="235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9863" y="2895600"/>
            <a:ext cx="167322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4" name="Hexagone 3"/>
          <p:cNvSpPr/>
          <p:nvPr/>
        </p:nvSpPr>
        <p:spPr>
          <a:xfrm>
            <a:off x="1371030" y="1600200"/>
            <a:ext cx="878949" cy="838200"/>
          </a:xfrm>
          <a:prstGeom prst="hexagon">
            <a:avLst>
              <a:gd name="adj" fmla="val 58160"/>
              <a:gd name="vf" fmla="val 115470"/>
            </a:avLst>
          </a:prstGeom>
          <a:solidFill>
            <a:srgbClr val="00B050"/>
          </a:solidFill>
        </p:spPr>
        <p:txBody>
          <a:bodyPr wrap="none" anchor="ctr" anchorCtr="1"/>
          <a:lstStyle/>
          <a:p>
            <a:pPr algn="ctr">
              <a:defRPr/>
            </a:pPr>
            <a:r>
              <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sp>
        <p:nvSpPr>
          <p:cNvPr id="7" name="Losange 6"/>
          <p:cNvSpPr/>
          <p:nvPr/>
        </p:nvSpPr>
        <p:spPr>
          <a:xfrm>
            <a:off x="6649900" y="1600200"/>
            <a:ext cx="838110" cy="838200"/>
          </a:xfrm>
          <a:prstGeom prst="diamond">
            <a:avLst/>
          </a:prstGeom>
          <a:solidFill>
            <a:srgbClr val="FF0000"/>
          </a:solidFill>
        </p:spPr>
        <p:txBody>
          <a:bodyPr wrap="none" anchor="ctr" anchorCtr="1"/>
          <a:lstStyle/>
          <a:p>
            <a:pPr algn="ctr">
              <a:defRPr/>
            </a:pPr>
            <a:r>
              <a:rPr lang="fr-FR" sz="5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t>
            </a:r>
          </a:p>
        </p:txBody>
      </p:sp>
      <p:sp>
        <p:nvSpPr>
          <p:cNvPr id="23558" name="ZoneTexte 7"/>
          <p:cNvSpPr txBox="1">
            <a:spLocks noChangeArrowheads="1"/>
          </p:cNvSpPr>
          <p:nvPr/>
        </p:nvSpPr>
        <p:spPr bwMode="auto">
          <a:xfrm>
            <a:off x="628650" y="2743200"/>
            <a:ext cx="27241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250000"/>
              </a:lnSpc>
            </a:pPr>
            <a:r>
              <a:rPr lang="fr-BE" sz="800"/>
              <a:t>……………………………………………………………………………………………………………………………………………………………………………………………………………………………………………...............................................................................................................................................................................................................................................................................................................................................................................................................................................................................................</a:t>
            </a:r>
          </a:p>
        </p:txBody>
      </p:sp>
      <p:pic>
        <p:nvPicPr>
          <p:cNvPr id="2355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8525" y="2743200"/>
            <a:ext cx="2725738" cy="2865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23560" name="Espace réservé du numéro de diapositiv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B30F6BD-A861-401F-9CCB-D1BBE128092B}" type="slidenum">
              <a:rPr lang="fr-FR" smtClean="0"/>
              <a:pPr eaLnBrk="1" hangingPunct="1"/>
              <a:t>23</a:t>
            </a:fld>
            <a:endParaRPr lang="fr-FR" smtClean="0"/>
          </a:p>
        </p:txBody>
      </p:sp>
    </p:spTree>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3"/>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17. Liste de personnes ressources</a:t>
            </a:r>
            <a:endParaRPr lang="fr-FR" sz="2000" b="1" dirty="0">
              <a:solidFill>
                <a:schemeClr val="bg1"/>
              </a:solidFill>
              <a:effectLst>
                <a:outerShdw blurRad="38100" dist="38100" dir="2700000" algn="tl">
                  <a:srgbClr val="000000">
                    <a:alpha val="43137"/>
                  </a:srgbClr>
                </a:outerShdw>
              </a:effectLst>
            </a:endParaRPr>
          </a:p>
        </p:txBody>
      </p:sp>
      <p:graphicFrame>
        <p:nvGraphicFramePr>
          <p:cNvPr id="35328" name="Group 512"/>
          <p:cNvGraphicFramePr>
            <a:graphicFrameLocks noGrp="1"/>
          </p:cNvGraphicFramePr>
          <p:nvPr>
            <p:ph/>
          </p:nvPr>
        </p:nvGraphicFramePr>
        <p:xfrm>
          <a:off x="2057400" y="1133475"/>
          <a:ext cx="4800600" cy="4891093"/>
        </p:xfrm>
        <a:graphic>
          <a:graphicData uri="http://schemas.openxmlformats.org/drawingml/2006/table">
            <a:tbl>
              <a:tblPr/>
              <a:tblGrid>
                <a:gridCol w="4800600"/>
              </a:tblGrid>
              <a:tr h="3143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200" b="1" i="0" u="none" strike="noStrike" cap="none" normalizeH="0" baseline="0" dirty="0" smtClean="0">
                          <a:ln>
                            <a:noFill/>
                          </a:ln>
                          <a:solidFill>
                            <a:schemeClr val="tx1"/>
                          </a:solidFill>
                          <a:effectLst/>
                          <a:latin typeface="Arial" charset="0"/>
                        </a:rPr>
                        <a:t>Fond social du Personnel</a:t>
                      </a:r>
                      <a:endParaRPr kumimoji="0" lang="fr-FR" sz="12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0038">
                <a:tc>
                  <a:txBody>
                    <a:bodyPr/>
                    <a:lstStyle/>
                    <a:p>
                      <a:pPr marL="914400" marR="0" lvl="2"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000" b="0" i="0" u="none" strike="noStrike" cap="none" normalizeH="0" baseline="0" dirty="0" smtClean="0">
                          <a:ln>
                            <a:noFill/>
                          </a:ln>
                          <a:solidFill>
                            <a:schemeClr val="tx1"/>
                          </a:solidFill>
                          <a:effectLst/>
                          <a:latin typeface="Arial" charset="0"/>
                        </a:rPr>
                        <a:t>Demortier Vivianne : 010/68.66.31</a:t>
                      </a:r>
                      <a:endParaRPr kumimoji="0" lang="fr-FR" sz="10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284163">
                <a:tc>
                  <a:txBody>
                    <a:bodyPr/>
                    <a:lstStyle/>
                    <a:p>
                      <a:pPr marL="533400" marR="0" lvl="0" indent="-533400" algn="ctr" defTabSz="914400" rtl="0" eaLnBrk="1" fontAlgn="base" latinLnBrk="0" hangingPunct="1">
                        <a:lnSpc>
                          <a:spcPct val="100000"/>
                        </a:lnSpc>
                        <a:spcBef>
                          <a:spcPct val="20000"/>
                        </a:spcBef>
                        <a:spcAft>
                          <a:spcPct val="0"/>
                        </a:spcAft>
                        <a:buClr>
                          <a:srgbClr val="CC3300"/>
                        </a:buClr>
                        <a:buSzTx/>
                        <a:buFontTx/>
                        <a:buNone/>
                        <a:tabLst/>
                      </a:pPr>
                      <a:r>
                        <a:rPr kumimoji="0" lang="fr-BE" sz="1200" b="1" i="0" u="none" strike="noStrike" cap="none" normalizeH="0" baseline="0" dirty="0" smtClean="0">
                          <a:ln>
                            <a:noFill/>
                          </a:ln>
                          <a:solidFill>
                            <a:schemeClr val="tx1"/>
                          </a:solidFill>
                          <a:effectLst/>
                          <a:latin typeface="Arial" charset="0"/>
                        </a:rPr>
                        <a:t>Service interne de prévention et de protection (SIPP) :</a:t>
                      </a:r>
                      <a:endParaRPr kumimoji="0" lang="fr-FR" sz="12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32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0" i="0" u="none" strike="noStrike" cap="none" normalizeH="0" baseline="0" dirty="0" smtClean="0">
                          <a:ln>
                            <a:noFill/>
                          </a:ln>
                          <a:solidFill>
                            <a:schemeClr val="tx1"/>
                          </a:solidFill>
                          <a:effectLst/>
                          <a:latin typeface="Arial" charset="0"/>
                        </a:rPr>
                        <a:t>Christian Cara : 010/23.62.57 </a:t>
                      </a:r>
                      <a:endParaRPr kumimoji="0" lang="fr-FR" sz="10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12738">
                <a:tc>
                  <a:txBody>
                    <a:bodyPr/>
                    <a:lstStyle/>
                    <a:p>
                      <a:pPr marL="533400" marR="0" lvl="0" indent="-53340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200" b="1" i="0" u="none" strike="noStrike" cap="none" normalizeH="0" baseline="0" dirty="0" smtClean="0">
                          <a:ln>
                            <a:noFill/>
                          </a:ln>
                          <a:solidFill>
                            <a:schemeClr val="tx1"/>
                          </a:solidFill>
                          <a:effectLst/>
                          <a:latin typeface="Arial" charset="0"/>
                        </a:rPr>
                        <a:t>Médecin du travail (SPMT) :</a:t>
                      </a:r>
                      <a:endParaRPr kumimoji="0" lang="fr-FR" sz="12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3213">
                <a:tc>
                  <a:txBody>
                    <a:bodyPr/>
                    <a:lstStyle/>
                    <a:p>
                      <a:pPr marL="914400" marR="0" lvl="2"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000" b="0" i="0" u="none" strike="noStrike" cap="none" normalizeH="0" baseline="0" dirty="0" smtClean="0">
                          <a:ln>
                            <a:noFill/>
                          </a:ln>
                          <a:solidFill>
                            <a:schemeClr val="tx1"/>
                          </a:solidFill>
                          <a:effectLst/>
                          <a:latin typeface="Arial" charset="0"/>
                        </a:rPr>
                        <a:t>Dr. Vercoille Christine : 081/72.87.46</a:t>
                      </a:r>
                      <a:endParaRPr kumimoji="0" lang="fr-FR" sz="8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12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200" b="1" i="0" u="none" strike="noStrike" cap="none" normalizeH="0" baseline="0" dirty="0" smtClean="0">
                          <a:ln>
                            <a:noFill/>
                          </a:ln>
                          <a:solidFill>
                            <a:schemeClr val="tx1"/>
                          </a:solidFill>
                          <a:effectLst/>
                          <a:latin typeface="Arial" charset="0"/>
                        </a:rPr>
                        <a:t>Personnes de confiance :</a:t>
                      </a:r>
                      <a:endParaRPr kumimoji="0" lang="fr-FR" sz="12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0038">
                <a:tc>
                  <a:txBody>
                    <a:bodyPr/>
                    <a:lstStyle/>
                    <a:p>
                      <a:pPr marL="914400" marR="0" lvl="2"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000" b="0" i="0" u="none" strike="noStrike" cap="none" normalizeH="0" baseline="0" dirty="0" smtClean="0">
                          <a:ln>
                            <a:noFill/>
                          </a:ln>
                          <a:solidFill>
                            <a:schemeClr val="tx1"/>
                          </a:solidFill>
                          <a:effectLst/>
                          <a:latin typeface="Arial" charset="0"/>
                        </a:rPr>
                        <a:t>Ruyskart Nathalie : 010/23.62.32</a:t>
                      </a:r>
                      <a:endParaRPr kumimoji="0" lang="fr-FR" sz="10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200" b="1" i="0" u="none" strike="noStrike" cap="none" normalizeH="0" baseline="0" dirty="0" smtClean="0">
                          <a:ln>
                            <a:noFill/>
                          </a:ln>
                          <a:solidFill>
                            <a:schemeClr val="tx1"/>
                          </a:solidFill>
                          <a:effectLst/>
                          <a:latin typeface="Arial" charset="0"/>
                        </a:rPr>
                        <a:t>Conseillère en prévention externe :</a:t>
                      </a:r>
                      <a:endParaRPr kumimoji="0" lang="fr-FR" sz="12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0038">
                <a:tc>
                  <a:txBody>
                    <a:bodyPr/>
                    <a:lstStyle/>
                    <a:p>
                      <a:pPr marL="914400" marR="0" lvl="2"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000" b="0" i="0" u="none" strike="noStrike" cap="none" normalizeH="0" baseline="0" dirty="0" smtClean="0">
                          <a:ln>
                            <a:noFill/>
                          </a:ln>
                          <a:solidFill>
                            <a:schemeClr val="tx1"/>
                          </a:solidFill>
                          <a:effectLst/>
                          <a:latin typeface="Arial" charset="0"/>
                        </a:rPr>
                        <a:t>Coralie Carton : 04/344.62.93</a:t>
                      </a:r>
                      <a:endParaRPr kumimoji="0" lang="fr-FR" sz="10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200" b="1" i="0" u="none" strike="noStrike" cap="none" normalizeH="0" baseline="0" dirty="0" smtClean="0">
                          <a:ln>
                            <a:noFill/>
                          </a:ln>
                          <a:solidFill>
                            <a:schemeClr val="tx1"/>
                          </a:solidFill>
                          <a:effectLst/>
                          <a:latin typeface="Arial" charset="0"/>
                        </a:rPr>
                        <a:t>Service GRH - Personnel :</a:t>
                      </a:r>
                      <a:endParaRPr kumimoji="0" lang="fr-FR" sz="12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0038">
                <a:tc>
                  <a:txBody>
                    <a:bodyPr/>
                    <a:lstStyle/>
                    <a:p>
                      <a:pPr marL="914400" marR="0" lvl="2"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000" b="0" i="0" u="none" strike="noStrike" cap="none" normalizeH="0" baseline="0" dirty="0" smtClean="0">
                          <a:ln>
                            <a:noFill/>
                          </a:ln>
                          <a:solidFill>
                            <a:schemeClr val="tx1"/>
                          </a:solidFill>
                          <a:effectLst/>
                          <a:latin typeface="Arial" charset="0"/>
                        </a:rPr>
                        <a:t>Charlotte Bausier (Directrice f.f)  : 010/23.60.41 ou 60.20 </a:t>
                      </a:r>
                      <a:endParaRPr kumimoji="0" lang="fr-FR" sz="10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15913">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200" b="1" i="0" u="none" strike="noStrike" cap="none" normalizeH="0" baseline="0" dirty="0" smtClean="0">
                          <a:ln>
                            <a:noFill/>
                          </a:ln>
                          <a:solidFill>
                            <a:schemeClr val="tx1"/>
                          </a:solidFill>
                          <a:effectLst/>
                          <a:latin typeface="Arial" charset="0"/>
                        </a:rPr>
                        <a:t>TIC </a:t>
                      </a:r>
                      <a:r>
                        <a:rPr kumimoji="0" lang="fr-BE" sz="1200" b="0" i="0" u="none" strike="noStrike" cap="none" normalizeH="0" baseline="0" dirty="0" smtClean="0">
                          <a:ln>
                            <a:noFill/>
                          </a:ln>
                          <a:solidFill>
                            <a:schemeClr val="tx1"/>
                          </a:solidFill>
                          <a:effectLst/>
                          <a:latin typeface="Arial" charset="0"/>
                        </a:rPr>
                        <a:t>(informatique, téléphonie)</a:t>
                      </a:r>
                      <a:r>
                        <a:rPr kumimoji="0" lang="fr-BE" sz="1200" b="1" i="0" u="none" strike="noStrike" cap="none" normalizeH="0" baseline="0" dirty="0" smtClean="0">
                          <a:ln>
                            <a:noFill/>
                          </a:ln>
                          <a:solidFill>
                            <a:schemeClr val="tx1"/>
                          </a:solidFill>
                          <a:effectLst/>
                          <a:latin typeface="Arial" charset="0"/>
                        </a:rPr>
                        <a:t> :</a:t>
                      </a:r>
                      <a:endParaRPr kumimoji="0" lang="fr-FR" sz="12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0038">
                <a:tc>
                  <a:txBody>
                    <a:bodyPr/>
                    <a:lstStyle/>
                    <a:p>
                      <a:pPr marL="914400" marR="0" lvl="2"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000" b="0" i="0" u="none" strike="noStrike" cap="none" normalizeH="0" baseline="0" dirty="0" smtClean="0">
                          <a:ln>
                            <a:noFill/>
                          </a:ln>
                          <a:solidFill>
                            <a:schemeClr val="tx1"/>
                          </a:solidFill>
                          <a:effectLst/>
                          <a:latin typeface="Arial" charset="0"/>
                        </a:rPr>
                        <a:t>Dupont Patrick (Directeur f.f) : 010/23.60.49</a:t>
                      </a:r>
                      <a:endParaRPr kumimoji="0" lang="fr-FR" sz="8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200" b="1" i="0" u="none" strike="noStrike" cap="none" normalizeH="0" baseline="0" dirty="0" smtClean="0">
                          <a:ln>
                            <a:noFill/>
                          </a:ln>
                          <a:solidFill>
                            <a:schemeClr val="tx1"/>
                          </a:solidFill>
                          <a:effectLst/>
                          <a:latin typeface="Arial" charset="0"/>
                        </a:rPr>
                        <a:t>Service de l’économat :</a:t>
                      </a:r>
                      <a:endParaRPr kumimoji="0" lang="fr-FR" sz="1200" b="1"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rgbClr val="009900"/>
                      </a:solidFill>
                      <a:prstDash val="solid"/>
                      <a:round/>
                      <a:headEnd type="none" w="med" len="med"/>
                      <a:tailEnd type="none" w="med" len="med"/>
                    </a:lnB>
                    <a:lnTlToBr>
                      <a:noFill/>
                    </a:lnTlToBr>
                    <a:lnBlToTr>
                      <a:noFill/>
                    </a:lnBlToTr>
                    <a:noFill/>
                  </a:tcPr>
                </a:tc>
              </a:tr>
              <a:tr h="301625">
                <a:tc>
                  <a:txBody>
                    <a:bodyPr/>
                    <a:lstStyle/>
                    <a:p>
                      <a:pPr marL="914400" marR="0" lvl="2" indent="0" algn="ctr" defTabSz="914400" rtl="0" eaLnBrk="1" fontAlgn="base" latinLnBrk="0" hangingPunct="1">
                        <a:lnSpc>
                          <a:spcPct val="100000"/>
                        </a:lnSpc>
                        <a:spcBef>
                          <a:spcPct val="20000"/>
                        </a:spcBef>
                        <a:spcAft>
                          <a:spcPct val="0"/>
                        </a:spcAft>
                        <a:buClr>
                          <a:srgbClr val="CC3300"/>
                        </a:buClr>
                        <a:buSzTx/>
                        <a:buFont typeface="Wingdings" pitchFamily="2" charset="2"/>
                        <a:buNone/>
                        <a:tabLst/>
                      </a:pPr>
                      <a:r>
                        <a:rPr kumimoji="0" lang="fr-BE" sz="1000" b="0" i="0" u="none" strike="noStrike" cap="none" normalizeH="0" baseline="0" dirty="0" smtClean="0">
                          <a:ln>
                            <a:noFill/>
                          </a:ln>
                          <a:solidFill>
                            <a:schemeClr val="tx1"/>
                          </a:solidFill>
                          <a:effectLst/>
                          <a:latin typeface="Arial" charset="0"/>
                        </a:rPr>
                        <a:t>Ammour Marnia (Directrice f.f) : 010/23.63.45</a:t>
                      </a:r>
                      <a:endParaRPr kumimoji="0" lang="fr-FR" sz="10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4615"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AA5C1C6-8B22-4B19-A405-828BE339C8A4}" type="slidenum">
              <a:rPr lang="fr-FR" smtClean="0"/>
              <a:pPr eaLnBrk="1" hangingPunct="1"/>
              <a:t>24</a:t>
            </a:fld>
            <a:endParaRPr lang="fr-FR" smtClean="0"/>
          </a:p>
        </p:txBody>
      </p:sp>
    </p:spTree>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52600"/>
            <a:ext cx="11430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28675" name="AutoShape 2"/>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18. Votre avis compte</a:t>
            </a:r>
            <a:endParaRPr lang="fr-FR" sz="2000" b="1" dirty="0">
              <a:solidFill>
                <a:schemeClr val="bg1"/>
              </a:solidFill>
              <a:effectLst>
                <a:outerShdw blurRad="38100" dist="38100" dir="2700000" algn="tl">
                  <a:srgbClr val="000000">
                    <a:alpha val="43137"/>
                  </a:srgbClr>
                </a:outerShdw>
              </a:effectLst>
            </a:endParaRPr>
          </a:p>
        </p:txBody>
      </p:sp>
      <p:sp>
        <p:nvSpPr>
          <p:cNvPr id="25604" name="Rectangle 43"/>
          <p:cNvSpPr>
            <a:spLocks noChangeArrowheads="1"/>
          </p:cNvSpPr>
          <p:nvPr/>
        </p:nvSpPr>
        <p:spPr bwMode="auto">
          <a:xfrm>
            <a:off x="1616075" y="2770188"/>
            <a:ext cx="1668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BE"/>
          </a:p>
        </p:txBody>
      </p:sp>
      <p:graphicFrame>
        <p:nvGraphicFramePr>
          <p:cNvPr id="25605" name="Object 64"/>
          <p:cNvGraphicFramePr>
            <a:graphicFrameLocks noGrp="1" noChangeAspect="1"/>
          </p:cNvGraphicFramePr>
          <p:nvPr>
            <p:ph/>
          </p:nvPr>
        </p:nvGraphicFramePr>
        <p:xfrm>
          <a:off x="3200400" y="1066800"/>
          <a:ext cx="5257800" cy="5181600"/>
        </p:xfrm>
        <a:graphic>
          <a:graphicData uri="http://schemas.openxmlformats.org/presentationml/2006/ole">
            <mc:AlternateContent xmlns:mc="http://schemas.openxmlformats.org/markup-compatibility/2006">
              <mc:Choice xmlns:v="urn:schemas-microsoft-com:vml" Requires="v">
                <p:oleObj spid="_x0000_s25623" name="Acrobat Document" r:id="rId4" imgW="5667146" imgH="8019898" progId="AcroExch.Document.11">
                  <p:embed/>
                </p:oleObj>
              </mc:Choice>
              <mc:Fallback>
                <p:oleObj name="Acrobat Document" r:id="rId4" imgW="5667146" imgH="8019898" progId="AcroExch.Document.11">
                  <p:embed/>
                  <p:pic>
                    <p:nvPicPr>
                      <p:cNvPr id="0" name="Object 6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066800"/>
                        <a:ext cx="5257800" cy="5181600"/>
                      </a:xfrm>
                      <a:prstGeom prst="rect">
                        <a:avLst/>
                      </a:prstGeom>
                      <a:noFill/>
                      <a:ln>
                        <a:noFill/>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606" name="Rectangle 67"/>
          <p:cNvSpPr>
            <a:spLocks noChangeArrowheads="1"/>
          </p:cNvSpPr>
          <p:nvPr/>
        </p:nvSpPr>
        <p:spPr bwMode="auto">
          <a:xfrm>
            <a:off x="1616075" y="2770188"/>
            <a:ext cx="166846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BE"/>
          </a:p>
        </p:txBody>
      </p:sp>
      <p:graphicFrame>
        <p:nvGraphicFramePr>
          <p:cNvPr id="62552" name="Group 88"/>
          <p:cNvGraphicFramePr>
            <a:graphicFrameLocks noGrp="1"/>
          </p:cNvGraphicFramePr>
          <p:nvPr/>
        </p:nvGraphicFramePr>
        <p:xfrm>
          <a:off x="990600" y="2590800"/>
          <a:ext cx="2590800" cy="3410564"/>
        </p:xfrm>
        <a:graphic>
          <a:graphicData uri="http://schemas.openxmlformats.org/drawingml/2006/table">
            <a:tbl>
              <a:tblPr/>
              <a:tblGrid>
                <a:gridCol w="2590800"/>
              </a:tblGrid>
              <a:tr h="3409950">
                <a:tc>
                  <a:txBody>
                    <a:bodyPr/>
                    <a:lstStyle/>
                    <a:p>
                      <a:pPr marL="0" marR="0" lvl="0" indent="0" algn="l" defTabSz="914400" rtl="0" eaLnBrk="1" fontAlgn="base" latinLnBrk="0" hangingPunct="1">
                        <a:lnSpc>
                          <a:spcPct val="110000"/>
                        </a:lnSpc>
                        <a:spcBef>
                          <a:spcPct val="0"/>
                        </a:spcBef>
                        <a:spcAft>
                          <a:spcPct val="0"/>
                        </a:spcAft>
                        <a:buClrTx/>
                        <a:buSzTx/>
                        <a:buFontTx/>
                        <a:buNone/>
                        <a:tabLst/>
                      </a:pPr>
                      <a:r>
                        <a:rPr kumimoji="0" lang="fr-FR" sz="1100" b="0" i="0" u="none" strike="noStrike" cap="none" normalizeH="0" baseline="0" dirty="0" smtClean="0">
                          <a:ln>
                            <a:noFill/>
                          </a:ln>
                          <a:solidFill>
                            <a:srgbClr val="000066"/>
                          </a:solidFill>
                          <a:effectLst/>
                          <a:latin typeface="Trebuchet MS" pitchFamily="34" charset="0"/>
                          <a:cs typeface="Times New Roman" pitchFamily="18" charset="0"/>
                        </a:rPr>
                        <a:t>Dans un souci d’amélioration continue de notre processus accueil des nouveaux collègues, vous êtes invités par le biais du présent questionnaire  à nous communiquer votre feedback et vos impressions au sujet du déroulement de votre période d’accueil au sein de la Province du Brabant wallon.</a:t>
                      </a:r>
                    </a:p>
                    <a:p>
                      <a:pPr marL="0" marR="0" lvl="0" indent="0" algn="l" defTabSz="914400" rtl="0" eaLnBrk="1" fontAlgn="base" latinLnBrk="0" hangingPunct="1">
                        <a:lnSpc>
                          <a:spcPct val="110000"/>
                        </a:lnSpc>
                        <a:spcBef>
                          <a:spcPct val="0"/>
                        </a:spcBef>
                        <a:spcAft>
                          <a:spcPct val="0"/>
                        </a:spcAft>
                        <a:buClrTx/>
                        <a:buSzTx/>
                        <a:buFontTx/>
                        <a:buNone/>
                        <a:tabLst/>
                      </a:pPr>
                      <a:endParaRPr kumimoji="0" lang="fr-FR" sz="1100" b="0" i="0" u="none" strike="noStrike" cap="none" normalizeH="0" baseline="0" dirty="0" smtClean="0">
                        <a:ln>
                          <a:noFill/>
                        </a:ln>
                        <a:solidFill>
                          <a:srgbClr val="000066"/>
                        </a:solidFill>
                        <a:effectLst/>
                        <a:latin typeface="Trebuchet MS" pitchFamily="34" charset="0"/>
                        <a:cs typeface="Times New Roman" pitchFamily="18" charset="0"/>
                      </a:endParaRPr>
                    </a:p>
                    <a:p>
                      <a:pPr marL="0" marR="0" lvl="0" indent="0" algn="l" defTabSz="914400" rtl="0" eaLnBrk="1" fontAlgn="base" latinLnBrk="0" hangingPunct="1">
                        <a:lnSpc>
                          <a:spcPct val="110000"/>
                        </a:lnSpc>
                        <a:spcBef>
                          <a:spcPct val="0"/>
                        </a:spcBef>
                        <a:spcAft>
                          <a:spcPct val="0"/>
                        </a:spcAft>
                        <a:buClrTx/>
                        <a:buSzTx/>
                        <a:buFontTx/>
                        <a:buNone/>
                        <a:tabLst/>
                      </a:pPr>
                      <a:r>
                        <a:rPr kumimoji="0" lang="fr-FR" sz="1100" b="0" i="0" u="none" strike="noStrike" cap="none" normalizeH="0" baseline="0" dirty="0" smtClean="0">
                          <a:ln>
                            <a:noFill/>
                          </a:ln>
                          <a:solidFill>
                            <a:srgbClr val="000066"/>
                          </a:solidFill>
                          <a:effectLst/>
                          <a:latin typeface="Trebuchet MS" pitchFamily="34" charset="0"/>
                          <a:cs typeface="Times New Roman" pitchFamily="18" charset="0"/>
                        </a:rPr>
                        <a:t>Les informations contenues dans ce questionnaire seront traitées d’une manière confidentielle et ne dépasseront en aucun cas le cadre annoncé.</a:t>
                      </a:r>
                    </a:p>
                    <a:p>
                      <a:pPr marL="0" marR="0" lvl="0" indent="0" algn="l" defTabSz="914400" rtl="0" eaLnBrk="0" fontAlgn="base" latinLnBrk="0" hangingPunct="0">
                        <a:lnSpc>
                          <a:spcPct val="110000"/>
                        </a:lnSpc>
                        <a:spcBef>
                          <a:spcPct val="0"/>
                        </a:spcBef>
                        <a:spcAft>
                          <a:spcPct val="0"/>
                        </a:spcAft>
                        <a:buClrTx/>
                        <a:buSzTx/>
                        <a:buFontTx/>
                        <a:buNone/>
                        <a:tabLst/>
                      </a:pPr>
                      <a:r>
                        <a:rPr kumimoji="0" lang="fr-FR" sz="1100" b="0" i="0" u="none" strike="noStrike" cap="none" normalizeH="0" baseline="0" dirty="0" smtClean="0">
                          <a:ln>
                            <a:noFill/>
                          </a:ln>
                          <a:solidFill>
                            <a:srgbClr val="000066"/>
                          </a:solidFill>
                          <a:effectLst/>
                          <a:latin typeface="Trebuchet MS" pitchFamily="34" charset="0"/>
                          <a:cs typeface="Times New Roman" pitchFamily="18" charset="0"/>
                        </a:rPr>
                        <a:t> </a:t>
                      </a:r>
                    </a:p>
                    <a:p>
                      <a:pPr marL="0" marR="0" lvl="0" indent="0" algn="l" defTabSz="914400" rtl="0" eaLnBrk="0" fontAlgn="base" latinLnBrk="0" hangingPunct="0">
                        <a:lnSpc>
                          <a:spcPct val="110000"/>
                        </a:lnSpc>
                        <a:spcBef>
                          <a:spcPct val="0"/>
                        </a:spcBef>
                        <a:spcAft>
                          <a:spcPct val="0"/>
                        </a:spcAft>
                        <a:buClrTx/>
                        <a:buSzTx/>
                        <a:buFontTx/>
                        <a:buNone/>
                        <a:tabLst/>
                      </a:pPr>
                      <a:r>
                        <a:rPr kumimoji="0" lang="fr-FR" sz="1100" b="0" i="0" u="none" strike="noStrike" cap="none" normalizeH="0" baseline="0" dirty="0" smtClean="0">
                          <a:ln>
                            <a:noFill/>
                          </a:ln>
                          <a:solidFill>
                            <a:srgbClr val="000066"/>
                          </a:solidFill>
                          <a:effectLst/>
                          <a:latin typeface="Trebuchet MS" pitchFamily="34" charset="0"/>
                          <a:cs typeface="Times New Roman" pitchFamily="18" charset="0"/>
                        </a:rPr>
                        <a:t>Nous vous remercions d’ores et déjà de votre collaboration.</a:t>
                      </a:r>
                    </a:p>
                  </a:txBody>
                  <a:tcPr marT="45646" marB="45646" anchor="ctr" horzOverflow="overflow">
                    <a:lnL cap="flat">
                      <a:noFill/>
                    </a:lnL>
                    <a:lnR cap="flat">
                      <a:noFill/>
                    </a:lnR>
                    <a:lnT cap="flat">
                      <a:noFill/>
                    </a:lnT>
                    <a:lnB cap="flat">
                      <a:noFill/>
                    </a:lnB>
                    <a:lnTlToBr>
                      <a:noFill/>
                    </a:lnTlToBr>
                    <a:lnBlToTr>
                      <a:noFill/>
                    </a:lnBlToTr>
                    <a:solidFill>
                      <a:srgbClr val="FF9900">
                        <a:alpha val="50000"/>
                      </a:srgbClr>
                    </a:solidFill>
                  </a:tcPr>
                </a:tc>
              </a:tr>
            </a:tbl>
          </a:graphicData>
        </a:graphic>
      </p:graphicFrame>
      <p:sp>
        <p:nvSpPr>
          <p:cNvPr id="25609" name="Text Box 89"/>
          <p:cNvSpPr txBox="1">
            <a:spLocks noChangeArrowheads="1"/>
          </p:cNvSpPr>
          <p:nvPr/>
        </p:nvSpPr>
        <p:spPr bwMode="auto">
          <a:xfrm>
            <a:off x="7315200" y="5668963"/>
            <a:ext cx="1066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BE" sz="1200" b="1">
                <a:latin typeface="Trebuchet MS" pitchFamily="34" charset="0"/>
              </a:rPr>
              <a:t>…..</a:t>
            </a:r>
            <a:endParaRPr lang="fr-FR" sz="1200" b="1">
              <a:latin typeface="Trebuchet MS" pitchFamily="34" charset="0"/>
            </a:endParaRPr>
          </a:p>
        </p:txBody>
      </p:sp>
      <p:sp>
        <p:nvSpPr>
          <p:cNvPr id="25610"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83E8FF0-4632-46E9-8463-E0FAB1CD6741}" type="slidenum">
              <a:rPr lang="fr-FR" smtClean="0"/>
              <a:pPr eaLnBrk="1" hangingPunct="1"/>
              <a:t>25</a:t>
            </a:fld>
            <a:endParaRPr lang="fr-FR" smtClean="0"/>
          </a:p>
        </p:txBody>
      </p:sp>
    </p:spTree>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61749">
            <a:off x="6535738" y="871538"/>
            <a:ext cx="1947862" cy="239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rgbClr val="708688">
                      <a:alpha val="50000"/>
                    </a:srgbClr>
                  </a:outerShdw>
                </a:effectLst>
              </a14:hiddenEffects>
            </a:ext>
          </a:extLst>
        </p:spPr>
      </p:pic>
      <p:sp>
        <p:nvSpPr>
          <p:cNvPr id="29699" name="WordArt 4"/>
          <p:cNvSpPr>
            <a:spLocks noChangeArrowheads="1" noChangeShapeType="1" noTextEdit="1"/>
          </p:cNvSpPr>
          <p:nvPr/>
        </p:nvSpPr>
        <p:spPr bwMode="auto">
          <a:xfrm>
            <a:off x="1219200" y="863600"/>
            <a:ext cx="5410200" cy="1752600"/>
          </a:xfrm>
          <a:prstGeom prst="rect">
            <a:avLst/>
          </a:prstGeom>
        </p:spPr>
        <p:txBody>
          <a:bodyPr wrap="none" fromWordArt="1">
            <a:prstTxWarp prst="textSlantUp">
              <a:avLst>
                <a:gd name="adj" fmla="val 47134"/>
              </a:avLst>
            </a:prstTxWarp>
          </a:bodyPr>
          <a:lstStyle/>
          <a:p>
            <a:pPr algn="ctr">
              <a:defRPr/>
            </a:pPr>
            <a:r>
              <a:rPr lang="fr-BE" sz="3600" b="1" kern="10" dirty="0">
                <a:ln w="31550" cmpd="sng">
                  <a:solidFill>
                    <a:srgbClr val="4BACC6"/>
                  </a:solidFill>
                  <a:prstDash val="solid"/>
                </a:ln>
                <a:solidFill>
                  <a:srgbClr val="FFFFFF"/>
                </a:solidFill>
                <a:effectLst>
                  <a:glow rad="139700">
                    <a:schemeClr val="accent1">
                      <a:satMod val="175000"/>
                      <a:alpha val="40000"/>
                    </a:schemeClr>
                  </a:glow>
                  <a:outerShdw blurRad="41275" dist="12700" dir="12000000" algn="tl" rotWithShape="0">
                    <a:srgbClr val="000000">
                      <a:alpha val="40000"/>
                    </a:srgbClr>
                  </a:outerShdw>
                </a:effectLst>
                <a:latin typeface="Arial Black"/>
              </a:rPr>
              <a:t>Merci de votre attention</a:t>
            </a:r>
          </a:p>
        </p:txBody>
      </p:sp>
      <p:sp>
        <p:nvSpPr>
          <p:cNvPr id="29700" name="Oval 5"/>
          <p:cNvSpPr>
            <a:spLocks noChangeArrowheads="1"/>
          </p:cNvSpPr>
          <p:nvPr/>
        </p:nvSpPr>
        <p:spPr bwMode="auto">
          <a:xfrm>
            <a:off x="2286000" y="3276600"/>
            <a:ext cx="5029200" cy="3048000"/>
          </a:xfrm>
          <a:prstGeom prst="flowChartDocument">
            <a:avLst/>
          </a:prstGeom>
          <a:solidFill>
            <a:srgbClr val="F79646"/>
          </a:solidFill>
          <a:ln/>
        </p:spPr>
        <p:style>
          <a:lnRef idx="0">
            <a:schemeClr val="accent1"/>
          </a:lnRef>
          <a:fillRef idx="3">
            <a:schemeClr val="accent1"/>
          </a:fillRef>
          <a:effectRef idx="3">
            <a:schemeClr val="accent1"/>
          </a:effectRef>
          <a:fontRef idx="minor">
            <a:schemeClr val="lt1"/>
          </a:fontRef>
        </p:style>
        <p:txBody>
          <a:bodyPr anchor="ctr" anchorCtr="1"/>
          <a:lstStyle/>
          <a:p>
            <a:pPr algn="ctr">
              <a:lnSpc>
                <a:spcPct val="90000"/>
              </a:lnSpc>
              <a:spcBef>
                <a:spcPct val="50000"/>
              </a:spcBef>
              <a:defRPr/>
            </a:pPr>
            <a:endParaRPr lang="fr-BE" sz="1400" b="1" dirty="0">
              <a:solidFill>
                <a:schemeClr val="bg1"/>
              </a:solidFill>
            </a:endParaRPr>
          </a:p>
          <a:p>
            <a:pPr algn="ctr">
              <a:lnSpc>
                <a:spcPct val="90000"/>
              </a:lnSpc>
              <a:spcBef>
                <a:spcPct val="50000"/>
              </a:spcBef>
              <a:defRPr/>
            </a:pPr>
            <a:r>
              <a:rPr lang="fr-BE" sz="2400" b="1" dirty="0">
                <a:solidFill>
                  <a:schemeClr val="bg1"/>
                </a:solidFill>
                <a:effectLst>
                  <a:outerShdw blurRad="38100" dist="38100" dir="2700000" algn="tl">
                    <a:srgbClr val="000000">
                      <a:alpha val="43137"/>
                    </a:srgbClr>
                  </a:outerShdw>
                </a:effectLst>
              </a:rPr>
              <a:t>Accueil &amp; accompagnement </a:t>
            </a:r>
          </a:p>
          <a:p>
            <a:pPr algn="ctr">
              <a:lnSpc>
                <a:spcPct val="90000"/>
              </a:lnSpc>
              <a:spcBef>
                <a:spcPct val="50000"/>
              </a:spcBef>
              <a:defRPr/>
            </a:pPr>
            <a:r>
              <a:rPr lang="fr-BE" sz="2400" b="1" dirty="0">
                <a:solidFill>
                  <a:schemeClr val="bg1"/>
                </a:solidFill>
                <a:effectLst>
                  <a:outerShdw blurRad="38100" dist="38100" dir="2700000" algn="tl">
                    <a:srgbClr val="000000">
                      <a:alpha val="43137"/>
                    </a:srgbClr>
                  </a:outerShdw>
                </a:effectLst>
              </a:rPr>
              <a:t>des nouveaux collègues</a:t>
            </a:r>
          </a:p>
          <a:p>
            <a:pPr algn="ctr">
              <a:lnSpc>
                <a:spcPct val="90000"/>
              </a:lnSpc>
              <a:spcBef>
                <a:spcPct val="50000"/>
              </a:spcBef>
              <a:defRPr/>
            </a:pPr>
            <a:r>
              <a:rPr lang="fr-BE" sz="1400" b="1" dirty="0">
                <a:solidFill>
                  <a:schemeClr val="bg1"/>
                </a:solidFill>
              </a:rPr>
              <a:t>  </a:t>
            </a:r>
          </a:p>
          <a:p>
            <a:pPr algn="ctr">
              <a:lnSpc>
                <a:spcPct val="90000"/>
              </a:lnSpc>
              <a:spcBef>
                <a:spcPct val="50000"/>
              </a:spcBef>
              <a:defRPr/>
            </a:pPr>
            <a:r>
              <a:rPr lang="fr-BE" sz="1000" b="1" dirty="0">
                <a:solidFill>
                  <a:schemeClr val="bg1"/>
                </a:solidFill>
                <a:effectLst>
                  <a:outerShdw blurRad="38100" dist="38100" dir="2700000" algn="tl">
                    <a:srgbClr val="000000">
                      <a:alpha val="43137"/>
                    </a:srgbClr>
                  </a:outerShdw>
                </a:effectLst>
              </a:rPr>
              <a:t>Direction d’administration du greffe - Service RH</a:t>
            </a:r>
          </a:p>
          <a:p>
            <a:pPr algn="ctr">
              <a:lnSpc>
                <a:spcPct val="90000"/>
              </a:lnSpc>
              <a:spcBef>
                <a:spcPct val="50000"/>
              </a:spcBef>
              <a:defRPr/>
            </a:pPr>
            <a:r>
              <a:rPr lang="fr-BE" sz="1000" b="1" dirty="0" smtClean="0">
                <a:solidFill>
                  <a:schemeClr val="bg1"/>
                </a:solidFill>
                <a:effectLst>
                  <a:outerShdw blurRad="38100" dist="38100" dir="2700000" algn="tl">
                    <a:srgbClr val="000000">
                      <a:alpha val="43137"/>
                    </a:srgbClr>
                  </a:outerShdw>
                </a:effectLst>
              </a:rPr>
              <a:t>Othman NAJMI</a:t>
            </a:r>
          </a:p>
          <a:p>
            <a:pPr algn="ctr">
              <a:lnSpc>
                <a:spcPct val="90000"/>
              </a:lnSpc>
              <a:spcBef>
                <a:spcPct val="50000"/>
              </a:spcBef>
              <a:defRPr/>
            </a:pPr>
            <a:r>
              <a:rPr lang="fr-BE" sz="1000" b="1" dirty="0" smtClean="0">
                <a:solidFill>
                  <a:schemeClr val="bg1"/>
                </a:solidFill>
                <a:effectLst>
                  <a:outerShdw blurRad="38100" dist="38100" dir="2700000" algn="tl">
                    <a:srgbClr val="000000">
                      <a:alpha val="43137"/>
                    </a:srgbClr>
                  </a:outerShdw>
                </a:effectLst>
              </a:rPr>
              <a:t>Philippe OBSOMER</a:t>
            </a:r>
            <a:endParaRPr lang="fr-BE" sz="1000" b="1" dirty="0">
              <a:solidFill>
                <a:schemeClr val="bg1"/>
              </a:solidFill>
              <a:effectLst>
                <a:outerShdw blurRad="38100" dist="38100" dir="2700000" algn="tl">
                  <a:srgbClr val="000000">
                    <a:alpha val="43137"/>
                  </a:srgbClr>
                </a:outerShdw>
              </a:effectLst>
            </a:endParaRPr>
          </a:p>
          <a:p>
            <a:pPr algn="ctr">
              <a:lnSpc>
                <a:spcPct val="90000"/>
              </a:lnSpc>
              <a:spcBef>
                <a:spcPct val="50000"/>
              </a:spcBef>
              <a:defRPr/>
            </a:pPr>
            <a:r>
              <a:rPr lang="fr-BE" sz="1000" b="1" dirty="0" smtClean="0">
                <a:solidFill>
                  <a:schemeClr val="bg1"/>
                </a:solidFill>
                <a:effectLst>
                  <a:outerShdw blurRad="38100" dist="38100" dir="2700000" algn="tl">
                    <a:srgbClr val="000000">
                      <a:alpha val="43137"/>
                    </a:srgbClr>
                  </a:outerShdw>
                </a:effectLst>
              </a:rPr>
              <a:t>TEL: 010/23.61.13</a:t>
            </a:r>
            <a:endParaRPr lang="fr-BE" sz="1000" b="1" dirty="0">
              <a:solidFill>
                <a:schemeClr val="bg1"/>
              </a:solidFill>
              <a:effectLst>
                <a:outerShdw blurRad="38100" dist="38100" dir="2700000" algn="tl">
                  <a:srgbClr val="000000">
                    <a:alpha val="43137"/>
                  </a:srgbClr>
                </a:outerShdw>
              </a:effectLst>
            </a:endParaRPr>
          </a:p>
          <a:p>
            <a:pPr algn="ctr">
              <a:lnSpc>
                <a:spcPct val="90000"/>
              </a:lnSpc>
              <a:spcBef>
                <a:spcPct val="50000"/>
              </a:spcBef>
              <a:defRPr/>
            </a:pPr>
            <a:r>
              <a:rPr lang="fr-BE" sz="1000" b="1" dirty="0">
                <a:solidFill>
                  <a:schemeClr val="bg1"/>
                </a:solidFill>
                <a:effectLst>
                  <a:outerShdw blurRad="38100" dist="38100" dir="2700000" algn="tl">
                    <a:srgbClr val="000000">
                      <a:alpha val="43137"/>
                    </a:srgbClr>
                  </a:outerShdw>
                </a:effectLst>
              </a:rPr>
              <a:t>grh@brabantwallon.be</a:t>
            </a:r>
            <a:endParaRPr lang="fr-FR" sz="1000" b="1" dirty="0">
              <a:solidFill>
                <a:schemeClr val="bg1"/>
              </a:solidFill>
              <a:effectLst>
                <a:outerShdw blurRad="38100" dist="38100" dir="2700000" algn="tl">
                  <a:srgbClr val="000000">
                    <a:alpha val="43137"/>
                  </a:srgbClr>
                </a:outerShdw>
              </a:effectLst>
            </a:endParaRPr>
          </a:p>
        </p:txBody>
      </p:sp>
      <p:sp>
        <p:nvSpPr>
          <p:cNvPr id="26631"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D2C851D-7D5E-483F-BAFE-221083EB0547}" type="slidenum">
              <a:rPr lang="fr-FR" smtClean="0"/>
              <a:pPr eaLnBrk="1" hangingPunct="1"/>
              <a:t>26</a:t>
            </a:fld>
            <a:endParaRPr lang="fr-FR" smtClean="0"/>
          </a:p>
        </p:txBody>
      </p:sp>
    </p:spTree>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60495">
            <a:off x="2801938" y="668338"/>
            <a:ext cx="4424362" cy="20129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AutoShape 6"/>
          <p:cNvSpPr>
            <a:spLocks noChangeArrowheads="1"/>
          </p:cNvSpPr>
          <p:nvPr/>
        </p:nvSpPr>
        <p:spPr bwMode="auto">
          <a:xfrm rot="1664285">
            <a:off x="1488297" y="1743784"/>
            <a:ext cx="4953000" cy="3609407"/>
          </a:xfrm>
          <a:prstGeom prst="rtTriangle">
            <a:avLst/>
          </a:prstGeom>
          <a:solidFill>
            <a:srgbClr val="F79646"/>
          </a:solidFill>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fr-BE" dirty="0"/>
          </a:p>
        </p:txBody>
      </p:sp>
      <p:sp>
        <p:nvSpPr>
          <p:cNvPr id="48132" name="AutoShape 4"/>
          <p:cNvSpPr>
            <a:spLocks noGrp="1" noChangeArrowheads="1"/>
          </p:cNvSpPr>
          <p:nvPr>
            <p:ph type="body" idx="1"/>
          </p:nvPr>
        </p:nvSpPr>
        <p:spPr>
          <a:xfrm>
            <a:off x="2514600" y="1981200"/>
            <a:ext cx="5486400" cy="2590800"/>
          </a:xfrm>
          <a:prstGeom prst="flowChartManualInput">
            <a:avLst/>
          </a:prstGeom>
          <a:solidFill>
            <a:srgbClr val="4BACC6"/>
          </a:solidFill>
          <a:effectLst>
            <a:prstShdw prst="shdw17" dist="17961" dir="2700000">
              <a:srgbClr val="99CCFF">
                <a:gamma/>
                <a:shade val="60000"/>
                <a:invGamma/>
              </a:srgbClr>
            </a:prstShdw>
          </a:effectLst>
          <a:extLst/>
        </p:spPr>
        <p:txBody>
          <a:bodyPr anchor="ctr" anchorCtr="1"/>
          <a:lstStyle/>
          <a:p>
            <a:pPr marL="609600" indent="-609600" algn="ctr" eaLnBrk="1" hangingPunct="1">
              <a:lnSpc>
                <a:spcPct val="150000"/>
              </a:lnSpc>
              <a:buClr>
                <a:srgbClr val="CC3300"/>
              </a:buClr>
              <a:buSzPct val="110000"/>
              <a:buFontTx/>
              <a:buNone/>
              <a:defRPr/>
            </a:pPr>
            <a:r>
              <a:rPr lang="fr-BE" sz="2000" b="1" dirty="0" smtClean="0">
                <a:solidFill>
                  <a:schemeClr val="bg1"/>
                </a:solidFill>
                <a:effectLst>
                  <a:outerShdw blurRad="38100" dist="38100" dir="2700000" algn="tl">
                    <a:srgbClr val="000000">
                      <a:alpha val="43137"/>
                    </a:srgbClr>
                  </a:outerShdw>
                </a:effectLst>
              </a:rPr>
              <a:t>1</a:t>
            </a:r>
            <a:r>
              <a:rPr lang="fr-BE" sz="2000" b="1" baseline="30000" dirty="0" smtClean="0">
                <a:solidFill>
                  <a:schemeClr val="bg1"/>
                </a:solidFill>
                <a:effectLst>
                  <a:outerShdw blurRad="38100" dist="38100" dir="2700000" algn="tl">
                    <a:srgbClr val="000000">
                      <a:alpha val="43137"/>
                    </a:srgbClr>
                  </a:outerShdw>
                </a:effectLst>
              </a:rPr>
              <a:t>ère</a:t>
            </a:r>
            <a:r>
              <a:rPr lang="fr-BE" sz="2000" b="1" dirty="0" smtClean="0">
                <a:solidFill>
                  <a:schemeClr val="bg1"/>
                </a:solidFill>
                <a:effectLst>
                  <a:outerShdw blurRad="38100" dist="38100" dir="2700000" algn="tl">
                    <a:srgbClr val="000000">
                      <a:alpha val="43137"/>
                    </a:srgbClr>
                  </a:outerShdw>
                </a:effectLst>
              </a:rPr>
              <a:t> PARTIE : </a:t>
            </a:r>
          </a:p>
          <a:p>
            <a:pPr marL="609600" indent="-609600" algn="ctr" eaLnBrk="1" hangingPunct="1">
              <a:lnSpc>
                <a:spcPct val="150000"/>
              </a:lnSpc>
              <a:buClr>
                <a:srgbClr val="CC3300"/>
              </a:buClr>
              <a:buSzPct val="110000"/>
              <a:buFontTx/>
              <a:buNone/>
              <a:defRPr/>
            </a:pPr>
            <a:r>
              <a:rPr lang="fr-BE" sz="2000" b="1" dirty="0" smtClean="0">
                <a:solidFill>
                  <a:schemeClr val="bg1"/>
                </a:solidFill>
                <a:effectLst>
                  <a:outerShdw blurRad="38100" dist="38100" dir="2700000" algn="tl">
                    <a:srgbClr val="000000">
                      <a:alpha val="43137"/>
                    </a:srgbClr>
                  </a:outerShdw>
                </a:effectLst>
              </a:rPr>
              <a:t>Accueil &amp; accompagnement </a:t>
            </a:r>
          </a:p>
          <a:p>
            <a:pPr marL="609600" indent="-609600" algn="ctr" eaLnBrk="1" hangingPunct="1">
              <a:lnSpc>
                <a:spcPct val="150000"/>
              </a:lnSpc>
              <a:buClr>
                <a:srgbClr val="CC3300"/>
              </a:buClr>
              <a:buSzPct val="110000"/>
              <a:buFontTx/>
              <a:buNone/>
              <a:defRPr/>
            </a:pPr>
            <a:r>
              <a:rPr lang="fr-BE" sz="2000" b="1" dirty="0" smtClean="0">
                <a:solidFill>
                  <a:schemeClr val="bg1"/>
                </a:solidFill>
                <a:effectLst>
                  <a:outerShdw blurRad="38100" dist="38100" dir="2700000" algn="tl">
                    <a:srgbClr val="000000">
                      <a:alpha val="43137"/>
                    </a:srgbClr>
                  </a:outerShdw>
                </a:effectLst>
              </a:rPr>
              <a:t>des nouveaux collègues </a:t>
            </a:r>
          </a:p>
          <a:p>
            <a:pPr marL="609600" indent="-609600" algn="ctr" eaLnBrk="1" hangingPunct="1">
              <a:lnSpc>
                <a:spcPct val="150000"/>
              </a:lnSpc>
              <a:buClr>
                <a:srgbClr val="CC3300"/>
              </a:buClr>
              <a:buSzPct val="110000"/>
              <a:buFontTx/>
              <a:buNone/>
              <a:defRPr/>
            </a:pPr>
            <a:endParaRPr lang="fr-BE" sz="2000" b="1" dirty="0" smtClean="0">
              <a:solidFill>
                <a:schemeClr val="bg1"/>
              </a:solidFill>
              <a:effectLst>
                <a:outerShdw blurRad="38100" dist="38100" dir="2700000" algn="tl">
                  <a:srgbClr val="000000">
                    <a:alpha val="43137"/>
                  </a:srgbClr>
                </a:outerShdw>
              </a:effectLst>
            </a:endParaRPr>
          </a:p>
        </p:txBody>
      </p:sp>
      <p:sp>
        <p:nvSpPr>
          <p:cNvPr id="4103" name="Espace réservé du numéro de diapositive 5"/>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33E303-0C21-47C1-AC57-3FDD1CB307ED}" type="slidenum">
              <a:rPr lang="fr-FR" smtClean="0"/>
              <a:pPr eaLnBrk="1" hangingPunct="1"/>
              <a:t>3</a:t>
            </a:fld>
            <a:endParaRPr lang="fr-FR" smtClean="0"/>
          </a:p>
        </p:txBody>
      </p:sp>
    </p:spTree>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3"/>
          <p:cNvSpPr>
            <a:spLocks noGrp="1" noChangeArrowheads="1"/>
          </p:cNvSpPr>
          <p:nvPr>
            <p:ph type="title"/>
          </p:nvPr>
        </p:nvSpPr>
        <p:spPr>
          <a:xfrm>
            <a:off x="609600" y="457200"/>
            <a:ext cx="7772400" cy="411163"/>
          </a:xfrm>
          <a:prstGeom prst="roundRect">
            <a:avLst>
              <a:gd name="adj" fmla="val 16667"/>
            </a:avLst>
          </a:prstGeom>
          <a:solidFill>
            <a:srgbClr val="4BACC6"/>
          </a:solidFill>
          <a:effectLst>
            <a:prstShdw prst="shdw17" dist="17961" dir="2700000">
              <a:srgbClr val="7A1F00"/>
            </a:prstShdw>
          </a:effectLst>
          <a:extLst>
            <a:ext uri="{91240B29-F687-4F45-9708-019B960494DF}">
              <a14:hiddenLine xmlns:a14="http://schemas.microsoft.com/office/drawing/2010/main" w="9525">
                <a:solidFill>
                  <a:schemeClr val="tx1"/>
                </a:solidFill>
                <a:round/>
                <a:headEnd/>
                <a:tailEnd/>
              </a14:hiddenLine>
            </a:ext>
          </a:extLst>
        </p:spPr>
        <p:txBody>
          <a:bodyPr/>
          <a:lstStyle/>
          <a:p>
            <a:pPr algn="l" eaLnBrk="1" hangingPunct="1"/>
            <a:r>
              <a:rPr lang="fr-BE" sz="2000" b="1" smtClean="0">
                <a:solidFill>
                  <a:schemeClr val="bg1"/>
                </a:solidFill>
              </a:rPr>
              <a:t>1. La ‘‘formation à l’accueil’’ – Quel intérêt ? </a:t>
            </a:r>
            <a:endParaRPr lang="fr-FR" sz="2000" b="1" smtClean="0">
              <a:solidFill>
                <a:schemeClr val="bg1"/>
              </a:solidFill>
            </a:endParaRPr>
          </a:p>
        </p:txBody>
      </p:sp>
      <p:sp>
        <p:nvSpPr>
          <p:cNvPr id="5" name="Rectangle 25"/>
          <p:cNvSpPr>
            <a:spLocks noChangeArrowheads="1"/>
          </p:cNvSpPr>
          <p:nvPr/>
        </p:nvSpPr>
        <p:spPr bwMode="auto">
          <a:xfrm>
            <a:off x="685800" y="990600"/>
            <a:ext cx="76962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marL="342900" indent="-342900">
              <a:lnSpc>
                <a:spcPct val="200000"/>
              </a:lnSpc>
              <a:buClr>
                <a:srgbClr val="CC0000"/>
              </a:buClr>
              <a:buFont typeface="+mj-lt"/>
              <a:buAutoNum type="alphaUcPeriod"/>
              <a:defRPr/>
            </a:pPr>
            <a:r>
              <a:rPr lang="fr-BE" sz="1400" dirty="0">
                <a:solidFill>
                  <a:srgbClr val="333399"/>
                </a:solidFill>
                <a:sym typeface="Wingdings" pitchFamily="2" charset="2"/>
              </a:rPr>
              <a:t>La ‘‘formation à l’accueil’’ répond à une </a:t>
            </a:r>
            <a:r>
              <a:rPr lang="fr-BE" sz="1400" b="1" dirty="0">
                <a:solidFill>
                  <a:srgbClr val="333399"/>
                </a:solidFill>
                <a:sym typeface="Wingdings" pitchFamily="2" charset="2"/>
              </a:rPr>
              <a:t>obligation du statut administratif </a:t>
            </a:r>
            <a:r>
              <a:rPr lang="fr-BE" sz="1400" dirty="0">
                <a:solidFill>
                  <a:srgbClr val="333399"/>
                </a:solidFill>
                <a:sym typeface="Wingdings" pitchFamily="2" charset="2"/>
              </a:rPr>
              <a:t>des agents :</a:t>
            </a:r>
          </a:p>
          <a:p>
            <a:pPr marL="800100" lvl="1" indent="-342900">
              <a:lnSpc>
                <a:spcPct val="200000"/>
              </a:lnSpc>
              <a:buClr>
                <a:srgbClr val="CC0000"/>
              </a:buClr>
              <a:buFont typeface="Wingdings" pitchFamily="2" charset="2"/>
              <a:buChar char="q"/>
              <a:defRPr/>
            </a:pPr>
            <a:r>
              <a:rPr lang="fr-BE" sz="1400" dirty="0">
                <a:solidFill>
                  <a:srgbClr val="333399"/>
                </a:solidFill>
                <a:sym typeface="Wingdings" pitchFamily="2" charset="2"/>
              </a:rPr>
              <a:t>Condition pour obtenir une échelle supérieure de traitements, soit en vertu du système de l’évolution de carrière, soit en vertu d’une promotion ;</a:t>
            </a:r>
            <a:endParaRPr lang="fr-BE" sz="1400" dirty="0">
              <a:solidFill>
                <a:srgbClr val="FF0000"/>
              </a:solidFill>
              <a:sym typeface="Wingdings" pitchFamily="2" charset="2"/>
            </a:endParaRPr>
          </a:p>
          <a:p>
            <a:pPr marL="342900" indent="-342900">
              <a:lnSpc>
                <a:spcPct val="200000"/>
              </a:lnSpc>
              <a:buClr>
                <a:srgbClr val="CC0000"/>
              </a:buClr>
              <a:buFont typeface="+mj-lt"/>
              <a:buAutoNum type="alphaUcPeriod"/>
              <a:defRPr/>
            </a:pPr>
            <a:r>
              <a:rPr lang="fr-BE" sz="1400" dirty="0">
                <a:solidFill>
                  <a:srgbClr val="333399"/>
                </a:solidFill>
                <a:sym typeface="Wingdings" pitchFamily="2" charset="2"/>
              </a:rPr>
              <a:t>Maillon important dans le </a:t>
            </a:r>
            <a:r>
              <a:rPr lang="fr-BE" sz="1400" b="1" dirty="0">
                <a:solidFill>
                  <a:srgbClr val="333399"/>
                </a:solidFill>
                <a:sym typeface="Wingdings" pitchFamily="2" charset="2"/>
              </a:rPr>
              <a:t>processus ‘‘accueil et accompagnement des nouveaux agents</a:t>
            </a:r>
            <a:r>
              <a:rPr lang="fr-BE" sz="1400" dirty="0">
                <a:solidFill>
                  <a:srgbClr val="333399"/>
                </a:solidFill>
                <a:sym typeface="Wingdings" pitchFamily="2" charset="2"/>
              </a:rPr>
              <a:t>’’ mis en place au sein de l’administration provinciale :</a:t>
            </a:r>
          </a:p>
          <a:p>
            <a:pPr marL="742950" lvl="1" indent="-285750">
              <a:lnSpc>
                <a:spcPct val="200000"/>
              </a:lnSpc>
              <a:buClr>
                <a:srgbClr val="CC0000"/>
              </a:buClr>
              <a:buFont typeface="Wingdings" pitchFamily="2" charset="2"/>
              <a:buChar char="q"/>
              <a:defRPr/>
            </a:pPr>
            <a:r>
              <a:rPr lang="fr-BE" sz="1400" dirty="0">
                <a:solidFill>
                  <a:srgbClr val="333399"/>
                </a:solidFill>
                <a:sym typeface="Wingdings" pitchFamily="2" charset="2"/>
              </a:rPr>
              <a:t>Occasion de rencontrer d’autres nouveaux collègues;</a:t>
            </a:r>
          </a:p>
          <a:p>
            <a:pPr marL="742950" lvl="1" indent="-285750">
              <a:lnSpc>
                <a:spcPct val="200000"/>
              </a:lnSpc>
              <a:buClr>
                <a:srgbClr val="CC0000"/>
              </a:buClr>
              <a:buFont typeface="Wingdings" pitchFamily="2" charset="2"/>
              <a:buChar char="q"/>
              <a:defRPr/>
            </a:pPr>
            <a:r>
              <a:rPr lang="fr-BE" sz="1400" dirty="0">
                <a:solidFill>
                  <a:srgbClr val="333399"/>
                </a:solidFill>
                <a:sym typeface="Wingdings" pitchFamily="2" charset="2"/>
              </a:rPr>
              <a:t>Lieu d’échange sur les sujets communs;</a:t>
            </a:r>
          </a:p>
          <a:p>
            <a:pPr marL="742950" lvl="1" indent="-285750">
              <a:lnSpc>
                <a:spcPct val="200000"/>
              </a:lnSpc>
              <a:buClr>
                <a:srgbClr val="CC0000"/>
              </a:buClr>
              <a:buFont typeface="Wingdings" pitchFamily="2" charset="2"/>
              <a:buChar char="q"/>
              <a:defRPr/>
            </a:pPr>
            <a:r>
              <a:rPr lang="fr-BE" sz="1400" dirty="0">
                <a:solidFill>
                  <a:srgbClr val="333399"/>
                </a:solidFill>
                <a:sym typeface="Wingdings" pitchFamily="2" charset="2"/>
              </a:rPr>
              <a:t>Partager les premières impressions;</a:t>
            </a:r>
          </a:p>
          <a:p>
            <a:pPr marL="742950" lvl="1" indent="-285750">
              <a:lnSpc>
                <a:spcPct val="200000"/>
              </a:lnSpc>
              <a:buClr>
                <a:srgbClr val="CC0000"/>
              </a:buClr>
              <a:buFont typeface="Wingdings" pitchFamily="2" charset="2"/>
              <a:buChar char="q"/>
              <a:defRPr/>
            </a:pPr>
            <a:r>
              <a:rPr lang="fr-BE" sz="1400" dirty="0">
                <a:solidFill>
                  <a:srgbClr val="333399"/>
                </a:solidFill>
                <a:sym typeface="Wingdings" pitchFamily="2" charset="2"/>
              </a:rPr>
              <a:t>Feedback sur le déroulement des premiers pas au sein de l’administration (questionnaire : votre avis compte);</a:t>
            </a:r>
          </a:p>
          <a:p>
            <a:pPr marL="742950" lvl="1" indent="-285750">
              <a:lnSpc>
                <a:spcPct val="200000"/>
              </a:lnSpc>
              <a:buClr>
                <a:srgbClr val="CC0000"/>
              </a:buClr>
              <a:buFont typeface="Wingdings" pitchFamily="2" charset="2"/>
              <a:buChar char="q"/>
              <a:defRPr/>
            </a:pPr>
            <a:r>
              <a:rPr lang="fr-BE" sz="1400" dirty="0">
                <a:solidFill>
                  <a:srgbClr val="333399"/>
                </a:solidFill>
                <a:sym typeface="Wingdings" pitchFamily="2" charset="2"/>
              </a:rPr>
              <a:t>Favoriser l’émulation collective, ….</a:t>
            </a:r>
          </a:p>
        </p:txBody>
      </p:sp>
      <p:sp>
        <p:nvSpPr>
          <p:cNvPr id="5124"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E89AF3C-4BF1-4B30-ABBE-1C101FA06EEC}" type="slidenum">
              <a:rPr lang="fr-FR" smtClean="0"/>
              <a:pPr eaLnBrk="1" hangingPunct="1"/>
              <a:t>4</a:t>
            </a:fld>
            <a:endParaRPr lang="fr-FR" smtClean="0"/>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AutoShape 2"/>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defRPr/>
            </a:pPr>
            <a:r>
              <a:rPr lang="fr-BE" sz="2000" b="1" dirty="0">
                <a:solidFill>
                  <a:schemeClr val="bg1"/>
                </a:solidFill>
                <a:effectLst>
                  <a:outerShdw blurRad="38100" dist="38100" dir="2700000" algn="tl">
                    <a:srgbClr val="000000">
                      <a:alpha val="43137"/>
                    </a:srgbClr>
                  </a:outerShdw>
                </a:effectLst>
              </a:rPr>
              <a:t>2. Quiz</a:t>
            </a:r>
            <a:endParaRPr lang="fr-FR" sz="2000" b="1" dirty="0">
              <a:solidFill>
                <a:schemeClr val="bg1"/>
              </a:solidFill>
              <a:effectLst>
                <a:outerShdw blurRad="38100" dist="38100" dir="2700000" algn="tl">
                  <a:srgbClr val="000000">
                    <a:alpha val="43137"/>
                  </a:srgbClr>
                </a:outerShdw>
              </a:effectLst>
            </a:endParaRPr>
          </a:p>
        </p:txBody>
      </p:sp>
      <p:graphicFrame>
        <p:nvGraphicFramePr>
          <p:cNvPr id="40439" name="Group 503"/>
          <p:cNvGraphicFramePr>
            <a:graphicFrameLocks noGrp="1"/>
          </p:cNvGraphicFramePr>
          <p:nvPr>
            <p:ph idx="1"/>
            <p:extLst>
              <p:ext uri="{D42A27DB-BD31-4B8C-83A1-F6EECF244321}">
                <p14:modId xmlns:p14="http://schemas.microsoft.com/office/powerpoint/2010/main" val="3252430833"/>
              </p:ext>
            </p:extLst>
          </p:nvPr>
        </p:nvGraphicFramePr>
        <p:xfrm>
          <a:off x="838200" y="1066800"/>
          <a:ext cx="7315200" cy="5181601"/>
        </p:xfrm>
        <a:graphic>
          <a:graphicData uri="http://schemas.openxmlformats.org/drawingml/2006/table">
            <a:tbl>
              <a:tblPr/>
              <a:tblGrid>
                <a:gridCol w="457200"/>
                <a:gridCol w="2362200"/>
                <a:gridCol w="457200"/>
                <a:gridCol w="4038600"/>
              </a:tblGrid>
              <a:tr h="270805">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a:t>
                      </a:r>
                      <a:endParaRPr kumimoji="0" lang="fr-FR" sz="1400" b="1" i="0" u="none" strike="noStrike" cap="none" normalizeH="0" baseline="0" dirty="0" smtClean="0">
                        <a:ln>
                          <a:noFill/>
                        </a:ln>
                        <a:solidFill>
                          <a:schemeClr val="tx1"/>
                        </a:solidFill>
                        <a:effectLst/>
                        <a:latin typeface="Arial" charset="0"/>
                      </a:endParaRPr>
                    </a:p>
                  </a:txBody>
                  <a:tcPr marT="45724" marB="45724"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533400" marR="0" lvl="0" indent="-533400" algn="l" defTabSz="914400" rtl="0" eaLnBrk="1" fontAlgn="base" latinLnBrk="0" hangingPunct="1">
                        <a:lnSpc>
                          <a:spcPct val="110000"/>
                        </a:lnSpc>
                        <a:spcBef>
                          <a:spcPct val="20000"/>
                        </a:spcBef>
                        <a:spcAft>
                          <a:spcPct val="0"/>
                        </a:spcAft>
                        <a:buClr>
                          <a:srgbClr val="CC3300"/>
                        </a:buClr>
                        <a:buSzTx/>
                        <a:buFontTx/>
                        <a:buNone/>
                        <a:tabLst/>
                      </a:pPr>
                      <a:r>
                        <a:rPr kumimoji="0" lang="fr-BE" sz="1100" b="1" i="0" u="none" strike="noStrike" cap="none" normalizeH="0" baseline="0" dirty="0" smtClean="0">
                          <a:ln>
                            <a:noFill/>
                          </a:ln>
                          <a:solidFill>
                            <a:schemeClr val="tx1"/>
                          </a:solidFill>
                          <a:effectLst/>
                          <a:latin typeface="Arial" charset="0"/>
                        </a:rPr>
                        <a:t>Le Conseil provincial est composé de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73 Conseillers</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70805">
                <a:tc vMerge="1">
                  <a:txBody>
                    <a:bodyPr/>
                    <a:lstStyle/>
                    <a:p>
                      <a:endParaRPr lang="fr-BE"/>
                    </a:p>
                  </a:txBody>
                  <a:tcPr/>
                </a:tc>
                <a:tc vMerge="1">
                  <a:txBody>
                    <a:bodyPr/>
                    <a:lstStyle/>
                    <a:p>
                      <a:endParaRPr lang="fr-BE"/>
                    </a:p>
                  </a:txBody>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37</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70805">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46</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70805">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D</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4</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7080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2</a:t>
                      </a:r>
                      <a:endParaRPr kumimoji="0" lang="fr-FR" sz="1400" b="1" i="0" u="none" strike="noStrike" cap="none" normalizeH="0" baseline="0" dirty="0" smtClean="0">
                        <a:ln>
                          <a:noFill/>
                        </a:ln>
                        <a:solidFill>
                          <a:schemeClr val="tx1"/>
                        </a:solidFill>
                        <a:effectLst/>
                        <a:latin typeface="Arial" charset="0"/>
                      </a:endParaRPr>
                    </a:p>
                  </a:txBody>
                  <a:tcPr marT="45724" marB="45724"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charset="0"/>
                        </a:rPr>
                        <a:t>Chercher l’intrus:</a:t>
                      </a: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Marc Bastin</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70805">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Isabelle Kibassa-Maliba</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70805">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Mathieu Michel</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70805">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D</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defRPr/>
                      </a:pPr>
                      <a:r>
                        <a:rPr kumimoji="0" lang="fr-BE" sz="900" b="0" i="0" u="none" strike="noStrike" cap="none" normalizeH="0" baseline="0" dirty="0" smtClean="0">
                          <a:ln>
                            <a:noFill/>
                          </a:ln>
                          <a:solidFill>
                            <a:schemeClr val="tx1"/>
                          </a:solidFill>
                          <a:effectLst/>
                          <a:latin typeface="Arial" charset="0"/>
                        </a:rPr>
                        <a:t>Dominique De </a:t>
                      </a:r>
                      <a:r>
                        <a:rPr kumimoji="0" lang="fr-BE" sz="900" b="0" i="0" u="none" strike="noStrike" cap="none" normalizeH="0" baseline="0" dirty="0" err="1" smtClean="0">
                          <a:ln>
                            <a:noFill/>
                          </a:ln>
                          <a:solidFill>
                            <a:schemeClr val="tx1"/>
                          </a:solidFill>
                          <a:effectLst/>
                          <a:latin typeface="Arial" charset="0"/>
                        </a:rPr>
                        <a:t>Troyer</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70805">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E</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defRPr/>
                      </a:pPr>
                      <a:r>
                        <a:rPr kumimoji="0" lang="fr-BE" sz="900" b="0" i="0" u="none" strike="noStrike" cap="none" normalizeH="0" baseline="0" dirty="0" smtClean="0">
                          <a:ln>
                            <a:noFill/>
                          </a:ln>
                          <a:solidFill>
                            <a:schemeClr val="tx1"/>
                          </a:solidFill>
                          <a:effectLst/>
                          <a:latin typeface="Arial" charset="0"/>
                        </a:rPr>
                        <a:t>Tanguy </a:t>
                      </a:r>
                      <a:r>
                        <a:rPr kumimoji="0" lang="fr-BE" sz="900" b="0" i="0" u="none" strike="noStrike" cap="none" normalizeH="0" baseline="0" dirty="0" err="1" smtClean="0">
                          <a:ln>
                            <a:noFill/>
                          </a:ln>
                          <a:solidFill>
                            <a:schemeClr val="tx1"/>
                          </a:solidFill>
                          <a:effectLst/>
                          <a:latin typeface="Arial" charset="0"/>
                        </a:rPr>
                        <a:t>Stukens</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54876">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3</a:t>
                      </a:r>
                      <a:endParaRPr kumimoji="0" lang="fr-FR" sz="1400" b="1" i="0" u="none" strike="noStrike" cap="none" normalizeH="0" baseline="0" dirty="0" smtClean="0">
                        <a:ln>
                          <a:noFill/>
                        </a:ln>
                        <a:solidFill>
                          <a:schemeClr val="tx1"/>
                        </a:solidFill>
                        <a:effectLst/>
                        <a:latin typeface="Arial" charset="0"/>
                      </a:endParaRPr>
                    </a:p>
                  </a:txBody>
                  <a:tcPr marT="45724" marB="45724"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533400" marR="0" lvl="0" indent="-533400" algn="l" defTabSz="914400" rtl="0" eaLnBrk="1" fontAlgn="base" latinLnBrk="0" hangingPunct="1">
                        <a:lnSpc>
                          <a:spcPct val="110000"/>
                        </a:lnSpc>
                        <a:spcBef>
                          <a:spcPct val="20000"/>
                        </a:spcBef>
                        <a:spcAft>
                          <a:spcPct val="0"/>
                        </a:spcAft>
                        <a:buClr>
                          <a:srgbClr val="CC3300"/>
                        </a:buClr>
                        <a:buSzTx/>
                        <a:buFontTx/>
                        <a:buNone/>
                        <a:tabLst/>
                      </a:pPr>
                      <a:r>
                        <a:rPr kumimoji="0" lang="fr-BE" sz="1100" b="1" i="0" u="none" strike="noStrike" cap="none" normalizeH="0" baseline="0" dirty="0" smtClean="0">
                          <a:ln>
                            <a:noFill/>
                          </a:ln>
                          <a:solidFill>
                            <a:schemeClr val="tx1"/>
                          </a:solidFill>
                          <a:effectLst/>
                          <a:latin typeface="Arial" charset="0"/>
                        </a:rPr>
                        <a:t>Quel est le chef lieu de la PBW </a:t>
                      </a:r>
                    </a:p>
                    <a:p>
                      <a:pPr marL="533400" marR="0" lvl="0" indent="-53340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53975" marR="0" lvl="0" indent="-53975"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A</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Waterloo</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54876">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B</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Namur</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54876">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C</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Bruxelles</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54876">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D</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Wavre </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54876">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4</a:t>
                      </a:r>
                      <a:endParaRPr kumimoji="0" lang="fr-FR" sz="1400" b="1" i="0" u="none" strike="noStrike" cap="none" normalizeH="0" baseline="0" dirty="0" smtClean="0">
                        <a:ln>
                          <a:noFill/>
                        </a:ln>
                        <a:solidFill>
                          <a:schemeClr val="tx1"/>
                        </a:solidFill>
                        <a:effectLst/>
                        <a:latin typeface="Arial" charset="0"/>
                      </a:endParaRPr>
                    </a:p>
                  </a:txBody>
                  <a:tcPr marT="45724" marB="45724"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533400" marR="0" lvl="0" indent="-53340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L’administration provinciale compte</a:t>
                      </a:r>
                      <a:endParaRPr kumimoji="0" lang="fr-FR" sz="11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6 DA</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54876">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7 DA</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54876">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8 DA</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54876">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5</a:t>
                      </a:r>
                      <a:endParaRPr kumimoji="0" lang="fr-FR" sz="1400" b="1" i="0" u="none" strike="noStrike" cap="none" normalizeH="0" baseline="0" dirty="0" smtClean="0">
                        <a:ln>
                          <a:noFill/>
                        </a:ln>
                        <a:solidFill>
                          <a:schemeClr val="tx1"/>
                        </a:solidFill>
                        <a:effectLst/>
                        <a:latin typeface="Arial" charset="0"/>
                      </a:endParaRPr>
                    </a:p>
                  </a:txBody>
                  <a:tcPr marT="45724" marB="45724"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Le SPMT(-ARISTA),  c’est  </a:t>
                      </a:r>
                      <a:endParaRPr kumimoji="0" lang="fr-FR" sz="11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1651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Service Public Matériel et Travaux</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52674">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Section Provinciale de la Médecine de Travail</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52674">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Service de Prévention et de Médecine de Travail</a:t>
                      </a:r>
                      <a:endParaRPr kumimoji="0" lang="fr-FR" sz="900" b="0" i="0" u="none" strike="noStrike" cap="none" normalizeH="0" baseline="0" dirty="0" smtClean="0">
                        <a:ln>
                          <a:noFill/>
                        </a:ln>
                        <a:solidFill>
                          <a:schemeClr val="tx1"/>
                        </a:solidFill>
                        <a:effectLst/>
                        <a:latin typeface="Arial" charset="0"/>
                      </a:endParaRP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bl>
          </a:graphicData>
        </a:graphic>
      </p:graphicFrame>
      <p:sp>
        <p:nvSpPr>
          <p:cNvPr id="6236"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7A5EA86-8F8E-417F-AC4F-052508459DD6}" type="slidenum">
              <a:rPr lang="fr-FR" smtClean="0"/>
              <a:pPr eaLnBrk="1" hangingPunct="1"/>
              <a:t>5</a:t>
            </a:fld>
            <a:endParaRPr lang="fr-FR" smtClean="0"/>
          </a:p>
        </p:txBody>
      </p:sp>
    </p:spTree>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105" name="Group 97"/>
          <p:cNvGraphicFramePr>
            <a:graphicFrameLocks noGrp="1"/>
          </p:cNvGraphicFramePr>
          <p:nvPr>
            <p:ph idx="1"/>
            <p:extLst>
              <p:ext uri="{D42A27DB-BD31-4B8C-83A1-F6EECF244321}">
                <p14:modId xmlns:p14="http://schemas.microsoft.com/office/powerpoint/2010/main" val="1768619157"/>
              </p:ext>
            </p:extLst>
          </p:nvPr>
        </p:nvGraphicFramePr>
        <p:xfrm>
          <a:off x="838200" y="609600"/>
          <a:ext cx="7315200" cy="5486403"/>
        </p:xfrm>
        <a:graphic>
          <a:graphicData uri="http://schemas.openxmlformats.org/drawingml/2006/table">
            <a:tbl>
              <a:tblPr/>
              <a:tblGrid>
                <a:gridCol w="457200"/>
                <a:gridCol w="2438400"/>
                <a:gridCol w="381000"/>
                <a:gridCol w="4038600"/>
              </a:tblGrid>
              <a:tr h="377664">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6</a:t>
                      </a:r>
                      <a:endParaRPr kumimoji="0" lang="fr-FR" sz="1400" b="1" i="0" u="none" strike="noStrike" cap="none" normalizeH="0" baseline="0" dirty="0" smtClean="0">
                        <a:ln>
                          <a:noFill/>
                        </a:ln>
                        <a:solidFill>
                          <a:schemeClr val="tx1"/>
                        </a:solidFill>
                        <a:effectLst/>
                        <a:latin typeface="Arial" charset="0"/>
                      </a:endParaRPr>
                    </a:p>
                  </a:txBody>
                  <a:tcPr marT="45708" marB="45708"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341313" marR="0" lvl="0" indent="0" algn="l" defTabSz="914400" rtl="0" eaLnBrk="1" fontAlgn="base" latinLnBrk="0" hangingPunct="1">
                        <a:lnSpc>
                          <a:spcPct val="110000"/>
                        </a:lnSpc>
                        <a:spcBef>
                          <a:spcPct val="20000"/>
                        </a:spcBef>
                        <a:spcAft>
                          <a:spcPct val="0"/>
                        </a:spcAft>
                        <a:buClr>
                          <a:srgbClr val="CC3300"/>
                        </a:buClr>
                        <a:buSzTx/>
                        <a:buFontTx/>
                        <a:buNone/>
                        <a:tabLst/>
                      </a:pPr>
                      <a:r>
                        <a:rPr kumimoji="0" lang="fr-BE" sz="1100" b="1" i="0" u="none" strike="noStrike" cap="none" normalizeH="0" baseline="0" dirty="0" smtClean="0">
                          <a:ln>
                            <a:noFill/>
                          </a:ln>
                          <a:solidFill>
                            <a:schemeClr val="tx1"/>
                          </a:solidFill>
                          <a:effectLst/>
                          <a:latin typeface="Arial" charset="0"/>
                        </a:rPr>
                        <a:t>La gestion quotidienne de la PBW incombe à/au</a:t>
                      </a:r>
                    </a:p>
                    <a:p>
                      <a:pPr marL="341313"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M. Christophe Baes</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77664">
                <a:tc vMerge="1">
                  <a:txBody>
                    <a:bodyPr/>
                    <a:lstStyle/>
                    <a:p>
                      <a:endParaRPr lang="fr-BE"/>
                    </a:p>
                  </a:txBody>
                  <a:tcPr/>
                </a:tc>
                <a:tc vMerge="1">
                  <a:txBody>
                    <a:bodyPr/>
                    <a:lstStyle/>
                    <a:p>
                      <a:endParaRPr lang="fr-BE"/>
                    </a:p>
                  </a:txBody>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Mme Dominique De Troyer</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77664">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Collège provincial</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77664">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D</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Mme Annick Noël</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47372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7</a:t>
                      </a:r>
                      <a:endParaRPr kumimoji="0" lang="fr-FR" sz="1400" b="1" i="0" u="none" strike="noStrike" cap="none" normalizeH="0" baseline="0" dirty="0" smtClean="0">
                        <a:ln>
                          <a:noFill/>
                        </a:ln>
                        <a:solidFill>
                          <a:schemeClr val="tx1"/>
                        </a:solidFill>
                        <a:effectLst/>
                        <a:latin typeface="Arial" charset="0"/>
                      </a:endParaRPr>
                    </a:p>
                  </a:txBody>
                  <a:tcPr marT="45708" marB="45708"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Suite à la réforme des grades légaux, la Greffière provinciale et le Receveur provincial sont devenus</a:t>
                      </a:r>
                      <a:endParaRPr kumimoji="0" lang="fr-FR" sz="11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La présidente et le trésorier provinciaux</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472470">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La Directrice générale et le Directeur financier</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472470">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La conseillère administrative et le conseiller financier</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73729">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8</a:t>
                      </a:r>
                      <a:endParaRPr kumimoji="0" lang="fr-FR" sz="1400" b="1" i="0" u="none" strike="noStrike" cap="none" normalizeH="0" baseline="0" dirty="0" smtClean="0">
                        <a:ln>
                          <a:noFill/>
                        </a:ln>
                        <a:solidFill>
                          <a:schemeClr val="tx1"/>
                        </a:solidFill>
                        <a:effectLst/>
                        <a:latin typeface="Arial" charset="0"/>
                      </a:endParaRPr>
                    </a:p>
                  </a:txBody>
                  <a:tcPr marT="45708" marB="45708"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Ne font pas partie des domaines provinciaux </a:t>
                      </a:r>
                      <a:endParaRPr kumimoji="0" lang="fr-FR" sz="11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53975" marR="0" lvl="0" indent="-53975"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A</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Le Bois des Rêves </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73729">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B</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Le Domaine d’Hélécine</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73729">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C</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Le DQGN</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73729">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 D</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Le parc de la Dodaine</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54057">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9</a:t>
                      </a:r>
                      <a:endParaRPr kumimoji="0" lang="fr-FR" sz="1400" b="1" i="0" u="none" strike="noStrike" cap="none" normalizeH="0" baseline="0" dirty="0" smtClean="0">
                        <a:ln>
                          <a:noFill/>
                        </a:ln>
                        <a:solidFill>
                          <a:schemeClr val="tx1"/>
                        </a:solidFill>
                        <a:effectLst/>
                        <a:latin typeface="Arial" charset="0"/>
                      </a:endParaRPr>
                    </a:p>
                  </a:txBody>
                  <a:tcPr marT="45708" marB="45708"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Combien de communes composent la PBW </a:t>
                      </a:r>
                      <a:endParaRPr kumimoji="0" lang="fr-FR" sz="11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32</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54057">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29</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54057">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27</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sp>
        <p:nvSpPr>
          <p:cNvPr id="7238" name="Espace réservé du numéro de diapositive 3"/>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6BCDD0-C707-49C4-ADC0-27831E66633D}" type="slidenum">
              <a:rPr lang="fr-FR" smtClean="0"/>
              <a:pPr eaLnBrk="1" hangingPunct="1"/>
              <a:t>6</a:t>
            </a:fld>
            <a:endParaRPr lang="fr-FR" smtClean="0"/>
          </a:p>
        </p:txBody>
      </p:sp>
    </p:spTree>
  </p:cSld>
  <p:clrMapOvr>
    <a:masterClrMapping/>
  </p:clrMapOvr>
  <p:transition spd="slow">
    <p:wheel spokes="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83" name="Group 99"/>
          <p:cNvGraphicFramePr>
            <a:graphicFrameLocks noGrp="1"/>
          </p:cNvGraphicFramePr>
          <p:nvPr>
            <p:ph idx="1"/>
            <p:extLst>
              <p:ext uri="{D42A27DB-BD31-4B8C-83A1-F6EECF244321}">
                <p14:modId xmlns:p14="http://schemas.microsoft.com/office/powerpoint/2010/main" val="3566915051"/>
              </p:ext>
            </p:extLst>
          </p:nvPr>
        </p:nvGraphicFramePr>
        <p:xfrm>
          <a:off x="457200" y="533400"/>
          <a:ext cx="7924800" cy="5715003"/>
        </p:xfrm>
        <a:graphic>
          <a:graphicData uri="http://schemas.openxmlformats.org/drawingml/2006/table">
            <a:tbl>
              <a:tblPr/>
              <a:tblGrid>
                <a:gridCol w="495301"/>
                <a:gridCol w="2659231"/>
                <a:gridCol w="384699"/>
                <a:gridCol w="4385569"/>
              </a:tblGrid>
              <a:tr h="315099">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10</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341313"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En 2015, la PBW fête : </a:t>
                      </a: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Les 10 ans du déménagement du siège à Wavre</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15099">
                <a:tc vMerge="1">
                  <a:txBody>
                    <a:bodyPr/>
                    <a:lstStyle/>
                    <a:p>
                      <a:endParaRPr lang="fr-BE"/>
                    </a:p>
                  </a:txBody>
                  <a:tcPr/>
                </a:tc>
                <a:tc vMerge="1">
                  <a:txBody>
                    <a:bodyPr/>
                    <a:lstStyle/>
                    <a:p>
                      <a:endParaRPr lang="fr-BE"/>
                    </a:p>
                  </a:txBody>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Les 20 ans de sa création </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06339">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Les 30 ans de service du 1</a:t>
                      </a:r>
                      <a:r>
                        <a:rPr kumimoji="0" lang="fr-BE" sz="900" b="0" i="0" u="none" strike="noStrike" cap="none" normalizeH="0" baseline="30000" dirty="0" smtClean="0">
                          <a:ln>
                            <a:noFill/>
                          </a:ln>
                          <a:solidFill>
                            <a:schemeClr val="tx1"/>
                          </a:solidFill>
                          <a:effectLst/>
                          <a:latin typeface="+mn-lt"/>
                        </a:rPr>
                        <a:t>er</a:t>
                      </a:r>
                      <a:r>
                        <a:rPr kumimoji="0" lang="fr-BE" sz="900" b="0" i="0" u="none" strike="noStrike" cap="none" normalizeH="0" baseline="0" dirty="0" smtClean="0">
                          <a:ln>
                            <a:noFill/>
                          </a:ln>
                          <a:solidFill>
                            <a:schemeClr val="tx1"/>
                          </a:solidFill>
                          <a:effectLst/>
                          <a:latin typeface="+mn-lt"/>
                        </a:rPr>
                        <a:t> agent engagé à la PBW</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87785">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D</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Les 40 ans du Président du Collège</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15099">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11</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Depuis 2014, moyennant le respect de certaines conditions, un habitant du BW peut obtenir via la PBW une prime pour : </a:t>
                      </a: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L’installation de panneaux  photovoltaïques</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15099">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L’acquisition d’un vélo à assistance électrique </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15099">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L’acquisition d’un véhicule électrique </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25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FR" sz="900" b="1" i="0" u="none" strike="noStrike" cap="none" normalizeH="0" baseline="0" dirty="0" smtClean="0">
                          <a:ln>
                            <a:noFill/>
                          </a:ln>
                          <a:solidFill>
                            <a:schemeClr val="tx1"/>
                          </a:solidFill>
                          <a:effectLst/>
                          <a:latin typeface="Arial" charset="0"/>
                        </a:rPr>
                        <a:t>D</a:t>
                      </a: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L’acquisition d’un défibrillateur </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47233">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12</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Au centre de prêt de matériel, il n’est pas  possible de louer :</a:t>
                      </a: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53975" marR="0" lvl="0" indent="-53975"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Un kit : ampli, table de mixage, lecteur CD, microphone,…etc.</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87785">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Un podium couvert sur remorque</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87785">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Un grand chapiteau</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87785">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D</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Un écran géant 20x10m</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5852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13</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Ne relèvent pas des compétences provinciales :</a:t>
                      </a: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La délivrance d’un permis de bâtir</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58520">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L’enseignement </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58520">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defRPr/>
                      </a:pPr>
                      <a:r>
                        <a:rPr kumimoji="0" lang="fr-BE" sz="900" b="0" i="0" u="none" strike="noStrike" cap="none" normalizeH="0" baseline="0" dirty="0" smtClean="0">
                          <a:ln>
                            <a:noFill/>
                          </a:ln>
                          <a:solidFill>
                            <a:schemeClr val="tx1"/>
                          </a:solidFill>
                          <a:effectLst/>
                          <a:latin typeface="+mn-lt"/>
                        </a:rPr>
                        <a:t>L’organisation des élections </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58520">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D</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La promotion de la santé à l’école</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25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charset="0"/>
                        </a:rPr>
                        <a:t>Le SAMI, c’est le ...</a:t>
                      </a: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Service d’Assistance Médicales et d’Intervention</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r>
              <a:tr h="325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14</a:t>
                      </a: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Syndrome d’Amnésie Mentale Incurable</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r>
              <a:tr h="32517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lang="fr-BE" sz="900" b="0" i="0" dirty="0" smtClean="0">
                          <a:solidFill>
                            <a:schemeClr val="tx1"/>
                          </a:solidFill>
                          <a:effectLst/>
                          <a:latin typeface="+mn-lt"/>
                        </a:rPr>
                        <a:t>Service d'Analyse des Milieux Intérieurs</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r>
            </a:tbl>
          </a:graphicData>
        </a:graphic>
      </p:graphicFrame>
      <p:sp>
        <p:nvSpPr>
          <p:cNvPr id="8280" name="Espace réservé du numéro de diapositiv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0EBFA1-3905-4782-9EE7-DDC1F3153A42}" type="slidenum">
              <a:rPr lang="fr-FR" smtClean="0"/>
              <a:pPr eaLnBrk="1" hangingPunct="1"/>
              <a:t>7</a:t>
            </a:fld>
            <a:endParaRPr lang="fr-FR" smtClean="0"/>
          </a:p>
        </p:txBody>
      </p:sp>
    </p:spTree>
  </p:cSld>
  <p:clrMapOvr>
    <a:masterClrMapping/>
  </p:clrMapOvr>
  <p:transition spd="slow">
    <p:wheel spokes="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683" name="Group 99"/>
          <p:cNvGraphicFramePr>
            <a:graphicFrameLocks noGrp="1"/>
          </p:cNvGraphicFramePr>
          <p:nvPr>
            <p:ph idx="1"/>
            <p:extLst>
              <p:ext uri="{D42A27DB-BD31-4B8C-83A1-F6EECF244321}">
                <p14:modId xmlns:p14="http://schemas.microsoft.com/office/powerpoint/2010/main" val="2557029024"/>
              </p:ext>
            </p:extLst>
          </p:nvPr>
        </p:nvGraphicFramePr>
        <p:xfrm>
          <a:off x="533400" y="533400"/>
          <a:ext cx="7924800" cy="5640898"/>
        </p:xfrm>
        <a:graphic>
          <a:graphicData uri="http://schemas.openxmlformats.org/drawingml/2006/table">
            <a:tbl>
              <a:tblPr/>
              <a:tblGrid>
                <a:gridCol w="495301"/>
                <a:gridCol w="2659231"/>
                <a:gridCol w="384699"/>
                <a:gridCol w="4385569"/>
              </a:tblGrid>
              <a:tr h="295361">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15</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341313"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L’administration provinciale compte environ : </a:t>
                      </a: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650 agents</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95361">
                <a:tc vMerge="1">
                  <a:txBody>
                    <a:bodyPr/>
                    <a:lstStyle/>
                    <a:p>
                      <a:endParaRPr lang="fr-BE"/>
                    </a:p>
                  </a:txBody>
                  <a:tcPr/>
                </a:tc>
                <a:tc vMerge="1">
                  <a:txBody>
                    <a:bodyPr/>
                    <a:lstStyle/>
                    <a:p>
                      <a:endParaRPr lang="fr-BE"/>
                    </a:p>
                  </a:txBody>
                  <a:tcPr/>
                </a:tc>
                <a:tc>
                  <a:txBody>
                    <a:bodyPr/>
                    <a:lstStyle/>
                    <a:p>
                      <a:pPr marL="114300" marR="0" lvl="1" indent="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1650 agents</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87150">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2000 agents</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95361">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16</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231775"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Le CODI, c’est </a:t>
                      </a: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 comité d’organisation et de développement des infrastructures</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95361">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 comité de direction</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95361">
                <a:tc vMerge="1">
                  <a:txBody>
                    <a:bodyPr/>
                    <a:lstStyle/>
                    <a:p>
                      <a:endParaRPr lang="fr-BE"/>
                    </a:p>
                  </a:txBody>
                  <a:tcPr/>
                </a:tc>
                <a:tc vMerge="1">
                  <a:txBody>
                    <a:bodyPr/>
                    <a:lstStyle/>
                    <a:p>
                      <a:endParaRPr lang="fr-BE"/>
                    </a:p>
                  </a:txBody>
                  <a:tcPr/>
                </a:tc>
                <a:tc>
                  <a:txBody>
                    <a:bodyPr/>
                    <a:lstStyle/>
                    <a:p>
                      <a:pPr marL="457200" marR="0" lvl="1" indent="-342900" algn="ctr" defTabSz="914400" rtl="0" eaLnBrk="1" fontAlgn="base" latinLnBrk="0" hangingPunct="1">
                        <a:lnSpc>
                          <a:spcPct val="110000"/>
                        </a:lnSpc>
                        <a:spcBef>
                          <a:spcPct val="20000"/>
                        </a:spcBef>
                        <a:spcAft>
                          <a:spcPct val="0"/>
                        </a:spcAft>
                        <a:buClr>
                          <a:srgbClr val="CC3300"/>
                        </a:buClr>
                        <a:buSzTx/>
                        <a:buFontTx/>
                        <a:buNone/>
                        <a:tabLst/>
                      </a:pPr>
                      <a:r>
                        <a:rPr kumimoji="0" lang="fr-BE" sz="900" b="1" i="0" u="none" strike="noStrike" cap="none" normalizeH="0" baseline="0" dirty="0" smtClean="0">
                          <a:ln>
                            <a:noFill/>
                          </a:ln>
                          <a:solidFill>
                            <a:schemeClr val="tx1"/>
                          </a:solidFill>
                          <a:effectLst/>
                          <a:latin typeface="Arial" charset="0"/>
                        </a:rPr>
                        <a:t>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Le collège dirigeant</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25482">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17</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Depuis le 1</a:t>
                      </a:r>
                      <a:r>
                        <a:rPr kumimoji="0" lang="fr-BE" sz="1100" b="1" i="0" u="none" strike="noStrike" cap="none" normalizeH="0" baseline="30000" dirty="0" smtClean="0">
                          <a:ln>
                            <a:noFill/>
                          </a:ln>
                          <a:solidFill>
                            <a:schemeClr val="tx1"/>
                          </a:solidFill>
                          <a:effectLst/>
                          <a:latin typeface="Arial" charset="0"/>
                        </a:rPr>
                        <a:t>er</a:t>
                      </a:r>
                      <a:r>
                        <a:rPr kumimoji="0" lang="fr-BE" sz="1100" b="1" i="0" u="none" strike="noStrike" cap="none" normalizeH="0" baseline="0" dirty="0" smtClean="0">
                          <a:ln>
                            <a:noFill/>
                          </a:ln>
                          <a:solidFill>
                            <a:schemeClr val="tx1"/>
                          </a:solidFill>
                          <a:effectLst/>
                          <a:latin typeface="Arial" charset="0"/>
                        </a:rPr>
                        <a:t> janvier 2015, ne sont plus des compétences provinciales</a:t>
                      </a:r>
                      <a:endParaRPr kumimoji="0" lang="fr-FR" sz="11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53975" marR="0" lvl="0" indent="-53975"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A</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Le logement</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39728">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B</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Les voiries</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39728">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C</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L’enseignement</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239728">
                <a:tc vMerge="1">
                  <a:txBody>
                    <a:bodyPr/>
                    <a:lstStyle/>
                    <a:p>
                      <a:endParaRPr lang="fr-BE"/>
                    </a:p>
                  </a:txBody>
                  <a:tcPr/>
                </a:tc>
                <a:tc vMerge="1">
                  <a:txBody>
                    <a:bodyPr/>
                    <a:lstStyle/>
                    <a:p>
                      <a:endParaRPr lang="fr-BE"/>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900" b="1" i="0" u="none" strike="noStrike" cap="none" normalizeH="0" baseline="0" dirty="0" smtClean="0">
                          <a:ln>
                            <a:noFill/>
                          </a:ln>
                          <a:solidFill>
                            <a:schemeClr val="tx1"/>
                          </a:solidFill>
                          <a:effectLst/>
                          <a:latin typeface="Arial" charset="0"/>
                        </a:rPr>
                        <a:t> D</a:t>
                      </a:r>
                      <a:endParaRPr kumimoji="0" lang="fr-FR" sz="900" b="1" i="0" u="none" strike="noStrike" cap="none" normalizeH="0" baseline="0" dirty="0" smtClean="0">
                        <a:ln>
                          <a:noFill/>
                        </a:ln>
                        <a:solidFill>
                          <a:schemeClr val="tx1"/>
                        </a:solidFill>
                        <a:effectLst/>
                        <a:latin typeface="Arial" charset="0"/>
                      </a:endParaRP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c>
                  <a:txBody>
                    <a:bodyPr/>
                    <a:lstStyle/>
                    <a:p>
                      <a:pPr marL="457200" marR="0" lvl="1" indent="0" algn="l" defTabSz="914400" rtl="0" eaLnBrk="1" fontAlgn="base" latinLnBrk="0" hangingPunct="1">
                        <a:lnSpc>
                          <a:spcPct val="13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mn-lt"/>
                        </a:rPr>
                        <a:t>Le tourisme</a:t>
                      </a:r>
                      <a:endParaRPr kumimoji="0" lang="fr-FR" sz="900" b="0" i="0" u="none" strike="noStrike" cap="none" normalizeH="0" baseline="0" dirty="0" smtClean="0">
                        <a:ln>
                          <a:noFill/>
                        </a:ln>
                        <a:solidFill>
                          <a:schemeClr val="tx1"/>
                        </a:solidFill>
                        <a:effectLst/>
                        <a:latin typeface="+mn-lt"/>
                      </a:endParaRP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CECFF"/>
                    </a:solidFill>
                  </a:tcPr>
                </a:tc>
              </a:tr>
              <a:tr h="301689">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400" b="1" i="0" u="none" strike="noStrike" cap="none" normalizeH="0" baseline="0" dirty="0" smtClean="0">
                          <a:ln>
                            <a:noFill/>
                          </a:ln>
                          <a:solidFill>
                            <a:schemeClr val="tx1"/>
                          </a:solidFill>
                          <a:effectLst/>
                          <a:latin typeface="Arial" charset="0"/>
                        </a:rPr>
                        <a:t>18</a:t>
                      </a: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charset="0"/>
                        </a:rPr>
                        <a:t>Le COBW est l’abréviation de….</a:t>
                      </a: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err="1" smtClean="0">
                          <a:ln>
                            <a:noFill/>
                          </a:ln>
                          <a:solidFill>
                            <a:schemeClr val="tx1"/>
                          </a:solidFill>
                          <a:effectLst/>
                          <a:latin typeface="Arial" charset="0"/>
                        </a:rPr>
                        <a:t>COmmémoration</a:t>
                      </a:r>
                      <a:r>
                        <a:rPr kumimoji="0" lang="fr-FR" sz="900" b="0" i="0" u="none" strike="noStrike" cap="none" normalizeH="0" baseline="0" dirty="0" smtClean="0">
                          <a:ln>
                            <a:noFill/>
                          </a:ln>
                          <a:solidFill>
                            <a:schemeClr val="tx1"/>
                          </a:solidFill>
                          <a:effectLst/>
                          <a:latin typeface="Arial" charset="0"/>
                        </a:rPr>
                        <a:t> de la Bataille de Waterloo</a:t>
                      </a: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04800">
                <a:tc vMerge="1">
                  <a:txBody>
                    <a:bodyPr/>
                    <a:lstStyle/>
                    <a:p>
                      <a:endParaRPr lang="fr-BE"/>
                    </a:p>
                  </a:txBody>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22" marB="4572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Arial" charset="0"/>
                        </a:rPr>
                        <a:t>Contrat d’objectifs du Brabant wallon</a:t>
                      </a: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04800">
                <a:tc vMerge="1">
                  <a:txBody>
                    <a:bodyPr/>
                    <a:lstStyle/>
                    <a:p>
                      <a:endParaRPr lang="fr-BE"/>
                    </a:p>
                  </a:txBody>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22" marB="45722" anchor="ctr" anchorCtr="1"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Arial" charset="0"/>
                        </a:rPr>
                        <a:t>Conseil Officiel du Brabant Wallon</a:t>
                      </a:r>
                    </a:p>
                  </a:txBody>
                  <a:tcPr marT="45724" marB="45724"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85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BE" sz="1100" b="1" i="0" u="none" strike="noStrike" cap="none" normalizeH="0" baseline="0" dirty="0" smtClean="0">
                          <a:ln>
                            <a:noFill/>
                          </a:ln>
                          <a:solidFill>
                            <a:schemeClr val="tx1"/>
                          </a:solidFill>
                          <a:effectLst/>
                          <a:latin typeface="Arial" charset="0"/>
                        </a:rPr>
                        <a:t>Que représente le drapeau de la PBW</a:t>
                      </a:r>
                      <a:endParaRPr kumimoji="0" lang="fr-FR" sz="11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A</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457200" marR="0" lvl="1" indent="0" algn="l" defTabSz="1651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Les armoiries de Napoléon</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r>
              <a:tr h="285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19</a:t>
                      </a: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fr-BE"/>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B</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Les couleurs des 3 partis politiques les plus importants de la PBW</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r>
              <a:tr h="2853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endParaRPr lang="fr-BE"/>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BE" sz="1000" b="1" i="0" u="none" strike="noStrike" cap="none" normalizeH="0" baseline="0" dirty="0" smtClean="0">
                          <a:ln>
                            <a:noFill/>
                          </a:ln>
                          <a:solidFill>
                            <a:schemeClr val="tx1"/>
                          </a:solidFill>
                          <a:effectLst/>
                          <a:latin typeface="Arial" charset="0"/>
                        </a:rPr>
                        <a:t>C</a:t>
                      </a:r>
                      <a:endParaRPr kumimoji="0" lang="fr-FR" sz="1000" b="1" i="0" u="none" strike="noStrike" cap="none" normalizeH="0" baseline="0" dirty="0" smtClean="0">
                        <a:ln>
                          <a:noFill/>
                        </a:ln>
                        <a:solidFill>
                          <a:schemeClr val="tx1"/>
                        </a:solidFill>
                        <a:effectLst/>
                        <a:latin typeface="Arial" charset="0"/>
                      </a:endParaRPr>
                    </a:p>
                  </a:txBody>
                  <a:tcPr marT="45708" marB="45708"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BE" sz="900" b="0" i="0" u="none" strike="noStrike" cap="none" normalizeH="0" baseline="0" dirty="0" smtClean="0">
                          <a:ln>
                            <a:noFill/>
                          </a:ln>
                          <a:solidFill>
                            <a:schemeClr val="tx1"/>
                          </a:solidFill>
                          <a:effectLst/>
                          <a:latin typeface="Arial" charset="0"/>
                        </a:rPr>
                        <a:t>Une porte, symbole d’ouverture</a:t>
                      </a:r>
                      <a:endParaRPr kumimoji="0" lang="fr-FR" sz="900" b="0" i="0" u="none" strike="noStrike" cap="none" normalizeH="0" baseline="0" dirty="0" smtClean="0">
                        <a:ln>
                          <a:noFill/>
                        </a:ln>
                        <a:solidFill>
                          <a:schemeClr val="tx1"/>
                        </a:solidFill>
                        <a:effectLst/>
                        <a:latin typeface="Arial" charset="0"/>
                      </a:endParaRPr>
                    </a:p>
                  </a:txBody>
                  <a:tcPr marT="45708" marB="45708"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r>
              <a:tr h="261633">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1400" b="1" i="0" u="none" strike="noStrike" cap="none" normalizeH="0" baseline="0" dirty="0" smtClean="0">
                          <a:ln>
                            <a:noFill/>
                          </a:ln>
                          <a:solidFill>
                            <a:schemeClr val="tx1"/>
                          </a:solidFill>
                          <a:effectLst/>
                          <a:latin typeface="Arial" charset="0"/>
                        </a:rPr>
                        <a:t>20</a:t>
                      </a:r>
                    </a:p>
                  </a:txBody>
                  <a:tcPr marT="45725" marB="45725"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rowSpan="3">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r>
                        <a:rPr kumimoji="0" lang="fr-FR" sz="1100" b="1" i="0" u="none" strike="noStrike" cap="none" normalizeH="0" baseline="0" dirty="0" smtClean="0">
                          <a:ln>
                            <a:noFill/>
                          </a:ln>
                          <a:solidFill>
                            <a:schemeClr val="tx1"/>
                          </a:solidFill>
                          <a:effectLst/>
                          <a:latin typeface="Arial" charset="0"/>
                        </a:rPr>
                        <a:t>« 27 + 1 » fait référence à :</a:t>
                      </a: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1" i="0" u="none" strike="noStrike" cap="none" normalizeH="0" baseline="0" dirty="0" smtClean="0">
                          <a:ln>
                            <a:noFill/>
                          </a:ln>
                          <a:solidFill>
                            <a:schemeClr val="tx1"/>
                          </a:solidFill>
                          <a:effectLst/>
                          <a:latin typeface="Arial" charset="0"/>
                        </a:rPr>
                        <a:t>A</a:t>
                      </a: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Un projet de création d’une 28</a:t>
                      </a:r>
                      <a:r>
                        <a:rPr kumimoji="0" lang="fr-FR" sz="900" b="0" i="0" u="none" strike="noStrike" cap="none" normalizeH="0" baseline="30000" dirty="0" smtClean="0">
                          <a:ln>
                            <a:noFill/>
                          </a:ln>
                          <a:solidFill>
                            <a:schemeClr val="tx1"/>
                          </a:solidFill>
                          <a:effectLst/>
                          <a:latin typeface="+mn-lt"/>
                        </a:rPr>
                        <a:t>ème</a:t>
                      </a:r>
                      <a:r>
                        <a:rPr kumimoji="0" lang="fr-FR" sz="900" b="0" i="0" u="none" strike="noStrike" cap="none" normalizeH="0" baseline="0" dirty="0" smtClean="0">
                          <a:ln>
                            <a:noFill/>
                          </a:ln>
                          <a:solidFill>
                            <a:schemeClr val="tx1"/>
                          </a:solidFill>
                          <a:effectLst/>
                          <a:latin typeface="+mn-lt"/>
                        </a:rPr>
                        <a:t> commune en Brabant wallon</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261633">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txBody>
                  <a:tcPr marT="45724" marB="45724"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1" i="0" u="none" strike="noStrike" cap="none" normalizeH="0" baseline="0" dirty="0" smtClean="0">
                          <a:ln>
                            <a:noFill/>
                          </a:ln>
                          <a:solidFill>
                            <a:schemeClr val="tx1"/>
                          </a:solidFill>
                          <a:effectLst/>
                          <a:latin typeface="Arial" charset="0"/>
                        </a:rPr>
                        <a:t>B</a:t>
                      </a: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La </a:t>
                      </a:r>
                      <a:r>
                        <a:rPr kumimoji="0" lang="fr-FR" sz="900" b="0" i="0" u="none" strike="noStrike" cap="none" normalizeH="0" baseline="0" dirty="0" err="1" smtClean="0">
                          <a:ln>
                            <a:noFill/>
                          </a:ln>
                          <a:solidFill>
                            <a:schemeClr val="tx1"/>
                          </a:solidFill>
                          <a:effectLst/>
                          <a:latin typeface="+mn-lt"/>
                        </a:rPr>
                        <a:t>supracommunalité</a:t>
                      </a:r>
                      <a:r>
                        <a:rPr kumimoji="0" lang="fr-FR" sz="900" b="0" i="0" u="none" strike="noStrike" cap="none" normalizeH="0" baseline="0" dirty="0" smtClean="0">
                          <a:ln>
                            <a:noFill/>
                          </a:ln>
                          <a:solidFill>
                            <a:schemeClr val="tx1"/>
                          </a:solidFill>
                          <a:effectLst/>
                          <a:latin typeface="+mn-lt"/>
                        </a:rPr>
                        <a:t> (conseil des Bourgmestres + le Collège provincial)</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r h="357108">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rial" charset="0"/>
                      </a:endParaRPr>
                    </a:p>
                  </a:txBody>
                  <a:tcPr marT="45724" marB="45724" anchor="ctr" anchorCtr="1"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noFill/>
                  </a:tcPr>
                </a:tc>
                <a:tc vMerge="1">
                  <a:txBody>
                    <a:bodyPr/>
                    <a:lstStyle/>
                    <a:p>
                      <a:pPr marL="53975" marR="0" lvl="0" indent="0" algn="l" defTabSz="914400" rtl="0" eaLnBrk="1" fontAlgn="base" latinLnBrk="0" hangingPunct="1">
                        <a:lnSpc>
                          <a:spcPct val="100000"/>
                        </a:lnSpc>
                        <a:spcBef>
                          <a:spcPct val="20000"/>
                        </a:spcBef>
                        <a:spcAft>
                          <a:spcPct val="0"/>
                        </a:spcAft>
                        <a:buClrTx/>
                        <a:buSzTx/>
                        <a:buFontTx/>
                        <a:buNone/>
                        <a:tabLst/>
                      </a:pPr>
                      <a:endParaRPr kumimoji="0" lang="fr-FR" sz="1100" b="1" i="0" u="none" strike="noStrike" cap="none" normalizeH="0" baseline="0" dirty="0" smtClean="0">
                        <a:ln>
                          <a:noFill/>
                        </a:ln>
                        <a:solidFill>
                          <a:schemeClr val="tx1"/>
                        </a:solidFill>
                        <a:effectLst/>
                        <a:latin typeface="Arial" charset="0"/>
                      </a:endParaRPr>
                    </a:p>
                  </a:txBody>
                  <a:tcPr marT="45724" marB="45724"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CBECFF"/>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900" b="1" i="0" u="none" strike="noStrike" cap="none" normalizeH="0" baseline="0" dirty="0" smtClean="0">
                          <a:ln>
                            <a:noFill/>
                          </a:ln>
                          <a:solidFill>
                            <a:schemeClr val="tx1"/>
                          </a:solidFill>
                          <a:effectLst/>
                          <a:latin typeface="Arial" charset="0"/>
                        </a:rPr>
                        <a:t>C</a:t>
                      </a:r>
                    </a:p>
                  </a:txBody>
                  <a:tcPr marT="45725" marB="45725" anchor="ctr" anchorCtr="1"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c>
                  <a:txBody>
                    <a:bodyPr/>
                    <a:lstStyle/>
                    <a:p>
                      <a:pPr marL="457200" marR="0" lvl="1" indent="0" algn="l" defTabSz="914400" rtl="0" eaLnBrk="1" fontAlgn="base" latinLnBrk="0" hangingPunct="1">
                        <a:lnSpc>
                          <a:spcPct val="110000"/>
                        </a:lnSpc>
                        <a:spcBef>
                          <a:spcPct val="20000"/>
                        </a:spcBef>
                        <a:spcAft>
                          <a:spcPct val="0"/>
                        </a:spcAft>
                        <a:buClr>
                          <a:srgbClr val="CC3300"/>
                        </a:buClr>
                        <a:buSzTx/>
                        <a:buFontTx/>
                        <a:buNone/>
                        <a:tabLst/>
                      </a:pPr>
                      <a:r>
                        <a:rPr kumimoji="0" lang="fr-FR" sz="900" b="0" i="0" u="none" strike="noStrike" cap="none" normalizeH="0" baseline="0" dirty="0" smtClean="0">
                          <a:ln>
                            <a:noFill/>
                          </a:ln>
                          <a:solidFill>
                            <a:schemeClr val="tx1"/>
                          </a:solidFill>
                          <a:effectLst/>
                          <a:latin typeface="+mn-lt"/>
                        </a:rPr>
                        <a:t>Aux 28 contrats de partenariats entre la Province et des zones de secours</a:t>
                      </a:r>
                    </a:p>
                  </a:txBody>
                  <a:tcPr marT="45725" marB="45725" anchor="ctr" horzOverflow="overflow">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CC"/>
                    </a:solidFill>
                  </a:tcPr>
                </a:tc>
              </a:tr>
            </a:tbl>
          </a:graphicData>
        </a:graphic>
      </p:graphicFrame>
      <p:sp>
        <p:nvSpPr>
          <p:cNvPr id="8280" name="Espace réservé du numéro de diapositiv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10EBFA1-3905-4782-9EE7-DDC1F3153A42}" type="slidenum">
              <a:rPr lang="fr-FR" smtClean="0"/>
              <a:pPr eaLnBrk="1" hangingPunct="1"/>
              <a:t>8</a:t>
            </a:fld>
            <a:endParaRPr lang="fr-FR" smtClean="0"/>
          </a:p>
        </p:txBody>
      </p:sp>
    </p:spTree>
    <p:extLst>
      <p:ext uri="{BB962C8B-B14F-4D97-AF65-F5344CB8AC3E}">
        <p14:creationId xmlns:p14="http://schemas.microsoft.com/office/powerpoint/2010/main" val="4244268136"/>
      </p:ext>
    </p:extLst>
  </p:cSld>
  <p:clrMapOvr>
    <a:masterClrMapping/>
  </p:clrMapOvr>
  <p:transition spd="slow">
    <p:wheel spokes="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AutoShape 2"/>
          <p:cNvSpPr>
            <a:spLocks noChangeArrowheads="1"/>
          </p:cNvSpPr>
          <p:nvPr/>
        </p:nvSpPr>
        <p:spPr bwMode="auto">
          <a:xfrm>
            <a:off x="609600" y="304800"/>
            <a:ext cx="7772400" cy="411163"/>
          </a:xfrm>
          <a:prstGeom prst="roundRect">
            <a:avLst>
              <a:gd name="adj" fmla="val 16667"/>
            </a:avLst>
          </a:prstGeom>
          <a:solidFill>
            <a:srgbClr val="4BACC6"/>
          </a:solidFill>
          <a:ln>
            <a:noFill/>
          </a:ln>
          <a:effectLst>
            <a:prstShdw prst="shdw17" dist="17961" dir="2700000">
              <a:srgbClr val="7A1F00"/>
            </a:prstShdw>
          </a:effectLst>
        </p:spPr>
        <p:txBody>
          <a:bodyPr anchor="ctr"/>
          <a:lstStyle/>
          <a:p>
            <a:pPr>
              <a:lnSpc>
                <a:spcPct val="140000"/>
              </a:lnSpc>
              <a:buClr>
                <a:srgbClr val="CC3300"/>
              </a:buClr>
              <a:buSzPct val="110000"/>
              <a:defRPr/>
            </a:pPr>
            <a:r>
              <a:rPr lang="fr-BE" sz="2000" b="1" dirty="0">
                <a:solidFill>
                  <a:schemeClr val="bg1"/>
                </a:solidFill>
                <a:effectLst>
                  <a:outerShdw blurRad="38100" dist="38100" dir="2700000" algn="tl">
                    <a:srgbClr val="000000">
                      <a:alpha val="43137"/>
                    </a:srgbClr>
                  </a:outerShdw>
                </a:effectLst>
              </a:rPr>
              <a:t>3. La PBW c’est …</a:t>
            </a:r>
            <a:endParaRPr lang="fr-BE" sz="1100" b="1" dirty="0">
              <a:solidFill>
                <a:schemeClr val="bg1"/>
              </a:solidFill>
              <a:effectLst>
                <a:outerShdw blurRad="38100" dist="38100" dir="2700000" algn="tl">
                  <a:srgbClr val="000000">
                    <a:alpha val="43137"/>
                  </a:srgbClr>
                </a:outerShdw>
              </a:effectLst>
            </a:endParaRPr>
          </a:p>
        </p:txBody>
      </p:sp>
      <p:sp>
        <p:nvSpPr>
          <p:cNvPr id="9219" name="Espace réservé du numéro de diapositive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E65B3FA-69C4-4988-B53F-30F44DFF2136}" type="slidenum">
              <a:rPr lang="fr-FR" smtClean="0"/>
              <a:pPr eaLnBrk="1" hangingPunct="1"/>
              <a:t>9</a:t>
            </a:fld>
            <a:endParaRPr lang="fr-FR" smtClean="0"/>
          </a:p>
        </p:txBody>
      </p:sp>
      <p:sp>
        <p:nvSpPr>
          <p:cNvPr id="9220" name="ZoneTexte 2"/>
          <p:cNvSpPr txBox="1">
            <a:spLocks noChangeArrowheads="1"/>
          </p:cNvSpPr>
          <p:nvPr/>
        </p:nvSpPr>
        <p:spPr bwMode="auto">
          <a:xfrm>
            <a:off x="2438400" y="1600200"/>
            <a:ext cx="3886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BE" sz="1200">
                <a:solidFill>
                  <a:srgbClr val="C00000"/>
                </a:solidFill>
              </a:rPr>
              <a:t>(Voir le document PP dans la farde)</a:t>
            </a:r>
          </a:p>
        </p:txBody>
      </p:sp>
      <p:sp>
        <p:nvSpPr>
          <p:cNvPr id="7" name="Espace réservé du contenu 4"/>
          <p:cNvSpPr>
            <a:spLocks noGrp="1"/>
          </p:cNvSpPr>
          <p:nvPr>
            <p:ph idx="1"/>
          </p:nvPr>
        </p:nvSpPr>
        <p:spPr>
          <a:xfrm>
            <a:off x="3575050" y="2284413"/>
            <a:ext cx="5111750" cy="3506787"/>
          </a:xfrm>
          <a:solidFill>
            <a:srgbClr val="F79646"/>
          </a:solidFill>
          <a:ln w="38100" cap="flat">
            <a:solidFill>
              <a:schemeClr val="bg1"/>
            </a:solidFill>
            <a:miter lim="800000"/>
            <a:headEnd/>
            <a:tailEnd/>
          </a:ln>
          <a:effectLst>
            <a:outerShdw blurRad="63500" dist="20000" dir="5400000" rotWithShape="0">
              <a:srgbClr val="000000">
                <a:alpha val="37999"/>
              </a:srgbClr>
            </a:outerShdw>
          </a:effectLst>
        </p:spPr>
        <p:txBody>
          <a:bodyPr/>
          <a:lstStyle/>
          <a:p>
            <a:pPr eaLnBrk="1" hangingPunct="1">
              <a:lnSpc>
                <a:spcPct val="80000"/>
              </a:lnSpc>
              <a:buFont typeface="Arial" pitchFamily="34" charset="0"/>
              <a:buChar char="•"/>
              <a:defRPr/>
            </a:pPr>
            <a:endParaRPr lang="fr-BE" sz="19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1900" dirty="0" smtClean="0">
              <a:solidFill>
                <a:srgbClr val="FFFFFF"/>
              </a:solidFill>
              <a:ea typeface="ＭＳ Ｐゴシック" pitchFamily="34" charset="-128"/>
            </a:endParaRPr>
          </a:p>
          <a:p>
            <a:pPr marL="0" indent="0" algn="ctr" eaLnBrk="1" hangingPunct="1">
              <a:lnSpc>
                <a:spcPct val="80000"/>
              </a:lnSpc>
              <a:buFont typeface="Arial" pitchFamily="34" charset="0"/>
              <a:buNone/>
              <a:defRPr/>
            </a:pPr>
            <a:endParaRPr lang="fr-BE" b="1" dirty="0" smtClean="0">
              <a:solidFill>
                <a:srgbClr val="FFFFFF"/>
              </a:solidFill>
              <a:effectLst>
                <a:outerShdw blurRad="38100" dist="38100" dir="2700000" algn="tl">
                  <a:srgbClr val="000000">
                    <a:alpha val="43137"/>
                  </a:srgbClr>
                </a:outerShdw>
              </a:effectLst>
              <a:ea typeface="ＭＳ Ｐゴシック" pitchFamily="34" charset="-128"/>
            </a:endParaRPr>
          </a:p>
          <a:p>
            <a:pPr marL="0" indent="0" algn="ctr" eaLnBrk="1" hangingPunct="1">
              <a:lnSpc>
                <a:spcPct val="80000"/>
              </a:lnSpc>
              <a:buFont typeface="Arial" pitchFamily="34" charset="0"/>
              <a:buNone/>
              <a:defRPr/>
            </a:pPr>
            <a:r>
              <a:rPr lang="fr-BE" b="1" dirty="0" smtClean="0">
                <a:solidFill>
                  <a:srgbClr val="FFFFFF"/>
                </a:solidFill>
                <a:effectLst>
                  <a:outerShdw blurRad="38100" dist="38100" dir="2700000" algn="tl">
                    <a:srgbClr val="000000">
                      <a:alpha val="43137"/>
                    </a:srgbClr>
                  </a:outerShdw>
                </a:effectLst>
                <a:ea typeface="ＭＳ Ｐゴシック" pitchFamily="34" charset="-128"/>
              </a:rPr>
              <a:t>« Formation à l’accueil » </a:t>
            </a:r>
          </a:p>
          <a:p>
            <a:pPr marL="0" indent="0" algn="ctr" eaLnBrk="1" hangingPunct="1">
              <a:lnSpc>
                <a:spcPct val="80000"/>
              </a:lnSpc>
              <a:buFont typeface="Arial" pitchFamily="34" charset="0"/>
              <a:buNone/>
              <a:defRPr/>
            </a:pPr>
            <a:endParaRPr lang="fr-BE" b="1" dirty="0">
              <a:solidFill>
                <a:srgbClr val="FFFFFF"/>
              </a:solidFill>
              <a:effectLst>
                <a:outerShdw blurRad="38100" dist="38100" dir="2700000" algn="tl">
                  <a:srgbClr val="000000">
                    <a:alpha val="43137"/>
                  </a:srgbClr>
                </a:outerShdw>
              </a:effectLst>
              <a:ea typeface="ＭＳ Ｐゴシック" pitchFamily="34" charset="-128"/>
            </a:endParaRPr>
          </a:p>
          <a:p>
            <a:pPr marL="0" indent="0" algn="ctr" eaLnBrk="1" hangingPunct="1">
              <a:lnSpc>
                <a:spcPct val="80000"/>
              </a:lnSpc>
              <a:buFont typeface="Arial" pitchFamily="34" charset="0"/>
              <a:buNone/>
              <a:defRPr/>
            </a:pPr>
            <a:r>
              <a:rPr lang="fr-BE" sz="1600" b="1" dirty="0" smtClean="0">
                <a:solidFill>
                  <a:srgbClr val="FFFFFF"/>
                </a:solidFill>
                <a:effectLst>
                  <a:outerShdw blurRad="38100" dist="38100" dir="2700000" algn="tl">
                    <a:srgbClr val="000000">
                      <a:alpha val="43137"/>
                    </a:srgbClr>
                  </a:outerShdw>
                </a:effectLst>
                <a:ea typeface="ＭＳ Ｐゴシック" pitchFamily="34" charset="-128"/>
              </a:rPr>
              <a:t>Intervention de Madame Annick NOEL,</a:t>
            </a:r>
          </a:p>
          <a:p>
            <a:pPr marL="0" indent="0" algn="ctr" eaLnBrk="1" hangingPunct="1">
              <a:lnSpc>
                <a:spcPct val="80000"/>
              </a:lnSpc>
              <a:buFont typeface="Arial" pitchFamily="34" charset="0"/>
              <a:buNone/>
              <a:defRPr/>
            </a:pPr>
            <a:endParaRPr lang="fr-BE" sz="1600" b="1" dirty="0">
              <a:solidFill>
                <a:srgbClr val="FFFFFF"/>
              </a:solidFill>
              <a:effectLst>
                <a:outerShdw blurRad="38100" dist="38100" dir="2700000" algn="tl">
                  <a:srgbClr val="000000">
                    <a:alpha val="43137"/>
                  </a:srgbClr>
                </a:outerShdw>
              </a:effectLst>
              <a:ea typeface="ＭＳ Ｐゴシック" pitchFamily="34" charset="-128"/>
            </a:endParaRPr>
          </a:p>
          <a:p>
            <a:pPr marL="0" indent="0" algn="ctr" eaLnBrk="1" hangingPunct="1">
              <a:lnSpc>
                <a:spcPct val="80000"/>
              </a:lnSpc>
              <a:buFont typeface="Arial" pitchFamily="34" charset="0"/>
              <a:buNone/>
              <a:defRPr/>
            </a:pPr>
            <a:r>
              <a:rPr lang="fr-BE" sz="1600" b="1" dirty="0" smtClean="0">
                <a:solidFill>
                  <a:srgbClr val="FFFFFF"/>
                </a:solidFill>
                <a:effectLst>
                  <a:outerShdw blurRad="38100" dist="38100" dir="2700000" algn="tl">
                    <a:srgbClr val="000000">
                      <a:alpha val="43137"/>
                    </a:srgbClr>
                  </a:outerShdw>
                </a:effectLst>
                <a:ea typeface="ＭＳ Ｐゴシック" pitchFamily="34" charset="-128"/>
              </a:rPr>
              <a:t>Directrice générale</a:t>
            </a:r>
          </a:p>
          <a:p>
            <a:pPr eaLnBrk="1" hangingPunct="1">
              <a:lnSpc>
                <a:spcPct val="80000"/>
              </a:lnSpc>
              <a:buFont typeface="Arial" pitchFamily="34" charset="0"/>
              <a:buNone/>
              <a:defRPr/>
            </a:pPr>
            <a:r>
              <a:rPr lang="fr-BE" sz="1900" dirty="0" smtClean="0">
                <a:solidFill>
                  <a:srgbClr val="FFFFFF"/>
                </a:solidFill>
                <a:ea typeface="ＭＳ Ｐゴシック" pitchFamily="34" charset="-128"/>
              </a:rPr>
              <a:t>			</a:t>
            </a:r>
            <a:endParaRPr lang="fr-BE" sz="1900" baseline="30000" dirty="0" smtClean="0">
              <a:solidFill>
                <a:srgbClr val="FFFFFF"/>
              </a:solidFill>
              <a:ea typeface="ＭＳ Ｐゴシック" pitchFamily="34" charset="-128"/>
            </a:endParaRPr>
          </a:p>
          <a:p>
            <a:pPr eaLnBrk="1" hangingPunct="1">
              <a:lnSpc>
                <a:spcPct val="80000"/>
              </a:lnSpc>
              <a:buFont typeface="Arial" pitchFamily="34" charset="0"/>
              <a:buNone/>
              <a:defRPr/>
            </a:pPr>
            <a:endParaRPr lang="fr-BE" sz="19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26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26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26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26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19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19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1900" baseline="30000" dirty="0" smtClean="0">
              <a:solidFill>
                <a:srgbClr val="FFFFFF"/>
              </a:solidFill>
              <a:ea typeface="ＭＳ Ｐゴシック" pitchFamily="34" charset="-128"/>
            </a:endParaRPr>
          </a:p>
          <a:p>
            <a:pPr eaLnBrk="1" hangingPunct="1">
              <a:lnSpc>
                <a:spcPct val="80000"/>
              </a:lnSpc>
              <a:buFont typeface="Arial" pitchFamily="34" charset="0"/>
              <a:buChar char="•"/>
              <a:defRPr/>
            </a:pPr>
            <a:endParaRPr lang="fr-BE" sz="1900" dirty="0" smtClean="0">
              <a:solidFill>
                <a:srgbClr val="FFFFFF"/>
              </a:solidFill>
              <a:ea typeface="ＭＳ Ｐゴシック" pitchFamily="34" charset="-128"/>
            </a:endParaRPr>
          </a:p>
        </p:txBody>
      </p:sp>
      <p:sp>
        <p:nvSpPr>
          <p:cNvPr id="8" name="Espace réservé du texte 5"/>
          <p:cNvSpPr txBox="1">
            <a:spLocks/>
          </p:cNvSpPr>
          <p:nvPr/>
        </p:nvSpPr>
        <p:spPr>
          <a:xfrm>
            <a:off x="468313" y="2332038"/>
            <a:ext cx="3008312" cy="3459162"/>
          </a:xfrm>
          <a:prstGeom prst="rect">
            <a:avLst/>
          </a:prstGeom>
          <a:solidFill>
            <a:srgbClr val="4BACC6"/>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lvl1pPr marL="342900" indent="-342900" algn="l" rtl="0" eaLnBrk="0" fontAlgn="base" hangingPunct="0">
              <a:spcBef>
                <a:spcPct val="20000"/>
              </a:spcBef>
              <a:spcAft>
                <a:spcPct val="0"/>
              </a:spcAft>
              <a:buChar char="•"/>
              <a:defRPr sz="3200">
                <a:solidFill>
                  <a:schemeClr val="lt1"/>
                </a:solidFill>
                <a:latin typeface="+mn-lt"/>
                <a:ea typeface="+mn-ea"/>
                <a:cs typeface="+mn-cs"/>
              </a:defRPr>
            </a:lvl1pPr>
            <a:lvl2pPr marL="742950" indent="-285750" algn="l" rtl="0" eaLnBrk="0" fontAlgn="base" hangingPunct="0">
              <a:spcBef>
                <a:spcPct val="20000"/>
              </a:spcBef>
              <a:spcAft>
                <a:spcPct val="0"/>
              </a:spcAft>
              <a:buChar char="–"/>
              <a:defRPr sz="2800">
                <a:solidFill>
                  <a:schemeClr val="lt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lt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lt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lt1"/>
                </a:solidFill>
                <a:latin typeface="+mn-lt"/>
                <a:ea typeface="+mn-ea"/>
                <a:cs typeface="+mn-cs"/>
              </a:defRPr>
            </a:lvl5pPr>
            <a:lvl6pPr marL="2514600" indent="-228600" algn="l" rtl="0" fontAlgn="base">
              <a:spcBef>
                <a:spcPct val="20000"/>
              </a:spcBef>
              <a:spcAft>
                <a:spcPct val="0"/>
              </a:spcAft>
              <a:buChar char="»"/>
              <a:defRPr sz="2000">
                <a:solidFill>
                  <a:schemeClr val="lt1"/>
                </a:solidFill>
                <a:latin typeface="+mn-lt"/>
                <a:ea typeface="+mn-ea"/>
                <a:cs typeface="+mn-cs"/>
              </a:defRPr>
            </a:lvl6pPr>
            <a:lvl7pPr marL="2971800" indent="-228600" algn="l" rtl="0" fontAlgn="base">
              <a:spcBef>
                <a:spcPct val="20000"/>
              </a:spcBef>
              <a:spcAft>
                <a:spcPct val="0"/>
              </a:spcAft>
              <a:buChar char="»"/>
              <a:defRPr sz="2000">
                <a:solidFill>
                  <a:schemeClr val="lt1"/>
                </a:solidFill>
                <a:latin typeface="+mn-lt"/>
                <a:ea typeface="+mn-ea"/>
                <a:cs typeface="+mn-cs"/>
              </a:defRPr>
            </a:lvl7pPr>
            <a:lvl8pPr marL="3429000" indent="-228600" algn="l" rtl="0" fontAlgn="base">
              <a:spcBef>
                <a:spcPct val="20000"/>
              </a:spcBef>
              <a:spcAft>
                <a:spcPct val="0"/>
              </a:spcAft>
              <a:buChar char="»"/>
              <a:defRPr sz="2000">
                <a:solidFill>
                  <a:schemeClr val="lt1"/>
                </a:solidFill>
                <a:latin typeface="+mn-lt"/>
                <a:ea typeface="+mn-ea"/>
                <a:cs typeface="+mn-cs"/>
              </a:defRPr>
            </a:lvl8pPr>
            <a:lvl9pPr marL="3886200" indent="-228600" algn="l" rtl="0" fontAlgn="base">
              <a:spcBef>
                <a:spcPct val="20000"/>
              </a:spcBef>
              <a:spcAft>
                <a:spcPct val="0"/>
              </a:spcAft>
              <a:buChar char="»"/>
              <a:defRPr sz="2000">
                <a:solidFill>
                  <a:schemeClr val="lt1"/>
                </a:solidFill>
                <a:latin typeface="+mn-lt"/>
                <a:ea typeface="+mn-ea"/>
                <a:cs typeface="+mn-cs"/>
              </a:defRPr>
            </a:lvl9pPr>
          </a:lstStyle>
          <a:p>
            <a:pPr eaLnBrk="1" hangingPunct="1">
              <a:buFont typeface="Arial" pitchFamily="34" charset="0"/>
              <a:buNone/>
              <a:defRPr/>
            </a:pPr>
            <a:endParaRPr lang="fr-BE" smtClean="0">
              <a:solidFill>
                <a:srgbClr val="FFFFFF"/>
              </a:solidFill>
              <a:ea typeface="ＭＳ Ｐゴシック" pitchFamily="34" charset="-128"/>
            </a:endParaRPr>
          </a:p>
          <a:p>
            <a:pPr eaLnBrk="1" hangingPunct="1">
              <a:buFont typeface="Arial" pitchFamily="34" charset="0"/>
              <a:buNone/>
              <a:defRPr/>
            </a:pPr>
            <a:endParaRPr lang="fr-BE" smtClean="0">
              <a:solidFill>
                <a:srgbClr val="FFFFFF"/>
              </a:solidFill>
              <a:ea typeface="ＭＳ Ｐゴシック" pitchFamily="34" charset="-128"/>
            </a:endParaRPr>
          </a:p>
          <a:p>
            <a:pPr eaLnBrk="1" hangingPunct="1">
              <a:buFont typeface="Arial" pitchFamily="34" charset="0"/>
              <a:buNone/>
              <a:defRPr/>
            </a:pPr>
            <a:endParaRPr lang="fr-BE" dirty="0" smtClean="0">
              <a:solidFill>
                <a:srgbClr val="FFFFFF"/>
              </a:solidFill>
              <a:ea typeface="ＭＳ Ｐゴシック" pitchFamily="34" charset="-128"/>
            </a:endParaRPr>
          </a:p>
        </p:txBody>
      </p:sp>
      <p:pic>
        <p:nvPicPr>
          <p:cNvPr id="9223" name="Image 7" descr="Description : Description : Description : Description : Description : Description : Description : bw-signature-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775" y="3581400"/>
            <a:ext cx="17065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2734</Words>
  <Application>Microsoft Office PowerPoint</Application>
  <PresentationFormat>Affichage à l'écran (4:3)</PresentationFormat>
  <Paragraphs>656</Paragraphs>
  <Slides>26</Slides>
  <Notes>7</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28" baseType="lpstr">
      <vt:lpstr>Modèle par défaut</vt:lpstr>
      <vt:lpstr>Acrobat Document</vt:lpstr>
      <vt:lpstr>Présentation PowerPoint</vt:lpstr>
      <vt:lpstr>Table des matières</vt:lpstr>
      <vt:lpstr>Présentation PowerPoint</vt:lpstr>
      <vt:lpstr>1. La ‘‘formation à l’accueil’’ – Quel intérêt ? </vt:lpstr>
      <vt:lpstr>Présentation PowerPoint</vt:lpstr>
      <vt:lpstr>Présentation PowerPoint</vt:lpstr>
      <vt:lpstr>Présentation PowerPoint</vt:lpstr>
      <vt:lpstr>Présentation PowerPoint</vt:lpstr>
      <vt:lpstr>Présentation PowerPoint</vt:lpstr>
      <vt:lpstr>4. Premiers pas, premiers contacts                                                     </vt:lpstr>
      <vt:lpstr>5. L’accompagnement de la nouvelle recrue – Pourquoi ?</vt:lpstr>
      <vt:lpstr> 6. Accompagnement du nouvel agent – Comment?  (le processus)   </vt:lpstr>
      <vt:lpstr>7. Genèse de la Province du Brabant wallon</vt:lpstr>
      <vt:lpstr>8. Organigramme (simplifié) de l’administration                                       </vt:lpstr>
      <vt:lpstr>9. Gestion des talents               </vt:lpstr>
      <vt:lpstr>10. Les valeurs transversales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2015-04-22T08:53:06Z</dcterms:created>
  <dcterms:modified xsi:type="dcterms:W3CDTF">2015-05-12T13:20:54Z</dcterms:modified>
</cp:coreProperties>
</file>