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88" r:id="rId11"/>
    <p:sldId id="271" r:id="rId12"/>
    <p:sldId id="286" r:id="rId13"/>
    <p:sldId id="287" r:id="rId14"/>
    <p:sldId id="265" r:id="rId15"/>
    <p:sldId id="267" r:id="rId16"/>
    <p:sldId id="266" r:id="rId17"/>
    <p:sldId id="268" r:id="rId18"/>
    <p:sldId id="269" r:id="rId19"/>
    <p:sldId id="270"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Lst>
  <p:sldSz cx="9144000" cy="6858000" type="screen4x3"/>
  <p:notesSz cx="6858000" cy="9144000"/>
  <p:defaultTextStyle>
    <a:defPPr>
      <a:defRPr lang="fr-BE"/>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9" autoAdjust="0"/>
    <p:restoredTop sz="94641" autoAdjust="0"/>
  </p:normalViewPr>
  <p:slideViewPr>
    <p:cSldViewPr>
      <p:cViewPr varScale="1">
        <p:scale>
          <a:sx n="99" d="100"/>
          <a:sy n="99" d="100"/>
        </p:scale>
        <p:origin x="-2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468313" y="3163689"/>
            <a:ext cx="6839991" cy="1470025"/>
          </a:xfrm>
        </p:spPr>
        <p:txBody>
          <a:bodyPr anchor="b"/>
          <a:lstStyle/>
          <a:p>
            <a:r>
              <a:rPr lang="fr-FR" smtClean="0"/>
              <a:t>Modifiez le style du titre</a:t>
            </a:r>
            <a:endParaRPr lang="fr-BE" dirty="0"/>
          </a:p>
        </p:txBody>
      </p:sp>
      <p:sp>
        <p:nvSpPr>
          <p:cNvPr id="3" name="Sous-titre 2"/>
          <p:cNvSpPr>
            <a:spLocks noGrp="1"/>
          </p:cNvSpPr>
          <p:nvPr>
            <p:ph type="subTitle" idx="1"/>
          </p:nvPr>
        </p:nvSpPr>
        <p:spPr>
          <a:xfrm>
            <a:off x="468313" y="4606280"/>
            <a:ext cx="6839991" cy="1487016"/>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BE" dirty="0"/>
          </a:p>
        </p:txBody>
      </p:sp>
      <p:sp>
        <p:nvSpPr>
          <p:cNvPr id="4" name="Espace réservé du numéro de diapositive 5"/>
          <p:cNvSpPr>
            <a:spLocks noGrp="1"/>
          </p:cNvSpPr>
          <p:nvPr>
            <p:ph type="sldNum" sz="quarter" idx="10"/>
          </p:nvPr>
        </p:nvSpPr>
        <p:spPr/>
        <p:txBody>
          <a:bodyPr/>
          <a:lstStyle>
            <a:lvl1pPr>
              <a:defRPr/>
            </a:lvl1pPr>
          </a:lstStyle>
          <a:p>
            <a:pPr>
              <a:defRPr/>
            </a:pPr>
            <a:fld id="{A3EAE2E4-E0D2-4747-B904-8108229DE103}" type="slidenum">
              <a:rPr lang="fr-BE"/>
              <a:pPr>
                <a:defRPr/>
              </a:pPr>
              <a:t>‹N°›</a:t>
            </a:fld>
            <a:endParaRPr lang="fr-BE" dirty="0"/>
          </a:p>
        </p:txBody>
      </p:sp>
      <p:sp>
        <p:nvSpPr>
          <p:cNvPr id="5" name="Espace réservé de la date 3"/>
          <p:cNvSpPr>
            <a:spLocks noGrp="1"/>
          </p:cNvSpPr>
          <p:nvPr>
            <p:ph type="dt" sz="half" idx="11"/>
          </p:nvPr>
        </p:nvSpPr>
        <p:spPr/>
        <p:txBody>
          <a:bodyPr/>
          <a:lstStyle>
            <a:lvl1pPr>
              <a:defRPr/>
            </a:lvl1pPr>
          </a:lstStyle>
          <a:p>
            <a:pPr>
              <a:defRPr/>
            </a:pPr>
            <a:fld id="{F3E5349C-C7DE-4B4D-BBC9-1BF81A075C28}" type="datetimeFigureOut">
              <a:rPr lang="fr-BE"/>
              <a:pPr>
                <a:defRPr/>
              </a:pPr>
              <a:t>22/04/2015</a:t>
            </a:fld>
            <a:endParaRPr lang="fr-BE" dirty="0"/>
          </a:p>
        </p:txBody>
      </p:sp>
      <p:sp>
        <p:nvSpPr>
          <p:cNvPr id="6" name="Espace réservé du pied de page 4"/>
          <p:cNvSpPr>
            <a:spLocks noGrp="1"/>
          </p:cNvSpPr>
          <p:nvPr>
            <p:ph type="ftr" sz="quarter" idx="12"/>
          </p:nvPr>
        </p:nvSpPr>
        <p:spPr/>
        <p:txBody>
          <a:bodyPr/>
          <a:lstStyle>
            <a:lvl1pPr>
              <a:defRPr/>
            </a:lvl1pPr>
          </a:lstStyle>
          <a:p>
            <a:pPr>
              <a:defRPr/>
            </a:pPr>
            <a:endParaRPr lang="fr-BE"/>
          </a:p>
        </p:txBody>
      </p:sp>
    </p:spTree>
    <p:extLst>
      <p:ext uri="{BB962C8B-B14F-4D97-AF65-F5344CB8AC3E}">
        <p14:creationId xmlns:p14="http://schemas.microsoft.com/office/powerpoint/2010/main" val="1252016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idx="1"/>
          </p:nvPr>
        </p:nvSpPr>
        <p:spPr>
          <a:xfrm>
            <a:off x="468313" y="1340768"/>
            <a:ext cx="6839991" cy="489654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numéro de diapositive 5"/>
          <p:cNvSpPr>
            <a:spLocks noGrp="1"/>
          </p:cNvSpPr>
          <p:nvPr>
            <p:ph type="sldNum" sz="quarter" idx="10"/>
          </p:nvPr>
        </p:nvSpPr>
        <p:spPr/>
        <p:txBody>
          <a:bodyPr/>
          <a:lstStyle>
            <a:lvl1pPr>
              <a:defRPr/>
            </a:lvl1pPr>
          </a:lstStyle>
          <a:p>
            <a:pPr>
              <a:defRPr/>
            </a:pPr>
            <a:fld id="{7DF9FFF4-E808-4F5D-856C-B54BEC638B25}" type="slidenum">
              <a:rPr lang="fr-BE"/>
              <a:pPr>
                <a:defRPr/>
              </a:pPr>
              <a:t>‹N°›</a:t>
            </a:fld>
            <a:endParaRPr lang="fr-BE" dirty="0"/>
          </a:p>
        </p:txBody>
      </p:sp>
      <p:sp>
        <p:nvSpPr>
          <p:cNvPr id="5" name="Espace réservé de la date 3"/>
          <p:cNvSpPr>
            <a:spLocks noGrp="1"/>
          </p:cNvSpPr>
          <p:nvPr>
            <p:ph type="dt" sz="half" idx="11"/>
          </p:nvPr>
        </p:nvSpPr>
        <p:spPr/>
        <p:txBody>
          <a:bodyPr/>
          <a:lstStyle>
            <a:lvl1pPr>
              <a:defRPr/>
            </a:lvl1pPr>
          </a:lstStyle>
          <a:p>
            <a:pPr>
              <a:defRPr/>
            </a:pPr>
            <a:fld id="{47F23218-39A3-401B-8E55-34CDF3192B04}" type="datetimeFigureOut">
              <a:rPr lang="fr-BE"/>
              <a:pPr>
                <a:defRPr/>
              </a:pPr>
              <a:t>22/04/2015</a:t>
            </a:fld>
            <a:endParaRPr lang="fr-BE" dirty="0"/>
          </a:p>
        </p:txBody>
      </p:sp>
      <p:sp>
        <p:nvSpPr>
          <p:cNvPr id="6" name="Espace réservé du pied de page 4"/>
          <p:cNvSpPr>
            <a:spLocks noGrp="1"/>
          </p:cNvSpPr>
          <p:nvPr>
            <p:ph type="ftr" sz="quarter" idx="12"/>
          </p:nvPr>
        </p:nvSpPr>
        <p:spPr/>
        <p:txBody>
          <a:bodyPr/>
          <a:lstStyle>
            <a:lvl1pPr>
              <a:defRPr/>
            </a:lvl1pPr>
          </a:lstStyle>
          <a:p>
            <a:pPr>
              <a:defRPr/>
            </a:pPr>
            <a:endParaRPr lang="fr-BE"/>
          </a:p>
        </p:txBody>
      </p:sp>
    </p:spTree>
    <p:extLst>
      <p:ext uri="{BB962C8B-B14F-4D97-AF65-F5344CB8AC3E}">
        <p14:creationId xmlns:p14="http://schemas.microsoft.com/office/powerpoint/2010/main" val="1786625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sz="half" idx="1"/>
          </p:nvPr>
        </p:nvSpPr>
        <p:spPr>
          <a:xfrm>
            <a:off x="468313" y="1340768"/>
            <a:ext cx="3239591" cy="48965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dirty="0"/>
          </a:p>
        </p:txBody>
      </p:sp>
      <p:sp>
        <p:nvSpPr>
          <p:cNvPr id="4" name="Espace réservé du contenu 3"/>
          <p:cNvSpPr>
            <a:spLocks noGrp="1"/>
          </p:cNvSpPr>
          <p:nvPr>
            <p:ph sz="half" idx="2"/>
          </p:nvPr>
        </p:nvSpPr>
        <p:spPr>
          <a:xfrm>
            <a:off x="4067944" y="1340768"/>
            <a:ext cx="3227692" cy="48965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dirty="0"/>
          </a:p>
        </p:txBody>
      </p:sp>
      <p:sp>
        <p:nvSpPr>
          <p:cNvPr id="5" name="Espace réservé du numéro de diapositive 5"/>
          <p:cNvSpPr>
            <a:spLocks noGrp="1"/>
          </p:cNvSpPr>
          <p:nvPr>
            <p:ph type="sldNum" sz="quarter" idx="10"/>
          </p:nvPr>
        </p:nvSpPr>
        <p:spPr/>
        <p:txBody>
          <a:bodyPr/>
          <a:lstStyle>
            <a:lvl1pPr>
              <a:defRPr/>
            </a:lvl1pPr>
          </a:lstStyle>
          <a:p>
            <a:pPr>
              <a:defRPr/>
            </a:pPr>
            <a:fld id="{10A63A89-49E7-4CCF-A1C4-127054EDB531}" type="slidenum">
              <a:rPr lang="fr-BE"/>
              <a:pPr>
                <a:defRPr/>
              </a:pPr>
              <a:t>‹N°›</a:t>
            </a:fld>
            <a:endParaRPr lang="fr-BE" dirty="0"/>
          </a:p>
        </p:txBody>
      </p:sp>
      <p:sp>
        <p:nvSpPr>
          <p:cNvPr id="6" name="Espace réservé de la date 3"/>
          <p:cNvSpPr>
            <a:spLocks noGrp="1"/>
          </p:cNvSpPr>
          <p:nvPr>
            <p:ph type="dt" sz="half" idx="11"/>
          </p:nvPr>
        </p:nvSpPr>
        <p:spPr/>
        <p:txBody>
          <a:bodyPr/>
          <a:lstStyle>
            <a:lvl1pPr>
              <a:defRPr/>
            </a:lvl1pPr>
          </a:lstStyle>
          <a:p>
            <a:pPr>
              <a:defRPr/>
            </a:pPr>
            <a:fld id="{A12E77F0-F86C-4407-8751-1618A6736A0C}" type="datetimeFigureOut">
              <a:rPr lang="fr-BE"/>
              <a:pPr>
                <a:defRPr/>
              </a:pPr>
              <a:t>22/04/2015</a:t>
            </a:fld>
            <a:endParaRPr lang="fr-BE" dirty="0"/>
          </a:p>
        </p:txBody>
      </p:sp>
      <p:sp>
        <p:nvSpPr>
          <p:cNvPr id="7" name="Espace réservé du pied de page 4"/>
          <p:cNvSpPr>
            <a:spLocks noGrp="1"/>
          </p:cNvSpPr>
          <p:nvPr>
            <p:ph type="ftr" sz="quarter" idx="12"/>
          </p:nvPr>
        </p:nvSpPr>
        <p:spPr/>
        <p:txBody>
          <a:bodyPr/>
          <a:lstStyle>
            <a:lvl1pPr>
              <a:defRPr/>
            </a:lvl1pPr>
          </a:lstStyle>
          <a:p>
            <a:pPr>
              <a:defRPr/>
            </a:pPr>
            <a:endParaRPr lang="fr-BE"/>
          </a:p>
        </p:txBody>
      </p:sp>
    </p:spTree>
    <p:extLst>
      <p:ext uri="{BB962C8B-B14F-4D97-AF65-F5344CB8AC3E}">
        <p14:creationId xmlns:p14="http://schemas.microsoft.com/office/powerpoint/2010/main" val="1571026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BE"/>
          </a:p>
        </p:txBody>
      </p:sp>
      <p:sp>
        <p:nvSpPr>
          <p:cNvPr id="3" name="Espace réservé du texte 2"/>
          <p:cNvSpPr>
            <a:spLocks noGrp="1"/>
          </p:cNvSpPr>
          <p:nvPr>
            <p:ph type="body" idx="1"/>
          </p:nvPr>
        </p:nvSpPr>
        <p:spPr>
          <a:xfrm>
            <a:off x="463498" y="1340768"/>
            <a:ext cx="3244406"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68313" y="1988840"/>
            <a:ext cx="3239591" cy="4248472"/>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dirty="0"/>
          </a:p>
        </p:txBody>
      </p:sp>
      <p:sp>
        <p:nvSpPr>
          <p:cNvPr id="5" name="Espace réservé du texte 4"/>
          <p:cNvSpPr>
            <a:spLocks noGrp="1"/>
          </p:cNvSpPr>
          <p:nvPr>
            <p:ph type="body" sz="quarter" idx="3"/>
          </p:nvPr>
        </p:nvSpPr>
        <p:spPr>
          <a:xfrm>
            <a:off x="4067944" y="1340768"/>
            <a:ext cx="3240360"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067944" y="1988840"/>
            <a:ext cx="3239591" cy="4248472"/>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dirty="0"/>
          </a:p>
        </p:txBody>
      </p:sp>
      <p:sp>
        <p:nvSpPr>
          <p:cNvPr id="7" name="Espace réservé du numéro de diapositive 5"/>
          <p:cNvSpPr>
            <a:spLocks noGrp="1"/>
          </p:cNvSpPr>
          <p:nvPr>
            <p:ph type="sldNum" sz="quarter" idx="10"/>
          </p:nvPr>
        </p:nvSpPr>
        <p:spPr/>
        <p:txBody>
          <a:bodyPr/>
          <a:lstStyle>
            <a:lvl1pPr>
              <a:defRPr/>
            </a:lvl1pPr>
          </a:lstStyle>
          <a:p>
            <a:pPr>
              <a:defRPr/>
            </a:pPr>
            <a:fld id="{56CD7A1B-D047-4C1F-9B89-020D986CE3F0}" type="slidenum">
              <a:rPr lang="fr-BE"/>
              <a:pPr>
                <a:defRPr/>
              </a:pPr>
              <a:t>‹N°›</a:t>
            </a:fld>
            <a:endParaRPr lang="fr-BE" dirty="0"/>
          </a:p>
        </p:txBody>
      </p:sp>
      <p:sp>
        <p:nvSpPr>
          <p:cNvPr id="8" name="Espace réservé de la date 3"/>
          <p:cNvSpPr>
            <a:spLocks noGrp="1"/>
          </p:cNvSpPr>
          <p:nvPr>
            <p:ph type="dt" sz="half" idx="11"/>
          </p:nvPr>
        </p:nvSpPr>
        <p:spPr/>
        <p:txBody>
          <a:bodyPr/>
          <a:lstStyle>
            <a:lvl1pPr>
              <a:defRPr/>
            </a:lvl1pPr>
          </a:lstStyle>
          <a:p>
            <a:pPr>
              <a:defRPr/>
            </a:pPr>
            <a:fld id="{E65046A6-B2D4-451A-AC61-69EB8A5D58E4}" type="datetimeFigureOut">
              <a:rPr lang="fr-BE"/>
              <a:pPr>
                <a:defRPr/>
              </a:pPr>
              <a:t>22/04/2015</a:t>
            </a:fld>
            <a:endParaRPr lang="fr-BE" dirty="0"/>
          </a:p>
        </p:txBody>
      </p:sp>
      <p:sp>
        <p:nvSpPr>
          <p:cNvPr id="9" name="Espace réservé du pied de page 4"/>
          <p:cNvSpPr>
            <a:spLocks noGrp="1"/>
          </p:cNvSpPr>
          <p:nvPr>
            <p:ph type="ftr" sz="quarter" idx="12"/>
          </p:nvPr>
        </p:nvSpPr>
        <p:spPr/>
        <p:txBody>
          <a:bodyPr/>
          <a:lstStyle>
            <a:lvl1pPr>
              <a:defRPr/>
            </a:lvl1pPr>
          </a:lstStyle>
          <a:p>
            <a:pPr>
              <a:defRPr/>
            </a:pPr>
            <a:endParaRPr lang="fr-BE"/>
          </a:p>
        </p:txBody>
      </p:sp>
    </p:spTree>
    <p:extLst>
      <p:ext uri="{BB962C8B-B14F-4D97-AF65-F5344CB8AC3E}">
        <p14:creationId xmlns:p14="http://schemas.microsoft.com/office/powerpoint/2010/main" val="56932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numéro de diapositive 5"/>
          <p:cNvSpPr>
            <a:spLocks noGrp="1"/>
          </p:cNvSpPr>
          <p:nvPr>
            <p:ph type="sldNum" sz="quarter" idx="10"/>
          </p:nvPr>
        </p:nvSpPr>
        <p:spPr/>
        <p:txBody>
          <a:bodyPr/>
          <a:lstStyle>
            <a:lvl1pPr>
              <a:defRPr/>
            </a:lvl1pPr>
          </a:lstStyle>
          <a:p>
            <a:pPr>
              <a:defRPr/>
            </a:pPr>
            <a:fld id="{40B860B8-4791-4491-AE62-B003B987AEE0}" type="slidenum">
              <a:rPr lang="fr-BE"/>
              <a:pPr>
                <a:defRPr/>
              </a:pPr>
              <a:t>‹N°›</a:t>
            </a:fld>
            <a:endParaRPr lang="fr-BE" dirty="0"/>
          </a:p>
        </p:txBody>
      </p:sp>
      <p:sp>
        <p:nvSpPr>
          <p:cNvPr id="4" name="Espace réservé de la date 3"/>
          <p:cNvSpPr>
            <a:spLocks noGrp="1"/>
          </p:cNvSpPr>
          <p:nvPr>
            <p:ph type="dt" sz="half" idx="11"/>
          </p:nvPr>
        </p:nvSpPr>
        <p:spPr/>
        <p:txBody>
          <a:bodyPr/>
          <a:lstStyle>
            <a:lvl1pPr>
              <a:defRPr/>
            </a:lvl1pPr>
          </a:lstStyle>
          <a:p>
            <a:pPr>
              <a:defRPr/>
            </a:pPr>
            <a:fld id="{87FC9B58-4605-46EB-8FAB-CB3139058F87}" type="datetimeFigureOut">
              <a:rPr lang="fr-BE"/>
              <a:pPr>
                <a:defRPr/>
              </a:pPr>
              <a:t>22/04/2015</a:t>
            </a:fld>
            <a:endParaRPr lang="fr-BE" dirty="0"/>
          </a:p>
        </p:txBody>
      </p:sp>
      <p:sp>
        <p:nvSpPr>
          <p:cNvPr id="5" name="Espace réservé du pied de page 4"/>
          <p:cNvSpPr>
            <a:spLocks noGrp="1"/>
          </p:cNvSpPr>
          <p:nvPr>
            <p:ph type="ftr" sz="quarter" idx="12"/>
          </p:nvPr>
        </p:nvSpPr>
        <p:spPr/>
        <p:txBody>
          <a:bodyPr/>
          <a:lstStyle>
            <a:lvl1pPr>
              <a:defRPr/>
            </a:lvl1pPr>
          </a:lstStyle>
          <a:p>
            <a:pPr>
              <a:defRPr/>
            </a:pPr>
            <a:endParaRPr lang="fr-BE"/>
          </a:p>
        </p:txBody>
      </p:sp>
    </p:spTree>
    <p:extLst>
      <p:ext uri="{BB962C8B-B14F-4D97-AF65-F5344CB8AC3E}">
        <p14:creationId xmlns:p14="http://schemas.microsoft.com/office/powerpoint/2010/main" val="1128755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numéro de diapositive 5"/>
          <p:cNvSpPr>
            <a:spLocks noGrp="1"/>
          </p:cNvSpPr>
          <p:nvPr>
            <p:ph type="sldNum" sz="quarter" idx="10"/>
          </p:nvPr>
        </p:nvSpPr>
        <p:spPr/>
        <p:txBody>
          <a:bodyPr/>
          <a:lstStyle>
            <a:lvl1pPr>
              <a:defRPr/>
            </a:lvl1pPr>
          </a:lstStyle>
          <a:p>
            <a:pPr>
              <a:defRPr/>
            </a:pPr>
            <a:fld id="{921F49B3-19BF-4912-81A5-59BE2D2534C1}" type="slidenum">
              <a:rPr lang="fr-BE"/>
              <a:pPr>
                <a:defRPr/>
              </a:pPr>
              <a:t>‹N°›</a:t>
            </a:fld>
            <a:endParaRPr lang="fr-BE" dirty="0"/>
          </a:p>
        </p:txBody>
      </p:sp>
      <p:sp>
        <p:nvSpPr>
          <p:cNvPr id="3" name="Espace réservé de la date 3"/>
          <p:cNvSpPr>
            <a:spLocks noGrp="1"/>
          </p:cNvSpPr>
          <p:nvPr>
            <p:ph type="dt" sz="half" idx="11"/>
          </p:nvPr>
        </p:nvSpPr>
        <p:spPr/>
        <p:txBody>
          <a:bodyPr/>
          <a:lstStyle>
            <a:lvl1pPr>
              <a:defRPr/>
            </a:lvl1pPr>
          </a:lstStyle>
          <a:p>
            <a:pPr>
              <a:defRPr/>
            </a:pPr>
            <a:fld id="{E84A1B08-9E33-4EAF-A994-5B7FBEC60BD4}" type="datetimeFigureOut">
              <a:rPr lang="fr-BE"/>
              <a:pPr>
                <a:defRPr/>
              </a:pPr>
              <a:t>22/04/2015</a:t>
            </a:fld>
            <a:endParaRPr lang="fr-BE" dirty="0"/>
          </a:p>
        </p:txBody>
      </p:sp>
      <p:sp>
        <p:nvSpPr>
          <p:cNvPr id="4" name="Espace réservé du pied de page 4"/>
          <p:cNvSpPr>
            <a:spLocks noGrp="1"/>
          </p:cNvSpPr>
          <p:nvPr>
            <p:ph type="ftr" sz="quarter" idx="12"/>
          </p:nvPr>
        </p:nvSpPr>
        <p:spPr/>
        <p:txBody>
          <a:bodyPr/>
          <a:lstStyle>
            <a:lvl1pPr>
              <a:defRPr/>
            </a:lvl1pPr>
          </a:lstStyle>
          <a:p>
            <a:pPr>
              <a:defRPr/>
            </a:pPr>
            <a:endParaRPr lang="fr-BE"/>
          </a:p>
        </p:txBody>
      </p:sp>
    </p:spTree>
    <p:extLst>
      <p:ext uri="{BB962C8B-B14F-4D97-AF65-F5344CB8AC3E}">
        <p14:creationId xmlns:p14="http://schemas.microsoft.com/office/powerpoint/2010/main" val="3568923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68313" y="260351"/>
            <a:ext cx="2493963" cy="720378"/>
          </a:xfrm>
        </p:spPr>
        <p:txBody>
          <a:bodyPr anchor="b"/>
          <a:lstStyle>
            <a:lvl1pPr algn="l">
              <a:defRPr sz="2000" b="1"/>
            </a:lvl1pPr>
          </a:lstStyle>
          <a:p>
            <a:r>
              <a:rPr lang="fr-FR" smtClean="0"/>
              <a:t>Modifiez le style du titre</a:t>
            </a:r>
            <a:endParaRPr lang="fr-BE" dirty="0"/>
          </a:p>
        </p:txBody>
      </p:sp>
      <p:sp>
        <p:nvSpPr>
          <p:cNvPr id="3" name="Espace réservé du contenu 2"/>
          <p:cNvSpPr>
            <a:spLocks noGrp="1"/>
          </p:cNvSpPr>
          <p:nvPr>
            <p:ph idx="1"/>
          </p:nvPr>
        </p:nvSpPr>
        <p:spPr>
          <a:xfrm>
            <a:off x="2987824" y="260350"/>
            <a:ext cx="4320480" cy="59769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68313" y="980728"/>
            <a:ext cx="2493963" cy="525658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u numéro de diapositive 5"/>
          <p:cNvSpPr>
            <a:spLocks noGrp="1"/>
          </p:cNvSpPr>
          <p:nvPr>
            <p:ph type="sldNum" sz="quarter" idx="10"/>
          </p:nvPr>
        </p:nvSpPr>
        <p:spPr/>
        <p:txBody>
          <a:bodyPr/>
          <a:lstStyle>
            <a:lvl1pPr>
              <a:defRPr/>
            </a:lvl1pPr>
          </a:lstStyle>
          <a:p>
            <a:pPr>
              <a:defRPr/>
            </a:pPr>
            <a:fld id="{E1B080C7-88B2-4166-8619-A7B4D51999E7}" type="slidenum">
              <a:rPr lang="fr-BE"/>
              <a:pPr>
                <a:defRPr/>
              </a:pPr>
              <a:t>‹N°›</a:t>
            </a:fld>
            <a:endParaRPr lang="fr-BE" dirty="0"/>
          </a:p>
        </p:txBody>
      </p:sp>
      <p:sp>
        <p:nvSpPr>
          <p:cNvPr id="6" name="Espace réservé de la date 3"/>
          <p:cNvSpPr>
            <a:spLocks noGrp="1"/>
          </p:cNvSpPr>
          <p:nvPr>
            <p:ph type="dt" sz="half" idx="11"/>
          </p:nvPr>
        </p:nvSpPr>
        <p:spPr/>
        <p:txBody>
          <a:bodyPr/>
          <a:lstStyle>
            <a:lvl1pPr>
              <a:defRPr/>
            </a:lvl1pPr>
          </a:lstStyle>
          <a:p>
            <a:pPr>
              <a:defRPr/>
            </a:pPr>
            <a:fld id="{505B5934-B1CE-4248-8938-DA4FF4E5BC7A}" type="datetimeFigureOut">
              <a:rPr lang="fr-BE"/>
              <a:pPr>
                <a:defRPr/>
              </a:pPr>
              <a:t>22/04/2015</a:t>
            </a:fld>
            <a:endParaRPr lang="fr-BE" dirty="0"/>
          </a:p>
        </p:txBody>
      </p:sp>
      <p:sp>
        <p:nvSpPr>
          <p:cNvPr id="7" name="Espace réservé du pied de page 4"/>
          <p:cNvSpPr>
            <a:spLocks noGrp="1"/>
          </p:cNvSpPr>
          <p:nvPr>
            <p:ph type="ftr" sz="quarter" idx="12"/>
          </p:nvPr>
        </p:nvSpPr>
        <p:spPr/>
        <p:txBody>
          <a:bodyPr/>
          <a:lstStyle>
            <a:lvl1pPr>
              <a:defRPr/>
            </a:lvl1pPr>
          </a:lstStyle>
          <a:p>
            <a:pPr>
              <a:defRPr/>
            </a:pPr>
            <a:endParaRPr lang="fr-BE"/>
          </a:p>
        </p:txBody>
      </p:sp>
    </p:spTree>
    <p:extLst>
      <p:ext uri="{BB962C8B-B14F-4D97-AF65-F5344CB8AC3E}">
        <p14:creationId xmlns:p14="http://schemas.microsoft.com/office/powerpoint/2010/main" val="906145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68488" y="4869160"/>
            <a:ext cx="6839816" cy="566738"/>
          </a:xfrm>
        </p:spPr>
        <p:txBody>
          <a:bodyPr anchor="b"/>
          <a:lstStyle>
            <a:lvl1pPr algn="l">
              <a:defRPr sz="2000" b="1"/>
            </a:lvl1pPr>
          </a:lstStyle>
          <a:p>
            <a:r>
              <a:rPr lang="fr-FR" smtClean="0"/>
              <a:t>Modifiez le style du titre</a:t>
            </a:r>
            <a:endParaRPr lang="fr-BE" dirty="0"/>
          </a:p>
        </p:txBody>
      </p:sp>
      <p:sp>
        <p:nvSpPr>
          <p:cNvPr id="3" name="Espace réservé pour une image  2"/>
          <p:cNvSpPr>
            <a:spLocks noGrp="1"/>
          </p:cNvSpPr>
          <p:nvPr>
            <p:ph type="pic" idx="1"/>
          </p:nvPr>
        </p:nvSpPr>
        <p:spPr>
          <a:xfrm>
            <a:off x="468312" y="260350"/>
            <a:ext cx="6839991" cy="43942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fr-BE" noProof="0"/>
          </a:p>
        </p:txBody>
      </p:sp>
      <p:sp>
        <p:nvSpPr>
          <p:cNvPr id="4" name="Espace réservé du texte 3"/>
          <p:cNvSpPr>
            <a:spLocks noGrp="1"/>
          </p:cNvSpPr>
          <p:nvPr>
            <p:ph type="body" sz="half" idx="2"/>
          </p:nvPr>
        </p:nvSpPr>
        <p:spPr>
          <a:xfrm>
            <a:off x="468312" y="5445224"/>
            <a:ext cx="6839991"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u numéro de diapositive 5"/>
          <p:cNvSpPr>
            <a:spLocks noGrp="1"/>
          </p:cNvSpPr>
          <p:nvPr>
            <p:ph type="sldNum" sz="quarter" idx="10"/>
          </p:nvPr>
        </p:nvSpPr>
        <p:spPr/>
        <p:txBody>
          <a:bodyPr/>
          <a:lstStyle>
            <a:lvl1pPr>
              <a:defRPr/>
            </a:lvl1pPr>
          </a:lstStyle>
          <a:p>
            <a:pPr>
              <a:defRPr/>
            </a:pPr>
            <a:fld id="{1681B473-FF58-4A73-A9DD-BABF66B454ED}" type="slidenum">
              <a:rPr lang="fr-BE"/>
              <a:pPr>
                <a:defRPr/>
              </a:pPr>
              <a:t>‹N°›</a:t>
            </a:fld>
            <a:endParaRPr lang="fr-BE" dirty="0"/>
          </a:p>
        </p:txBody>
      </p:sp>
      <p:sp>
        <p:nvSpPr>
          <p:cNvPr id="6" name="Espace réservé de la date 3"/>
          <p:cNvSpPr>
            <a:spLocks noGrp="1"/>
          </p:cNvSpPr>
          <p:nvPr>
            <p:ph type="dt" sz="half" idx="11"/>
          </p:nvPr>
        </p:nvSpPr>
        <p:spPr/>
        <p:txBody>
          <a:bodyPr/>
          <a:lstStyle>
            <a:lvl1pPr>
              <a:defRPr/>
            </a:lvl1pPr>
          </a:lstStyle>
          <a:p>
            <a:pPr>
              <a:defRPr/>
            </a:pPr>
            <a:fld id="{51AF48B0-7518-4B2F-93D8-FC5B9B9A5D1B}" type="datetimeFigureOut">
              <a:rPr lang="fr-BE"/>
              <a:pPr>
                <a:defRPr/>
              </a:pPr>
              <a:t>22/04/2015</a:t>
            </a:fld>
            <a:endParaRPr lang="fr-BE" dirty="0"/>
          </a:p>
        </p:txBody>
      </p:sp>
      <p:sp>
        <p:nvSpPr>
          <p:cNvPr id="7" name="Espace réservé du pied de page 4"/>
          <p:cNvSpPr>
            <a:spLocks noGrp="1"/>
          </p:cNvSpPr>
          <p:nvPr>
            <p:ph type="ftr" sz="quarter" idx="12"/>
          </p:nvPr>
        </p:nvSpPr>
        <p:spPr/>
        <p:txBody>
          <a:bodyPr/>
          <a:lstStyle>
            <a:lvl1pPr>
              <a:defRPr/>
            </a:lvl1pPr>
          </a:lstStyle>
          <a:p>
            <a:pPr>
              <a:defRPr/>
            </a:pPr>
            <a:endParaRPr lang="fr-BE"/>
          </a:p>
        </p:txBody>
      </p:sp>
    </p:spTree>
    <p:extLst>
      <p:ext uri="{BB962C8B-B14F-4D97-AF65-F5344CB8AC3E}">
        <p14:creationId xmlns:p14="http://schemas.microsoft.com/office/powerpoint/2010/main" val="3019690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68313" y="260350"/>
            <a:ext cx="6840537"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BE" smtClean="0"/>
              <a:t>Modifiez le style du titre</a:t>
            </a:r>
          </a:p>
        </p:txBody>
      </p:sp>
      <p:sp>
        <p:nvSpPr>
          <p:cNvPr id="1027" name="Espace réservé du texte 2"/>
          <p:cNvSpPr>
            <a:spLocks noGrp="1"/>
          </p:cNvSpPr>
          <p:nvPr>
            <p:ph type="body" idx="1"/>
          </p:nvPr>
        </p:nvSpPr>
        <p:spPr bwMode="auto">
          <a:xfrm>
            <a:off x="468313" y="1341438"/>
            <a:ext cx="6840537" cy="478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smtClean="0"/>
              <a:t>Modifiez les styles du texte du masque</a:t>
            </a:r>
          </a:p>
          <a:p>
            <a:pPr lvl="1"/>
            <a:r>
              <a:rPr lang="fr-BE" smtClean="0"/>
              <a:t>Deuxième niveau</a:t>
            </a:r>
          </a:p>
          <a:p>
            <a:pPr lvl="2"/>
            <a:r>
              <a:rPr lang="fr-BE" smtClean="0"/>
              <a:t>Troisième niveau</a:t>
            </a:r>
          </a:p>
          <a:p>
            <a:pPr lvl="3"/>
            <a:r>
              <a:rPr lang="fr-BE" smtClean="0"/>
              <a:t>Quatrième niveau</a:t>
            </a:r>
          </a:p>
          <a:p>
            <a:pPr lvl="4"/>
            <a:r>
              <a:rPr lang="fr-BE" smtClean="0"/>
              <a:t>Cinquième niveau</a:t>
            </a:r>
          </a:p>
        </p:txBody>
      </p:sp>
      <p:pic>
        <p:nvPicPr>
          <p:cNvPr id="1028"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786688" y="333375"/>
            <a:ext cx="1033462" cy="62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96188" y="11113"/>
            <a:ext cx="1547812" cy="687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Espace réservé du numéro de diapositive 5"/>
          <p:cNvSpPr>
            <a:spLocks noGrp="1"/>
          </p:cNvSpPr>
          <p:nvPr>
            <p:ph type="sldNum" sz="quarter" idx="4"/>
          </p:nvPr>
        </p:nvSpPr>
        <p:spPr>
          <a:xfrm>
            <a:off x="7786688" y="6453188"/>
            <a:ext cx="1150937" cy="268287"/>
          </a:xfrm>
          <a:prstGeom prst="rect">
            <a:avLst/>
          </a:prstGeom>
        </p:spPr>
        <p:txBody>
          <a:bodyPr vert="horz" lIns="91440" tIns="45720" rIns="91440" bIns="45720" rtlCol="0" anchor="ctr"/>
          <a:lstStyle>
            <a:lvl1pPr algn="r" fontAlgn="auto">
              <a:spcBef>
                <a:spcPts val="0"/>
              </a:spcBef>
              <a:spcAft>
                <a:spcPts val="0"/>
              </a:spcAft>
              <a:defRPr sz="1200" smtClean="0">
                <a:solidFill>
                  <a:schemeClr val="bg1"/>
                </a:solidFill>
                <a:latin typeface="+mn-lt"/>
                <a:cs typeface="+mn-cs"/>
              </a:defRPr>
            </a:lvl1pPr>
          </a:lstStyle>
          <a:p>
            <a:pPr>
              <a:defRPr/>
            </a:pPr>
            <a:fld id="{47944627-9E47-4CC2-A60C-E1DB86C167AE}" type="slidenum">
              <a:rPr lang="fr-BE"/>
              <a:pPr>
                <a:defRPr/>
              </a:pPr>
              <a:t>‹N°›</a:t>
            </a:fld>
            <a:endParaRPr lang="fr-BE" dirty="0"/>
          </a:p>
        </p:txBody>
      </p:sp>
      <p:sp>
        <p:nvSpPr>
          <p:cNvPr id="4" name="Espace réservé de la date 3"/>
          <p:cNvSpPr>
            <a:spLocks noGrp="1"/>
          </p:cNvSpPr>
          <p:nvPr>
            <p:ph type="dt" sz="half" idx="2"/>
          </p:nvPr>
        </p:nvSpPr>
        <p:spPr>
          <a:xfrm>
            <a:off x="7786688" y="5949950"/>
            <a:ext cx="1150937" cy="287338"/>
          </a:xfrm>
          <a:prstGeom prst="rect">
            <a:avLst/>
          </a:prstGeom>
          <a:noFill/>
        </p:spPr>
        <p:txBody>
          <a:bodyPr vert="horz" lIns="91440" tIns="45720" rIns="91440" bIns="45720" rtlCol="0" anchor="t"/>
          <a:lstStyle>
            <a:lvl1pPr algn="r" fontAlgn="auto">
              <a:spcBef>
                <a:spcPts val="0"/>
              </a:spcBef>
              <a:spcAft>
                <a:spcPts val="0"/>
              </a:spcAft>
              <a:defRPr sz="1200" smtClean="0">
                <a:solidFill>
                  <a:schemeClr val="bg1"/>
                </a:solidFill>
                <a:latin typeface="+mn-lt"/>
                <a:cs typeface="+mn-cs"/>
              </a:defRPr>
            </a:lvl1pPr>
          </a:lstStyle>
          <a:p>
            <a:pPr>
              <a:defRPr/>
            </a:pPr>
            <a:fld id="{93F9BFD9-C7FB-45F2-AE4C-4F96119348FA}" type="datetimeFigureOut">
              <a:rPr lang="fr-BE"/>
              <a:pPr>
                <a:defRPr/>
              </a:pPr>
              <a:t>22/04/2015</a:t>
            </a:fld>
            <a:endParaRPr lang="fr-BE" dirty="0"/>
          </a:p>
        </p:txBody>
      </p:sp>
      <p:sp>
        <p:nvSpPr>
          <p:cNvPr id="5" name="Espace réservé du pied de page 4"/>
          <p:cNvSpPr>
            <a:spLocks noGrp="1"/>
          </p:cNvSpPr>
          <p:nvPr>
            <p:ph type="ftr" sz="quarter" idx="3"/>
          </p:nvPr>
        </p:nvSpPr>
        <p:spPr>
          <a:xfrm>
            <a:off x="7786688" y="3519488"/>
            <a:ext cx="1152525" cy="2430462"/>
          </a:xfrm>
          <a:prstGeom prst="rect">
            <a:avLst/>
          </a:prstGeom>
        </p:spPr>
        <p:txBody>
          <a:bodyPr vert="horz" lIns="91440" tIns="45720" rIns="91440" bIns="45720" rtlCol="0" anchor="b"/>
          <a:lstStyle>
            <a:lvl1pPr algn="r" fontAlgn="auto">
              <a:spcBef>
                <a:spcPts val="0"/>
              </a:spcBef>
              <a:spcAft>
                <a:spcPts val="0"/>
              </a:spcAft>
              <a:defRPr sz="1200" dirty="0">
                <a:solidFill>
                  <a:schemeClr val="bg1"/>
                </a:solidFill>
                <a:latin typeface="+mn-lt"/>
                <a:cs typeface="+mn-cs"/>
              </a:defRPr>
            </a:lvl1pPr>
          </a:lstStyle>
          <a:p>
            <a:pPr>
              <a:defRPr/>
            </a:pPr>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iming>
    <p:tnLst>
      <p:par>
        <p:cTn id="1" dur="indefinite" restart="never" nodeType="tmRoot"/>
      </p:par>
    </p:tnLst>
  </p:timing>
  <p:txStyles>
    <p:titleStyle>
      <a:lvl1pPr algn="l" rtl="0" eaLnBrk="1" fontAlgn="base" hangingPunct="1">
        <a:spcBef>
          <a:spcPct val="0"/>
        </a:spcBef>
        <a:spcAft>
          <a:spcPct val="0"/>
        </a:spcAft>
        <a:defRPr sz="4400" kern="1200">
          <a:solidFill>
            <a:srgbClr val="404040"/>
          </a:solidFill>
          <a:latin typeface="+mj-lt"/>
          <a:ea typeface="+mj-ea"/>
          <a:cs typeface="+mj-cs"/>
        </a:defRPr>
      </a:lvl1pPr>
      <a:lvl2pPr algn="l" rtl="0" eaLnBrk="1" fontAlgn="base" hangingPunct="1">
        <a:spcBef>
          <a:spcPct val="0"/>
        </a:spcBef>
        <a:spcAft>
          <a:spcPct val="0"/>
        </a:spcAft>
        <a:defRPr sz="4400">
          <a:solidFill>
            <a:srgbClr val="404040"/>
          </a:solidFill>
          <a:latin typeface="Calibri" pitchFamily="34" charset="0"/>
        </a:defRPr>
      </a:lvl2pPr>
      <a:lvl3pPr algn="l" rtl="0" eaLnBrk="1" fontAlgn="base" hangingPunct="1">
        <a:spcBef>
          <a:spcPct val="0"/>
        </a:spcBef>
        <a:spcAft>
          <a:spcPct val="0"/>
        </a:spcAft>
        <a:defRPr sz="4400">
          <a:solidFill>
            <a:srgbClr val="404040"/>
          </a:solidFill>
          <a:latin typeface="Calibri" pitchFamily="34" charset="0"/>
        </a:defRPr>
      </a:lvl3pPr>
      <a:lvl4pPr algn="l" rtl="0" eaLnBrk="1" fontAlgn="base" hangingPunct="1">
        <a:spcBef>
          <a:spcPct val="0"/>
        </a:spcBef>
        <a:spcAft>
          <a:spcPct val="0"/>
        </a:spcAft>
        <a:defRPr sz="4400">
          <a:solidFill>
            <a:srgbClr val="404040"/>
          </a:solidFill>
          <a:latin typeface="Calibri" pitchFamily="34" charset="0"/>
        </a:defRPr>
      </a:lvl4pPr>
      <a:lvl5pPr algn="l" rtl="0" eaLnBrk="1" fontAlgn="base" hangingPunct="1">
        <a:spcBef>
          <a:spcPct val="0"/>
        </a:spcBef>
        <a:spcAft>
          <a:spcPct val="0"/>
        </a:spcAft>
        <a:defRPr sz="4400">
          <a:solidFill>
            <a:srgbClr val="404040"/>
          </a:solidFill>
          <a:latin typeface="Calibri" pitchFamily="34" charset="0"/>
        </a:defRPr>
      </a:lvl5pPr>
      <a:lvl6pPr marL="457200" algn="l" rtl="0" eaLnBrk="1" fontAlgn="base" hangingPunct="1">
        <a:spcBef>
          <a:spcPct val="0"/>
        </a:spcBef>
        <a:spcAft>
          <a:spcPct val="0"/>
        </a:spcAft>
        <a:defRPr sz="4400">
          <a:solidFill>
            <a:srgbClr val="404040"/>
          </a:solidFill>
          <a:latin typeface="Calibri" pitchFamily="34" charset="0"/>
        </a:defRPr>
      </a:lvl6pPr>
      <a:lvl7pPr marL="914400" algn="l" rtl="0" eaLnBrk="1" fontAlgn="base" hangingPunct="1">
        <a:spcBef>
          <a:spcPct val="0"/>
        </a:spcBef>
        <a:spcAft>
          <a:spcPct val="0"/>
        </a:spcAft>
        <a:defRPr sz="4400">
          <a:solidFill>
            <a:srgbClr val="404040"/>
          </a:solidFill>
          <a:latin typeface="Calibri" pitchFamily="34" charset="0"/>
        </a:defRPr>
      </a:lvl7pPr>
      <a:lvl8pPr marL="1371600" algn="l" rtl="0" eaLnBrk="1" fontAlgn="base" hangingPunct="1">
        <a:spcBef>
          <a:spcPct val="0"/>
        </a:spcBef>
        <a:spcAft>
          <a:spcPct val="0"/>
        </a:spcAft>
        <a:defRPr sz="4400">
          <a:solidFill>
            <a:srgbClr val="404040"/>
          </a:solidFill>
          <a:latin typeface="Calibri" pitchFamily="34" charset="0"/>
        </a:defRPr>
      </a:lvl8pPr>
      <a:lvl9pPr marL="1828800" algn="l" rtl="0" eaLnBrk="1" fontAlgn="base" hangingPunct="1">
        <a:spcBef>
          <a:spcPct val="0"/>
        </a:spcBef>
        <a:spcAft>
          <a:spcPct val="0"/>
        </a:spcAft>
        <a:defRPr sz="4400">
          <a:solidFill>
            <a:srgbClr val="404040"/>
          </a:solidFill>
          <a:latin typeface="Calibri" pitchFamily="34" charset="0"/>
        </a:defRPr>
      </a:lvl9pPr>
    </p:titleStyle>
    <p:bodyStyle>
      <a:lvl1pPr marL="342900" indent="-342900" algn="l" rtl="0" eaLnBrk="1" fontAlgn="base" hangingPunct="1">
        <a:spcBef>
          <a:spcPct val="20000"/>
        </a:spcBef>
        <a:spcAft>
          <a:spcPct val="0"/>
        </a:spcAft>
        <a:buClr>
          <a:srgbClr val="007A99"/>
        </a:buClr>
        <a:buFont typeface="Arial" pitchFamily="34" charset="0"/>
        <a:buChar char="•"/>
        <a:defRPr sz="3200" kern="1200">
          <a:solidFill>
            <a:srgbClr val="404040"/>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rgbClr val="404040"/>
          </a:solidFill>
          <a:latin typeface="+mn-lt"/>
          <a:ea typeface="+mn-ea"/>
          <a:cs typeface="+mn-cs"/>
        </a:defRPr>
      </a:lvl2pPr>
      <a:lvl3pPr marL="1143000" indent="-228600" algn="l" rtl="0" eaLnBrk="1" fontAlgn="base" hangingPunct="1">
        <a:spcBef>
          <a:spcPct val="20000"/>
        </a:spcBef>
        <a:spcAft>
          <a:spcPct val="0"/>
        </a:spcAft>
        <a:buClr>
          <a:srgbClr val="007A99"/>
        </a:buClr>
        <a:buFont typeface="Arial" pitchFamily="34" charset="0"/>
        <a:buChar char="•"/>
        <a:defRPr sz="2400" kern="1200">
          <a:solidFill>
            <a:srgbClr val="404040"/>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rgbClr val="404040"/>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rgbClr val="40404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destinationbw.be"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rtlCol="0">
            <a:normAutofit fontScale="90000"/>
          </a:bodyPr>
          <a:lstStyle/>
          <a:p>
            <a:pPr fontAlgn="auto">
              <a:spcAft>
                <a:spcPts val="0"/>
              </a:spcAft>
              <a:defRPr/>
            </a:pPr>
            <a:r>
              <a:rPr lang="fr-FR" dirty="0" smtClean="0">
                <a:solidFill>
                  <a:schemeClr val="accent5">
                    <a:lumMod val="75000"/>
                  </a:schemeClr>
                </a:solidFill>
                <a:latin typeface="MetaOT-Norm"/>
                <a:cs typeface="MetaOT-Norm"/>
              </a:rPr>
              <a:t>Le Brabant wallon, c’est</a:t>
            </a:r>
            <a:endParaRPr lang="fr-FR" dirty="0">
              <a:solidFill>
                <a:schemeClr val="accent5">
                  <a:lumMod val="75000"/>
                </a:schemeClr>
              </a:solidFill>
              <a:latin typeface="MetaOT-Norm"/>
              <a:cs typeface="MetaOT-Norm"/>
            </a:endParaRPr>
          </a:p>
        </p:txBody>
      </p:sp>
      <p:sp>
        <p:nvSpPr>
          <p:cNvPr id="2051" name="Espace réservé du contenu 7"/>
          <p:cNvSpPr>
            <a:spLocks noGrp="1"/>
          </p:cNvSpPr>
          <p:nvPr>
            <p:ph idx="1"/>
          </p:nvPr>
        </p:nvSpPr>
        <p:spPr>
          <a:xfrm>
            <a:off x="468313" y="1341438"/>
            <a:ext cx="6840537" cy="4895850"/>
          </a:xfrm>
        </p:spPr>
        <p:txBody>
          <a:bodyPr/>
          <a:lstStyle/>
          <a:p>
            <a:r>
              <a:rPr lang="fr-BE" smtClean="0"/>
              <a:t>Un territoire de 1090.6 km</a:t>
            </a:r>
            <a:r>
              <a:rPr lang="fr-BE" baseline="30000" smtClean="0"/>
              <a:t>2</a:t>
            </a:r>
          </a:p>
          <a:p>
            <a:r>
              <a:rPr lang="fr-BE" smtClean="0"/>
              <a:t>Près de 400 000 Brabançons wallons</a:t>
            </a:r>
          </a:p>
          <a:p>
            <a:pPr lvl="1">
              <a:buFont typeface="Wingdings" pitchFamily="2" charset="2"/>
              <a:buChar char="Ø"/>
            </a:pPr>
            <a:r>
              <a:rPr lang="fr-BE" smtClean="0"/>
              <a:t>La province la plus dense de Wallonie</a:t>
            </a:r>
          </a:p>
          <a:p>
            <a:r>
              <a:rPr lang="fr-BE" smtClean="0"/>
              <a:t>27 communes: l’est- le centre - l’ouest</a:t>
            </a:r>
          </a:p>
          <a:p>
            <a:r>
              <a:rPr lang="fr-BE" smtClean="0"/>
              <a:t>Des entreprises, des écoles, des crèches, des centres sportifs, des hôpitaux, des homes, des prisons, des rivières, des routes, une université,…</a:t>
            </a:r>
          </a:p>
          <a:p>
            <a:endParaRPr lang="fr-BE"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a:xfrm>
            <a:off x="468313" y="333375"/>
            <a:ext cx="6838950" cy="696913"/>
          </a:xfrm>
        </p:spPr>
        <p:txBody>
          <a:bodyPr/>
          <a:lstStyle/>
          <a:p>
            <a:r>
              <a:rPr lang="fr-BE" sz="2000" smtClean="0">
                <a:solidFill>
                  <a:srgbClr val="31859C"/>
                </a:solidFill>
              </a:rPr>
              <a:t>Ensuite, les services opérationnels mettent en œuvre les missions de services publics et les priorités politiques:</a:t>
            </a:r>
          </a:p>
        </p:txBody>
      </p:sp>
      <p:sp>
        <p:nvSpPr>
          <p:cNvPr id="3" name="Espace réservé du contenu 2"/>
          <p:cNvSpPr>
            <a:spLocks noGrp="1"/>
          </p:cNvSpPr>
          <p:nvPr>
            <p:ph idx="1"/>
          </p:nvPr>
        </p:nvSpPr>
        <p:spPr>
          <a:xfrm>
            <a:off x="468313" y="1341438"/>
            <a:ext cx="6840537" cy="4895850"/>
          </a:xfrm>
        </p:spPr>
        <p:txBody>
          <a:bodyPr rtlCol="0">
            <a:normAutofit fontScale="62500" lnSpcReduction="20000"/>
          </a:bodyPr>
          <a:lstStyle/>
          <a:p>
            <a:pPr fontAlgn="auto">
              <a:spcAft>
                <a:spcPts val="0"/>
              </a:spcAft>
              <a:buFont typeface="Wingdings" charset="2"/>
              <a:buChar char="Ø"/>
              <a:defRPr/>
            </a:pPr>
            <a:r>
              <a:rPr lang="fr-FR" dirty="0" smtClean="0">
                <a:solidFill>
                  <a:schemeClr val="tx1">
                    <a:lumMod val="75000"/>
                    <a:lumOff val="25000"/>
                  </a:schemeClr>
                </a:solidFill>
              </a:rPr>
              <a:t>La supracommunalité</a:t>
            </a:r>
          </a:p>
          <a:p>
            <a:pPr fontAlgn="auto">
              <a:spcAft>
                <a:spcPts val="0"/>
              </a:spcAft>
              <a:buFont typeface="Wingdings" charset="2"/>
              <a:buChar char="Ø"/>
              <a:defRPr/>
            </a:pPr>
            <a:r>
              <a:rPr lang="fr-FR" dirty="0" smtClean="0">
                <a:solidFill>
                  <a:schemeClr val="tx1">
                    <a:lumMod val="75000"/>
                    <a:lumOff val="25000"/>
                  </a:schemeClr>
                </a:solidFill>
              </a:rPr>
              <a:t>L’enseignement</a:t>
            </a:r>
          </a:p>
          <a:p>
            <a:pPr fontAlgn="auto">
              <a:spcAft>
                <a:spcPts val="0"/>
              </a:spcAft>
              <a:buFont typeface="Wingdings" charset="2"/>
              <a:buChar char="Ø"/>
              <a:defRPr/>
            </a:pPr>
            <a:r>
              <a:rPr lang="fr-FR" dirty="0" smtClean="0">
                <a:solidFill>
                  <a:schemeClr val="tx1">
                    <a:lumMod val="75000"/>
                    <a:lumOff val="25000"/>
                  </a:schemeClr>
                </a:solidFill>
              </a:rPr>
              <a:t>La formation</a:t>
            </a:r>
          </a:p>
          <a:p>
            <a:pPr fontAlgn="auto">
              <a:spcAft>
                <a:spcPts val="0"/>
              </a:spcAft>
              <a:buFont typeface="Wingdings" charset="2"/>
              <a:buChar char="Ø"/>
              <a:defRPr/>
            </a:pPr>
            <a:r>
              <a:rPr lang="fr-FR" dirty="0" smtClean="0">
                <a:solidFill>
                  <a:schemeClr val="tx1">
                    <a:lumMod val="75000"/>
                    <a:lumOff val="25000"/>
                  </a:schemeClr>
                </a:solidFill>
              </a:rPr>
              <a:t>Le cadre de vie et le développement territorial</a:t>
            </a:r>
          </a:p>
          <a:p>
            <a:pPr fontAlgn="auto">
              <a:spcAft>
                <a:spcPts val="0"/>
              </a:spcAft>
              <a:buFont typeface="Wingdings" charset="2"/>
              <a:buChar char="Ø"/>
              <a:defRPr/>
            </a:pPr>
            <a:r>
              <a:rPr lang="fr-FR" dirty="0" smtClean="0">
                <a:solidFill>
                  <a:schemeClr val="tx1">
                    <a:lumMod val="75000"/>
                    <a:lumOff val="25000"/>
                  </a:schemeClr>
                </a:solidFill>
              </a:rPr>
              <a:t>La culture</a:t>
            </a:r>
          </a:p>
          <a:p>
            <a:pPr fontAlgn="auto">
              <a:spcAft>
                <a:spcPts val="0"/>
              </a:spcAft>
              <a:buFont typeface="Wingdings" charset="2"/>
              <a:buChar char="Ø"/>
              <a:defRPr/>
            </a:pPr>
            <a:r>
              <a:rPr lang="fr-FR" dirty="0" smtClean="0">
                <a:solidFill>
                  <a:schemeClr val="tx1">
                    <a:lumMod val="75000"/>
                    <a:lumOff val="25000"/>
                  </a:schemeClr>
                </a:solidFill>
              </a:rPr>
              <a:t>Le sport</a:t>
            </a:r>
          </a:p>
          <a:p>
            <a:pPr fontAlgn="auto">
              <a:spcAft>
                <a:spcPts val="0"/>
              </a:spcAft>
              <a:buFont typeface="Wingdings" charset="2"/>
              <a:buChar char="Ø"/>
              <a:defRPr/>
            </a:pPr>
            <a:r>
              <a:rPr lang="fr-FR" dirty="0" smtClean="0">
                <a:solidFill>
                  <a:schemeClr val="tx1">
                    <a:lumMod val="75000"/>
                    <a:lumOff val="25000"/>
                  </a:schemeClr>
                </a:solidFill>
              </a:rPr>
              <a:t>La citoyenneté</a:t>
            </a:r>
          </a:p>
          <a:p>
            <a:pPr fontAlgn="auto">
              <a:spcAft>
                <a:spcPts val="0"/>
              </a:spcAft>
              <a:buFont typeface="Wingdings" charset="2"/>
              <a:buChar char="Ø"/>
              <a:defRPr/>
            </a:pPr>
            <a:r>
              <a:rPr lang="fr-FR" dirty="0" smtClean="0">
                <a:solidFill>
                  <a:schemeClr val="tx1">
                    <a:lumMod val="75000"/>
                    <a:lumOff val="25000"/>
                  </a:schemeClr>
                </a:solidFill>
              </a:rPr>
              <a:t>Le Tourisme</a:t>
            </a:r>
          </a:p>
          <a:p>
            <a:pPr fontAlgn="auto">
              <a:spcAft>
                <a:spcPts val="0"/>
              </a:spcAft>
              <a:buFont typeface="Wingdings" charset="2"/>
              <a:buChar char="Ø"/>
              <a:defRPr/>
            </a:pPr>
            <a:r>
              <a:rPr lang="fr-FR" dirty="0" smtClean="0">
                <a:solidFill>
                  <a:schemeClr val="tx1">
                    <a:lumMod val="75000"/>
                    <a:lumOff val="25000"/>
                  </a:schemeClr>
                </a:solidFill>
              </a:rPr>
              <a:t>L’économie et l’emploi</a:t>
            </a:r>
          </a:p>
          <a:p>
            <a:pPr fontAlgn="auto">
              <a:spcAft>
                <a:spcPts val="0"/>
              </a:spcAft>
              <a:buFont typeface="Wingdings" charset="2"/>
              <a:buChar char="Ø"/>
              <a:defRPr/>
            </a:pPr>
            <a:r>
              <a:rPr lang="fr-FR" dirty="0" smtClean="0">
                <a:solidFill>
                  <a:schemeClr val="tx1">
                    <a:lumMod val="75000"/>
                    <a:lumOff val="25000"/>
                  </a:schemeClr>
                </a:solidFill>
              </a:rPr>
              <a:t>L’agriculture</a:t>
            </a:r>
          </a:p>
          <a:p>
            <a:pPr fontAlgn="auto">
              <a:spcAft>
                <a:spcPts val="0"/>
              </a:spcAft>
              <a:buFont typeface="Wingdings" charset="2"/>
              <a:buChar char="Ø"/>
              <a:defRPr/>
            </a:pPr>
            <a:r>
              <a:rPr lang="fr-FR" dirty="0" smtClean="0">
                <a:solidFill>
                  <a:schemeClr val="tx1">
                    <a:lumMod val="75000"/>
                    <a:lumOff val="25000"/>
                  </a:schemeClr>
                </a:solidFill>
              </a:rPr>
              <a:t>La  santé</a:t>
            </a:r>
          </a:p>
          <a:p>
            <a:pPr fontAlgn="auto">
              <a:spcAft>
                <a:spcPts val="0"/>
              </a:spcAft>
              <a:buFont typeface="Wingdings" charset="2"/>
              <a:buChar char="Ø"/>
              <a:defRPr/>
            </a:pPr>
            <a:r>
              <a:rPr lang="fr-FR" dirty="0" smtClean="0">
                <a:solidFill>
                  <a:schemeClr val="tx1">
                    <a:lumMod val="75000"/>
                    <a:lumOff val="25000"/>
                  </a:schemeClr>
                </a:solidFill>
              </a:rPr>
              <a:t>La cohésion sociale</a:t>
            </a:r>
          </a:p>
          <a:p>
            <a:pPr fontAlgn="auto">
              <a:spcAft>
                <a:spcPts val="0"/>
              </a:spcAft>
              <a:buFont typeface="Wingdings" charset="2"/>
              <a:buChar char="Ø"/>
              <a:defRPr/>
            </a:pPr>
            <a:r>
              <a:rPr lang="fr-FR" dirty="0" smtClean="0">
                <a:solidFill>
                  <a:schemeClr val="tx1">
                    <a:lumMod val="75000"/>
                    <a:lumOff val="25000"/>
                  </a:schemeClr>
                </a:solidFill>
              </a:rPr>
              <a:t>La cohésion territoriale</a:t>
            </a:r>
          </a:p>
          <a:p>
            <a:pPr fontAlgn="auto">
              <a:spcAft>
                <a:spcPts val="0"/>
              </a:spcAft>
              <a:buFont typeface="Wingdings" charset="2"/>
              <a:buChar char="Ø"/>
              <a:defRPr/>
            </a:pPr>
            <a:r>
              <a:rPr lang="fr-FR" dirty="0" smtClean="0">
                <a:solidFill>
                  <a:schemeClr val="tx1">
                    <a:lumMod val="75000"/>
                    <a:lumOff val="25000"/>
                  </a:schemeClr>
                </a:solidFill>
              </a:rPr>
              <a:t>L’accueil de la personne handicapée</a:t>
            </a:r>
          </a:p>
          <a:p>
            <a:pPr fontAlgn="auto">
              <a:spcAft>
                <a:spcPts val="0"/>
              </a:spcAft>
              <a:buFont typeface="Wingdings" charset="2"/>
              <a:buChar char="Ø"/>
              <a:defRPr/>
            </a:pPr>
            <a:r>
              <a:rPr lang="fr-FR" dirty="0" smtClean="0">
                <a:solidFill>
                  <a:schemeClr val="tx1">
                    <a:lumMod val="75000"/>
                    <a:lumOff val="25000"/>
                  </a:schemeClr>
                </a:solidFill>
              </a:rPr>
              <a:t>La sécurité des biens et des personnes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dirty="0" smtClean="0">
                <a:solidFill>
                  <a:srgbClr val="31859C"/>
                </a:solidFill>
              </a:rPr>
              <a:t>La supracommunalité</a:t>
            </a:r>
            <a:endParaRPr lang="fr-FR" dirty="0">
              <a:solidFill>
                <a:srgbClr val="31859C"/>
              </a:solidFill>
            </a:endParaRPr>
          </a:p>
        </p:txBody>
      </p:sp>
      <p:sp>
        <p:nvSpPr>
          <p:cNvPr id="12291" name="Espace réservé du contenu 2"/>
          <p:cNvSpPr>
            <a:spLocks noGrp="1"/>
          </p:cNvSpPr>
          <p:nvPr>
            <p:ph idx="1"/>
          </p:nvPr>
        </p:nvSpPr>
        <p:spPr>
          <a:xfrm>
            <a:off x="468313" y="1341438"/>
            <a:ext cx="6840537" cy="4895850"/>
          </a:xfrm>
        </p:spPr>
        <p:txBody>
          <a:bodyPr/>
          <a:lstStyle/>
          <a:p>
            <a:r>
              <a:rPr lang="fr-BE" smtClean="0"/>
              <a:t>Une nouvelle priorité transversale définie par le collège provincial et soutenue par la Région wallonne</a:t>
            </a:r>
          </a:p>
          <a:p>
            <a:pPr>
              <a:buFont typeface="Wingdings" pitchFamily="2" charset="2"/>
              <a:buChar char="Ø"/>
            </a:pPr>
            <a:r>
              <a:rPr lang="fr-BE" smtClean="0"/>
              <a:t>Projet de création d’un conseil 27+1</a:t>
            </a:r>
          </a:p>
          <a:p>
            <a:pPr>
              <a:buFont typeface="Wingdings" pitchFamily="2" charset="2"/>
              <a:buChar char="Ø"/>
            </a:pPr>
            <a:r>
              <a:rPr lang="fr-BE" smtClean="0"/>
              <a:t>Contrat de supracommunalité</a:t>
            </a:r>
          </a:p>
          <a:p>
            <a:pPr lvl="1">
              <a:buFont typeface="Wingdings" pitchFamily="2" charset="2"/>
              <a:buChar char="Ø"/>
            </a:pPr>
            <a:r>
              <a:rPr lang="fr-BE" smtClean="0"/>
              <a:t>Appels à projet (AP)</a:t>
            </a:r>
          </a:p>
          <a:p>
            <a:pPr lvl="1">
              <a:buFont typeface="Wingdings" pitchFamily="2" charset="2"/>
              <a:buChar char="Ø"/>
            </a:pPr>
            <a:r>
              <a:rPr lang="fr-BE" smtClean="0"/>
              <a:t>Contrat de partenariat avec la zone de secours du Brabant wallon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p:txBody>
          <a:bodyPr/>
          <a:lstStyle/>
          <a:p>
            <a:r>
              <a:rPr lang="fr-BE" sz="3200" smtClean="0">
                <a:solidFill>
                  <a:srgbClr val="31859C"/>
                </a:solidFill>
              </a:rPr>
              <a:t>Supracommunalité: les appels à projet</a:t>
            </a:r>
          </a:p>
        </p:txBody>
      </p:sp>
      <p:sp>
        <p:nvSpPr>
          <p:cNvPr id="3" name="Espace réservé du contenu 2"/>
          <p:cNvSpPr>
            <a:spLocks noGrp="1"/>
          </p:cNvSpPr>
          <p:nvPr>
            <p:ph idx="1"/>
          </p:nvPr>
        </p:nvSpPr>
        <p:spPr>
          <a:xfrm>
            <a:off x="468313" y="1341438"/>
            <a:ext cx="6840537" cy="4895850"/>
          </a:xfrm>
        </p:spPr>
        <p:txBody>
          <a:bodyPr rtlCol="0">
            <a:normAutofit fontScale="70000" lnSpcReduction="20000"/>
          </a:bodyPr>
          <a:lstStyle/>
          <a:p>
            <a:pPr fontAlgn="auto">
              <a:spcAft>
                <a:spcPts val="0"/>
              </a:spcAft>
              <a:defRPr/>
            </a:pPr>
            <a:r>
              <a:rPr lang="fr-FR" dirty="0" smtClean="0">
                <a:solidFill>
                  <a:schemeClr val="tx1">
                    <a:lumMod val="75000"/>
                    <a:lumOff val="25000"/>
                  </a:schemeClr>
                </a:solidFill>
              </a:rPr>
              <a:t>Pour 2015, aides aux communes:</a:t>
            </a:r>
          </a:p>
          <a:p>
            <a:pPr lvl="1" fontAlgn="auto">
              <a:spcAft>
                <a:spcPts val="0"/>
              </a:spcAft>
              <a:defRPr/>
            </a:pPr>
            <a:r>
              <a:rPr lang="fr-FR" dirty="0" smtClean="0">
                <a:solidFill>
                  <a:schemeClr val="tx1">
                    <a:lumMod val="75000"/>
                    <a:lumOff val="25000"/>
                  </a:schemeClr>
                </a:solidFill>
              </a:rPr>
              <a:t>en matière de cohésion territoriale: priorité donnée aux aménagements pour densifier les centres urbains</a:t>
            </a:r>
          </a:p>
          <a:p>
            <a:pPr lvl="1" fontAlgn="auto">
              <a:spcAft>
                <a:spcPts val="0"/>
              </a:spcAft>
              <a:defRPr/>
            </a:pPr>
            <a:r>
              <a:rPr lang="fr-FR" dirty="0" smtClean="0">
                <a:solidFill>
                  <a:schemeClr val="tx1">
                    <a:lumMod val="75000"/>
                    <a:lumOff val="25000"/>
                  </a:schemeClr>
                </a:solidFill>
              </a:rPr>
              <a:t>pour des projets d’hébergement des seniors</a:t>
            </a:r>
          </a:p>
          <a:p>
            <a:pPr lvl="1" fontAlgn="auto">
              <a:spcAft>
                <a:spcPts val="0"/>
              </a:spcAft>
              <a:defRPr/>
            </a:pPr>
            <a:r>
              <a:rPr lang="fr-FR" dirty="0" smtClean="0">
                <a:solidFill>
                  <a:schemeClr val="tx1">
                    <a:lumMod val="75000"/>
                    <a:lumOff val="25000"/>
                  </a:schemeClr>
                </a:solidFill>
              </a:rPr>
              <a:t>pour le désherbage alternatif (0-phyto européen)</a:t>
            </a:r>
          </a:p>
          <a:p>
            <a:pPr lvl="1" fontAlgn="auto">
              <a:spcAft>
                <a:spcPts val="0"/>
              </a:spcAft>
              <a:defRPr/>
            </a:pPr>
            <a:r>
              <a:rPr lang="fr-FR" dirty="0" smtClean="0">
                <a:solidFill>
                  <a:schemeClr val="tx1">
                    <a:lumMod val="75000"/>
                    <a:lumOff val="25000"/>
                  </a:schemeClr>
                </a:solidFill>
              </a:rPr>
              <a:t>pour la lutte contre les coulées de boue</a:t>
            </a:r>
          </a:p>
          <a:p>
            <a:pPr lvl="1" fontAlgn="auto">
              <a:spcAft>
                <a:spcPts val="0"/>
              </a:spcAft>
              <a:defRPr/>
            </a:pPr>
            <a:r>
              <a:rPr lang="fr-FR" dirty="0" smtClean="0">
                <a:solidFill>
                  <a:schemeClr val="tx1">
                    <a:lumMod val="75000"/>
                    <a:lumOff val="25000"/>
                  </a:schemeClr>
                </a:solidFill>
              </a:rPr>
              <a:t>pour la mise en conformité d’espaces de citoyenneté</a:t>
            </a:r>
          </a:p>
          <a:p>
            <a:pPr lvl="1" fontAlgn="auto">
              <a:spcAft>
                <a:spcPts val="0"/>
              </a:spcAft>
              <a:defRPr/>
            </a:pPr>
            <a:r>
              <a:rPr lang="fr-FR" dirty="0" smtClean="0">
                <a:solidFill>
                  <a:schemeClr val="tx1">
                    <a:lumMod val="75000"/>
                    <a:lumOff val="25000"/>
                  </a:schemeClr>
                </a:solidFill>
              </a:rPr>
              <a:t>pour l’accessibilité des espaces publics aux personnes à mobilité réduite</a:t>
            </a:r>
          </a:p>
          <a:p>
            <a:pPr lvl="1" fontAlgn="auto">
              <a:spcAft>
                <a:spcPts val="0"/>
              </a:spcAft>
              <a:defRPr/>
            </a:pPr>
            <a:r>
              <a:rPr lang="fr-FR" dirty="0" smtClean="0">
                <a:solidFill>
                  <a:schemeClr val="tx1">
                    <a:lumMod val="75000"/>
                    <a:lumOff val="25000"/>
                  </a:schemeClr>
                </a:solidFill>
              </a:rPr>
              <a:t>pour des projets de mobilité ou de sécurisation des voiries</a:t>
            </a:r>
          </a:p>
          <a:p>
            <a:pPr lvl="1" fontAlgn="auto">
              <a:spcAft>
                <a:spcPts val="0"/>
              </a:spcAft>
              <a:defRPr/>
            </a:pPr>
            <a:r>
              <a:rPr lang="fr-FR" dirty="0" smtClean="0">
                <a:solidFill>
                  <a:schemeClr val="tx1">
                    <a:lumMod val="75000"/>
                    <a:lumOff val="25000"/>
                  </a:schemeClr>
                </a:solidFill>
              </a:rPr>
              <a:t>Pour des projets de cheminement cyclable</a:t>
            </a:r>
          </a:p>
          <a:p>
            <a:pPr lvl="1" fontAlgn="auto">
              <a:spcAft>
                <a:spcPts val="0"/>
              </a:spcAft>
              <a:defRPr/>
            </a:pPr>
            <a:r>
              <a:rPr lang="fr-FR" dirty="0" smtClean="0">
                <a:solidFill>
                  <a:schemeClr val="tx1">
                    <a:lumMod val="75000"/>
                    <a:lumOff val="25000"/>
                  </a:schemeClr>
                </a:solidFill>
              </a:rPr>
              <a:t>pour la sauvegarde du petit patrimoine populaire</a:t>
            </a:r>
          </a:p>
          <a:p>
            <a:pPr lvl="1" fontAlgn="auto">
              <a:spcAft>
                <a:spcPts val="0"/>
              </a:spcAft>
              <a:defRPr/>
            </a:pPr>
            <a:r>
              <a:rPr lang="fr-FR" dirty="0" smtClean="0">
                <a:solidFill>
                  <a:schemeClr val="tx1">
                    <a:lumMod val="75000"/>
                    <a:lumOff val="25000"/>
                  </a:schemeClr>
                </a:solidFill>
              </a:rPr>
              <a:t>en faveur de la sécurisation des biens et des personnes</a:t>
            </a:r>
          </a:p>
          <a:p>
            <a:pPr marL="457200" lvl="1" indent="0" fontAlgn="auto">
              <a:spcAft>
                <a:spcPts val="0"/>
              </a:spcAft>
              <a:buFont typeface="Arial" pitchFamily="34" charset="0"/>
              <a:buNone/>
              <a:defRPr/>
            </a:pPr>
            <a:endParaRPr lang="fr-FR" dirty="0" smtClean="0">
              <a:solidFill>
                <a:schemeClr val="tx1">
                  <a:lumMod val="75000"/>
                  <a:lumOff val="25000"/>
                </a:schemeClr>
              </a:solidFill>
            </a:endParaRPr>
          </a:p>
          <a:p>
            <a:pPr lvl="1" fontAlgn="auto">
              <a:spcAft>
                <a:spcPts val="0"/>
              </a:spcAft>
              <a:defRPr/>
            </a:pPr>
            <a:endParaRPr lang="fr-FR" dirty="0" smtClean="0">
              <a:solidFill>
                <a:schemeClr val="tx1">
                  <a:lumMod val="75000"/>
                  <a:lumOff val="25000"/>
                </a:schemeClr>
              </a:solidFill>
            </a:endParaRPr>
          </a:p>
          <a:p>
            <a:pPr lvl="1" fontAlgn="auto">
              <a:spcAft>
                <a:spcPts val="0"/>
              </a:spcAft>
              <a:defRPr/>
            </a:pPr>
            <a:endParaRPr lang="fr-FR" dirty="0" smtClean="0">
              <a:solidFill>
                <a:schemeClr val="tx1">
                  <a:lumMod val="75000"/>
                  <a:lumOff val="25000"/>
                </a:schemeClr>
              </a:solidFill>
            </a:endParaRPr>
          </a:p>
          <a:p>
            <a:pPr lvl="1" fontAlgn="auto">
              <a:spcAft>
                <a:spcPts val="0"/>
              </a:spcAft>
              <a:defRPr/>
            </a:pPr>
            <a:endParaRPr lang="fr-FR" dirty="0">
              <a:solidFill>
                <a:schemeClr val="tx1">
                  <a:lumMod val="75000"/>
                  <a:lumOff val="2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p:txBody>
          <a:bodyPr/>
          <a:lstStyle/>
          <a:p>
            <a:r>
              <a:rPr lang="fr-BE" sz="3200" smtClean="0">
                <a:solidFill>
                  <a:srgbClr val="31859C"/>
                </a:solidFill>
              </a:rPr>
              <a:t>Partenaire de la zone de secours BW</a:t>
            </a:r>
          </a:p>
        </p:txBody>
      </p:sp>
      <p:sp>
        <p:nvSpPr>
          <p:cNvPr id="14339" name="Espace réservé du contenu 2"/>
          <p:cNvSpPr>
            <a:spLocks noGrp="1"/>
          </p:cNvSpPr>
          <p:nvPr>
            <p:ph idx="1"/>
          </p:nvPr>
        </p:nvSpPr>
        <p:spPr>
          <a:xfrm>
            <a:off x="468313" y="1341438"/>
            <a:ext cx="6840537" cy="4895850"/>
          </a:xfrm>
        </p:spPr>
        <p:txBody>
          <a:bodyPr/>
          <a:lstStyle/>
          <a:p>
            <a:r>
              <a:rPr lang="fr-BE" smtClean="0"/>
              <a:t>Aide financière directe aux communes pour amortir la charge financière de la réforme</a:t>
            </a:r>
          </a:p>
          <a:p>
            <a:r>
              <a:rPr lang="fr-BE" smtClean="0"/>
              <a:t>Aide financière directe à la zone de secours nt en équipement (camions-échelle, ambulances, …)</a:t>
            </a:r>
          </a:p>
          <a:p>
            <a:r>
              <a:rPr lang="fr-BE" smtClean="0"/>
              <a:t>Prise en charge directe des services RH et financiers de la zone de secours par nos services provinciaux</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p:txBody>
          <a:bodyPr/>
          <a:lstStyle/>
          <a:p>
            <a:r>
              <a:rPr lang="fr-BE" sz="3200" smtClean="0">
                <a:solidFill>
                  <a:srgbClr val="31859C"/>
                </a:solidFill>
              </a:rPr>
              <a:t>L’enseignement (Pouvoir Organisateur)</a:t>
            </a:r>
          </a:p>
        </p:txBody>
      </p:sp>
      <p:sp>
        <p:nvSpPr>
          <p:cNvPr id="3" name="Espace réservé du contenu 2"/>
          <p:cNvSpPr>
            <a:spLocks noGrp="1"/>
          </p:cNvSpPr>
          <p:nvPr>
            <p:ph idx="1"/>
          </p:nvPr>
        </p:nvSpPr>
        <p:spPr>
          <a:xfrm>
            <a:off x="468313" y="1341438"/>
            <a:ext cx="6840537" cy="4895850"/>
          </a:xfrm>
        </p:spPr>
        <p:txBody>
          <a:bodyPr rtlCol="0">
            <a:normAutofit fontScale="55000" lnSpcReduction="20000"/>
          </a:bodyPr>
          <a:lstStyle/>
          <a:p>
            <a:pPr fontAlgn="auto">
              <a:spcAft>
                <a:spcPts val="0"/>
              </a:spcAft>
              <a:defRPr/>
            </a:pPr>
            <a:r>
              <a:rPr lang="fr-FR" dirty="0" smtClean="0">
                <a:solidFill>
                  <a:schemeClr val="tx1">
                    <a:lumMod val="75000"/>
                    <a:lumOff val="25000"/>
                  </a:schemeClr>
                </a:solidFill>
              </a:rPr>
              <a:t>6 écoles secondaires (enseignement officiel subventionné): le </a:t>
            </a:r>
            <a:r>
              <a:rPr lang="fr-FR" dirty="0" err="1" smtClean="0">
                <a:solidFill>
                  <a:schemeClr val="tx1">
                    <a:lumMod val="75000"/>
                    <a:lumOff val="25000"/>
                  </a:schemeClr>
                </a:solidFill>
              </a:rPr>
              <a:t>cepes</a:t>
            </a:r>
            <a:r>
              <a:rPr lang="fr-FR" dirty="0" smtClean="0">
                <a:solidFill>
                  <a:schemeClr val="tx1">
                    <a:lumMod val="75000"/>
                    <a:lumOff val="25000"/>
                  </a:schemeClr>
                </a:solidFill>
              </a:rPr>
              <a:t> (+ un internat), l’</a:t>
            </a:r>
            <a:r>
              <a:rPr lang="fr-FR" dirty="0" err="1" smtClean="0">
                <a:solidFill>
                  <a:schemeClr val="tx1">
                    <a:lumMod val="75000"/>
                    <a:lumOff val="25000"/>
                  </a:schemeClr>
                </a:solidFill>
              </a:rPr>
              <a:t>ipesw</a:t>
            </a:r>
            <a:r>
              <a:rPr lang="fr-FR" dirty="0" smtClean="0">
                <a:solidFill>
                  <a:schemeClr val="tx1">
                    <a:lumMod val="75000"/>
                    <a:lumOff val="25000"/>
                  </a:schemeClr>
                </a:solidFill>
              </a:rPr>
              <a:t>, l’</a:t>
            </a:r>
            <a:r>
              <a:rPr lang="fr-FR" dirty="0" err="1" smtClean="0">
                <a:solidFill>
                  <a:schemeClr val="tx1">
                    <a:lumMod val="75000"/>
                    <a:lumOff val="25000"/>
                  </a:schemeClr>
                </a:solidFill>
              </a:rPr>
              <a:t>ipest</a:t>
            </a:r>
            <a:r>
              <a:rPr lang="fr-FR" dirty="0" smtClean="0">
                <a:solidFill>
                  <a:schemeClr val="tx1">
                    <a:lumMod val="75000"/>
                    <a:lumOff val="25000"/>
                  </a:schemeClr>
                </a:solidFill>
              </a:rPr>
              <a:t>, l’</a:t>
            </a:r>
            <a:r>
              <a:rPr lang="fr-FR" dirty="0" err="1" smtClean="0">
                <a:solidFill>
                  <a:schemeClr val="tx1">
                    <a:lumMod val="75000"/>
                    <a:lumOff val="25000"/>
                  </a:schemeClr>
                </a:solidFill>
              </a:rPr>
              <a:t>itp</a:t>
            </a:r>
            <a:r>
              <a:rPr lang="fr-FR" dirty="0" smtClean="0">
                <a:solidFill>
                  <a:schemeClr val="tx1">
                    <a:lumMod val="75000"/>
                    <a:lumOff val="25000"/>
                  </a:schemeClr>
                </a:solidFill>
              </a:rPr>
              <a:t>, l’</a:t>
            </a:r>
            <a:r>
              <a:rPr lang="fr-FR" dirty="0" err="1" smtClean="0">
                <a:solidFill>
                  <a:schemeClr val="tx1">
                    <a:lumMod val="75000"/>
                    <a:lumOff val="25000"/>
                  </a:schemeClr>
                </a:solidFill>
              </a:rPr>
              <a:t>ipet</a:t>
            </a:r>
            <a:r>
              <a:rPr lang="fr-FR" dirty="0" smtClean="0">
                <a:solidFill>
                  <a:schemeClr val="tx1">
                    <a:lumMod val="75000"/>
                    <a:lumOff val="25000"/>
                  </a:schemeClr>
                </a:solidFill>
              </a:rPr>
              <a:t> (+ un internat), l’</a:t>
            </a:r>
            <a:r>
              <a:rPr lang="fr-FR" dirty="0" err="1" smtClean="0">
                <a:solidFill>
                  <a:schemeClr val="tx1">
                    <a:lumMod val="75000"/>
                    <a:lumOff val="25000"/>
                  </a:schemeClr>
                </a:solidFill>
              </a:rPr>
              <a:t>ipam</a:t>
            </a:r>
            <a:endParaRPr lang="fr-FR" dirty="0" smtClean="0">
              <a:solidFill>
                <a:schemeClr val="tx1">
                  <a:lumMod val="75000"/>
                  <a:lumOff val="25000"/>
                </a:schemeClr>
              </a:solidFill>
            </a:endParaRPr>
          </a:p>
          <a:p>
            <a:pPr fontAlgn="auto">
              <a:spcAft>
                <a:spcPts val="0"/>
              </a:spcAft>
              <a:defRPr/>
            </a:pPr>
            <a:r>
              <a:rPr lang="fr-FR" dirty="0" smtClean="0">
                <a:solidFill>
                  <a:schemeClr val="tx1">
                    <a:lumMod val="75000"/>
                    <a:lumOff val="25000"/>
                  </a:schemeClr>
                </a:solidFill>
              </a:rPr>
              <a:t>1 école d’enseignement spécialisé: l’EPM</a:t>
            </a:r>
          </a:p>
          <a:p>
            <a:pPr fontAlgn="auto">
              <a:spcAft>
                <a:spcPts val="0"/>
              </a:spcAft>
              <a:defRPr/>
            </a:pPr>
            <a:r>
              <a:rPr lang="fr-FR" dirty="0" smtClean="0">
                <a:solidFill>
                  <a:schemeClr val="tx1">
                    <a:lumMod val="75000"/>
                    <a:lumOff val="25000"/>
                  </a:schemeClr>
                </a:solidFill>
              </a:rPr>
              <a:t>1 école de promotion sociale: l’IPFC</a:t>
            </a:r>
          </a:p>
          <a:p>
            <a:pPr marL="0" indent="0" fontAlgn="auto">
              <a:spcAft>
                <a:spcPts val="0"/>
              </a:spcAft>
              <a:buFont typeface="Arial" pitchFamily="34" charset="0"/>
              <a:buNone/>
              <a:defRPr/>
            </a:pPr>
            <a:r>
              <a:rPr lang="fr-FR" dirty="0" smtClean="0">
                <a:solidFill>
                  <a:schemeClr val="tx1">
                    <a:lumMod val="75000"/>
                    <a:lumOff val="25000"/>
                  </a:schemeClr>
                </a:solidFill>
              </a:rPr>
              <a:t> + La participation provinciale à la Haute Ecole Lucia de Brouckère</a:t>
            </a:r>
          </a:p>
          <a:p>
            <a:pPr marL="0" indent="0" fontAlgn="auto">
              <a:spcAft>
                <a:spcPts val="0"/>
              </a:spcAft>
              <a:buFont typeface="Arial" pitchFamily="34" charset="0"/>
              <a:buNone/>
              <a:defRPr/>
            </a:pPr>
            <a:endParaRPr lang="fr-FR" dirty="0" smtClean="0">
              <a:solidFill>
                <a:schemeClr val="tx1">
                  <a:lumMod val="75000"/>
                  <a:lumOff val="25000"/>
                </a:schemeClr>
              </a:solidFill>
            </a:endParaRPr>
          </a:p>
          <a:p>
            <a:pPr fontAlgn="auto">
              <a:spcAft>
                <a:spcPts val="0"/>
              </a:spcAft>
              <a:buFont typeface="Wingdings" charset="2"/>
              <a:buChar char="Ø"/>
              <a:defRPr/>
            </a:pPr>
            <a:r>
              <a:rPr lang="fr-FR" dirty="0">
                <a:solidFill>
                  <a:schemeClr val="tx1">
                    <a:lumMod val="75000"/>
                    <a:lumOff val="25000"/>
                  </a:schemeClr>
                </a:solidFill>
              </a:rPr>
              <a:t>Plus de 5000 étudiants </a:t>
            </a:r>
            <a:endParaRPr lang="fr-FR" dirty="0" smtClean="0">
              <a:solidFill>
                <a:schemeClr val="tx1">
                  <a:lumMod val="75000"/>
                  <a:lumOff val="25000"/>
                </a:schemeClr>
              </a:solidFill>
            </a:endParaRPr>
          </a:p>
          <a:p>
            <a:pPr fontAlgn="auto">
              <a:spcAft>
                <a:spcPts val="0"/>
              </a:spcAft>
              <a:defRPr/>
            </a:pPr>
            <a:endParaRPr lang="fr-FR" dirty="0" smtClean="0">
              <a:solidFill>
                <a:schemeClr val="tx1">
                  <a:lumMod val="75000"/>
                  <a:lumOff val="25000"/>
                </a:schemeClr>
              </a:solidFill>
            </a:endParaRPr>
          </a:p>
          <a:p>
            <a:pPr fontAlgn="auto">
              <a:spcAft>
                <a:spcPts val="0"/>
              </a:spcAft>
              <a:buFont typeface="Wingdings" charset="2"/>
              <a:buChar char="Ø"/>
              <a:defRPr/>
            </a:pPr>
            <a:r>
              <a:rPr lang="fr-FR" dirty="0" smtClean="0">
                <a:solidFill>
                  <a:schemeClr val="tx1">
                    <a:lumMod val="75000"/>
                    <a:lumOff val="25000"/>
                  </a:schemeClr>
                </a:solidFill>
              </a:rPr>
              <a:t>Offre de formations dans tous les horizons avec un investissement particulier du pouvoir organisateur qu’est la PBW, dans les filières qualifiantes techniques et professionnelles</a:t>
            </a:r>
          </a:p>
          <a:p>
            <a:pPr fontAlgn="auto">
              <a:spcAft>
                <a:spcPts val="0"/>
              </a:spcAft>
              <a:buFont typeface="Wingdings" charset="2"/>
              <a:buChar char="Ø"/>
              <a:defRPr/>
            </a:pPr>
            <a:r>
              <a:rPr lang="fr-FR" dirty="0" smtClean="0">
                <a:solidFill>
                  <a:schemeClr val="tx1">
                    <a:lumMod val="75000"/>
                    <a:lumOff val="25000"/>
                  </a:schemeClr>
                </a:solidFill>
              </a:rPr>
              <a:t>Un projet pédagogique commun: la </a:t>
            </a:r>
            <a:r>
              <a:rPr lang="fr-FR" u="sng" dirty="0" smtClean="0">
                <a:solidFill>
                  <a:schemeClr val="tx1">
                    <a:lumMod val="75000"/>
                    <a:lumOff val="25000"/>
                  </a:schemeClr>
                </a:solidFill>
              </a:rPr>
              <a:t>neutralité</a:t>
            </a:r>
            <a:r>
              <a:rPr lang="fr-FR" dirty="0" smtClean="0">
                <a:solidFill>
                  <a:schemeClr val="tx1">
                    <a:lumMod val="75000"/>
                    <a:lumOff val="25000"/>
                  </a:schemeClr>
                </a:solidFill>
              </a:rPr>
              <a:t> c-à-d </a:t>
            </a:r>
            <a:r>
              <a:rPr lang="fr-FR" i="1" dirty="0" smtClean="0">
                <a:solidFill>
                  <a:schemeClr val="tx1">
                    <a:lumMod val="75000"/>
                    <a:lumOff val="25000"/>
                  </a:schemeClr>
                </a:solidFill>
              </a:rPr>
              <a:t>une école où les faits sont exposés et commentés, que ce soit oralement ou par écrit, avec la plus grande objectivité possible, la diversité d’idées acceptées, où l’esprit de tolérance est développé et chacun est préparé à son rôle de citoyen responsable dans une société pluraliste.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sz="3600" dirty="0" smtClean="0">
                <a:solidFill>
                  <a:srgbClr val="31859C"/>
                </a:solidFill>
              </a:rPr>
              <a:t>L’enseignement tous réseaux (non PO</a:t>
            </a:r>
            <a:r>
              <a:rPr lang="fr-FR" dirty="0" smtClean="0">
                <a:solidFill>
                  <a:srgbClr val="31859C"/>
                </a:solidFill>
              </a:rPr>
              <a:t>)</a:t>
            </a:r>
            <a:endParaRPr lang="fr-FR" dirty="0">
              <a:solidFill>
                <a:srgbClr val="31859C"/>
              </a:solidFill>
            </a:endParaRPr>
          </a:p>
        </p:txBody>
      </p:sp>
      <p:sp>
        <p:nvSpPr>
          <p:cNvPr id="3" name="Espace réservé du contenu 2"/>
          <p:cNvSpPr>
            <a:spLocks noGrp="1"/>
          </p:cNvSpPr>
          <p:nvPr>
            <p:ph idx="1"/>
          </p:nvPr>
        </p:nvSpPr>
        <p:spPr>
          <a:xfrm>
            <a:off x="468313" y="1341438"/>
            <a:ext cx="6840537" cy="4895850"/>
          </a:xfrm>
        </p:spPr>
        <p:txBody>
          <a:bodyPr rtlCol="0">
            <a:normAutofit fontScale="77500" lnSpcReduction="20000"/>
          </a:bodyPr>
          <a:lstStyle/>
          <a:p>
            <a:pPr fontAlgn="auto">
              <a:spcAft>
                <a:spcPts val="0"/>
              </a:spcAft>
              <a:defRPr/>
            </a:pPr>
            <a:r>
              <a:rPr lang="fr-FR" dirty="0" smtClean="0">
                <a:solidFill>
                  <a:schemeClr val="tx1">
                    <a:lumMod val="75000"/>
                    <a:lumOff val="25000"/>
                  </a:schemeClr>
                </a:solidFill>
              </a:rPr>
              <a:t>Les aides pédagogiques </a:t>
            </a:r>
          </a:p>
          <a:p>
            <a:pPr lvl="1" fontAlgn="auto">
              <a:spcAft>
                <a:spcPts val="0"/>
              </a:spcAft>
              <a:defRPr/>
            </a:pPr>
            <a:r>
              <a:rPr lang="fr-FR" dirty="0" smtClean="0">
                <a:solidFill>
                  <a:schemeClr val="tx1">
                    <a:lumMod val="75000"/>
                    <a:lumOff val="25000"/>
                  </a:schemeClr>
                </a:solidFill>
              </a:rPr>
              <a:t>Le centre d’excellence en langues</a:t>
            </a:r>
          </a:p>
          <a:p>
            <a:pPr lvl="1" fontAlgn="auto">
              <a:spcAft>
                <a:spcPts val="0"/>
              </a:spcAft>
              <a:defRPr/>
            </a:pPr>
            <a:r>
              <a:rPr lang="fr-FR" dirty="0" smtClean="0">
                <a:solidFill>
                  <a:schemeClr val="tx1">
                    <a:lumMod val="75000"/>
                    <a:lumOff val="25000"/>
                  </a:schemeClr>
                </a:solidFill>
              </a:rPr>
              <a:t>Le centre de ressources pédagogiques</a:t>
            </a:r>
          </a:p>
          <a:p>
            <a:pPr fontAlgn="auto">
              <a:spcAft>
                <a:spcPts val="0"/>
              </a:spcAft>
              <a:defRPr/>
            </a:pPr>
            <a:r>
              <a:rPr lang="fr-FR" dirty="0" smtClean="0">
                <a:solidFill>
                  <a:schemeClr val="tx1">
                    <a:lumMod val="75000"/>
                    <a:lumOff val="25000"/>
                  </a:schemeClr>
                </a:solidFill>
              </a:rPr>
              <a:t>Les aides aux étudiants</a:t>
            </a:r>
          </a:p>
          <a:p>
            <a:pPr lvl="1" fontAlgn="auto">
              <a:spcAft>
                <a:spcPts val="0"/>
              </a:spcAft>
              <a:defRPr/>
            </a:pPr>
            <a:r>
              <a:rPr lang="fr-FR" dirty="0" smtClean="0">
                <a:solidFill>
                  <a:schemeClr val="tx1">
                    <a:lumMod val="75000"/>
                    <a:lumOff val="25000"/>
                  </a:schemeClr>
                </a:solidFill>
              </a:rPr>
              <a:t>Les bourses d’études</a:t>
            </a:r>
          </a:p>
          <a:p>
            <a:pPr lvl="1" fontAlgn="auto">
              <a:spcAft>
                <a:spcPts val="0"/>
              </a:spcAft>
              <a:defRPr/>
            </a:pPr>
            <a:r>
              <a:rPr lang="fr-FR" dirty="0" smtClean="0">
                <a:solidFill>
                  <a:schemeClr val="tx1">
                    <a:lumMod val="75000"/>
                    <a:lumOff val="25000"/>
                  </a:schemeClr>
                </a:solidFill>
              </a:rPr>
              <a:t>Les cours de seconde session</a:t>
            </a:r>
          </a:p>
          <a:p>
            <a:pPr lvl="1" fontAlgn="auto">
              <a:spcAft>
                <a:spcPts val="0"/>
              </a:spcAft>
              <a:defRPr/>
            </a:pPr>
            <a:r>
              <a:rPr lang="fr-FR" dirty="0" smtClean="0">
                <a:solidFill>
                  <a:schemeClr val="tx1">
                    <a:lumMod val="75000"/>
                    <a:lumOff val="25000"/>
                  </a:schemeClr>
                </a:solidFill>
              </a:rPr>
              <a:t>Les tables de conversation</a:t>
            </a:r>
          </a:p>
          <a:p>
            <a:pPr fontAlgn="auto">
              <a:spcAft>
                <a:spcPts val="0"/>
              </a:spcAft>
              <a:defRPr/>
            </a:pPr>
            <a:r>
              <a:rPr lang="fr-FR" dirty="0">
                <a:solidFill>
                  <a:schemeClr val="tx1">
                    <a:lumMod val="75000"/>
                    <a:lumOff val="25000"/>
                  </a:schemeClr>
                </a:solidFill>
              </a:rPr>
              <a:t>3</a:t>
            </a:r>
            <a:r>
              <a:rPr lang="fr-FR" dirty="0" smtClean="0">
                <a:solidFill>
                  <a:schemeClr val="tx1">
                    <a:lumMod val="75000"/>
                    <a:lumOff val="25000"/>
                  </a:schemeClr>
                </a:solidFill>
              </a:rPr>
              <a:t> CPMS (Jodoigne, Wavre, Nivelles) qui suivent quelques 16 000 enfants et leurs écoles</a:t>
            </a:r>
          </a:p>
          <a:p>
            <a:pPr fontAlgn="auto">
              <a:spcAft>
                <a:spcPts val="0"/>
              </a:spcAft>
              <a:defRPr/>
            </a:pPr>
            <a:r>
              <a:rPr lang="fr-FR" dirty="0" smtClean="0">
                <a:solidFill>
                  <a:schemeClr val="tx1">
                    <a:lumMod val="75000"/>
                    <a:lumOff val="25000"/>
                  </a:schemeClr>
                </a:solidFill>
              </a:rPr>
              <a:t>La mise à disposition des infrastructures scolaires hors temps d’école</a:t>
            </a:r>
          </a:p>
          <a:p>
            <a:pPr fontAlgn="auto">
              <a:spcAft>
                <a:spcPts val="0"/>
              </a:spcAft>
              <a:defRPr/>
            </a:pPr>
            <a:r>
              <a:rPr lang="fr-FR" dirty="0" smtClean="0">
                <a:solidFill>
                  <a:schemeClr val="tx1">
                    <a:lumMod val="75000"/>
                    <a:lumOff val="25000"/>
                  </a:schemeClr>
                </a:solidFill>
              </a:rPr>
              <a:t>Vision stratégique: conseil consultatif de l’enseignement</a:t>
            </a:r>
            <a:endParaRPr lang="fr-FR" dirty="0">
              <a:solidFill>
                <a:schemeClr val="tx1">
                  <a:lumMod val="75000"/>
                  <a:lumOff val="2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dirty="0" smtClean="0">
                <a:solidFill>
                  <a:srgbClr val="31859C"/>
                </a:solidFill>
              </a:rPr>
              <a:t>La formation</a:t>
            </a:r>
            <a:endParaRPr lang="fr-FR" dirty="0">
              <a:solidFill>
                <a:srgbClr val="31859C"/>
              </a:solidFill>
            </a:endParaRPr>
          </a:p>
        </p:txBody>
      </p:sp>
      <p:sp>
        <p:nvSpPr>
          <p:cNvPr id="17411" name="Espace réservé du contenu 2"/>
          <p:cNvSpPr>
            <a:spLocks noGrp="1"/>
          </p:cNvSpPr>
          <p:nvPr>
            <p:ph idx="1"/>
          </p:nvPr>
        </p:nvSpPr>
        <p:spPr>
          <a:xfrm>
            <a:off x="468313" y="1341438"/>
            <a:ext cx="6840537" cy="4895850"/>
          </a:xfrm>
        </p:spPr>
        <p:txBody>
          <a:bodyPr/>
          <a:lstStyle/>
          <a:p>
            <a:r>
              <a:rPr lang="fr-BE" smtClean="0"/>
              <a:t>En 2016, la province regroupera tous ces centres de formation en un Centre provincial de formation à Vinci</a:t>
            </a:r>
          </a:p>
          <a:p>
            <a:pPr lvl="1">
              <a:buFont typeface="Wingdings" pitchFamily="2" charset="2"/>
              <a:buChar char="Ø"/>
            </a:pPr>
            <a:r>
              <a:rPr lang="fr-BE" smtClean="0"/>
              <a:t>La formation des agents des pouvoirs locaux</a:t>
            </a:r>
          </a:p>
          <a:p>
            <a:pPr lvl="1">
              <a:buFont typeface="Wingdings" pitchFamily="2" charset="2"/>
              <a:buChar char="Ø"/>
            </a:pPr>
            <a:r>
              <a:rPr lang="fr-BE" smtClean="0"/>
              <a:t>La formation des pompiers et des ambulanciers</a:t>
            </a:r>
          </a:p>
          <a:p>
            <a:pPr lvl="1">
              <a:buFont typeface="Wingdings" pitchFamily="2" charset="2"/>
              <a:buChar char="Ø"/>
            </a:pPr>
            <a:r>
              <a:rPr lang="fr-BE" smtClean="0"/>
              <a:t>La formation des policiers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p:txBody>
          <a:bodyPr/>
          <a:lstStyle/>
          <a:p>
            <a:r>
              <a:rPr lang="fr-BE" sz="2800" smtClean="0">
                <a:solidFill>
                  <a:srgbClr val="31859C"/>
                </a:solidFill>
              </a:rPr>
              <a:t>Le cadre de vie et développement territorial </a:t>
            </a:r>
            <a:br>
              <a:rPr lang="fr-BE" sz="2800" smtClean="0">
                <a:solidFill>
                  <a:srgbClr val="31859C"/>
                </a:solidFill>
              </a:rPr>
            </a:br>
            <a:endParaRPr lang="fr-BE" sz="2800" smtClean="0">
              <a:solidFill>
                <a:srgbClr val="31859C"/>
              </a:solidFill>
            </a:endParaRPr>
          </a:p>
        </p:txBody>
      </p:sp>
      <p:sp>
        <p:nvSpPr>
          <p:cNvPr id="3" name="Espace réservé du contenu 2"/>
          <p:cNvSpPr>
            <a:spLocks noGrp="1"/>
          </p:cNvSpPr>
          <p:nvPr>
            <p:ph idx="1"/>
          </p:nvPr>
        </p:nvSpPr>
        <p:spPr>
          <a:xfrm>
            <a:off x="468313" y="1341438"/>
            <a:ext cx="6840537" cy="4895850"/>
          </a:xfrm>
        </p:spPr>
        <p:txBody>
          <a:bodyPr rtlCol="0">
            <a:normAutofit fontScale="55000" lnSpcReduction="20000"/>
          </a:bodyPr>
          <a:lstStyle/>
          <a:p>
            <a:pPr fontAlgn="auto">
              <a:spcAft>
                <a:spcPts val="0"/>
              </a:spcAft>
              <a:defRPr/>
            </a:pPr>
            <a:r>
              <a:rPr lang="fr-FR" dirty="0" smtClean="0">
                <a:solidFill>
                  <a:schemeClr val="tx1">
                    <a:lumMod val="75000"/>
                    <a:lumOff val="25000"/>
                  </a:schemeClr>
                </a:solidFill>
              </a:rPr>
              <a:t>L’eau: gestion des cours d’eau, participation aux contrats rivières, politique de prévention et de lutte contre les inondations (plate forme UCL + investissements sur des ouvrages d’art - AP)</a:t>
            </a:r>
          </a:p>
          <a:p>
            <a:pPr fontAlgn="auto">
              <a:spcAft>
                <a:spcPts val="0"/>
              </a:spcAft>
              <a:defRPr/>
            </a:pPr>
            <a:r>
              <a:rPr lang="fr-FR" dirty="0" smtClean="0">
                <a:solidFill>
                  <a:schemeClr val="tx1">
                    <a:lumMod val="75000"/>
                    <a:lumOff val="25000"/>
                  </a:schemeClr>
                </a:solidFill>
              </a:rPr>
              <a:t>Cartographie</a:t>
            </a:r>
          </a:p>
          <a:p>
            <a:pPr fontAlgn="auto">
              <a:spcAft>
                <a:spcPts val="0"/>
              </a:spcAft>
              <a:defRPr/>
            </a:pPr>
            <a:r>
              <a:rPr lang="fr-FR" dirty="0" smtClean="0">
                <a:solidFill>
                  <a:schemeClr val="tx1">
                    <a:lumMod val="75000"/>
                    <a:lumOff val="25000"/>
                  </a:schemeClr>
                </a:solidFill>
              </a:rPr>
              <a:t>Gestion de 2 réserves naturelles (</a:t>
            </a:r>
            <a:r>
              <a:rPr lang="fr-FR" dirty="0" err="1" smtClean="0">
                <a:solidFill>
                  <a:schemeClr val="tx1">
                    <a:lumMod val="75000"/>
                    <a:lumOff val="25000"/>
                  </a:schemeClr>
                </a:solidFill>
              </a:rPr>
              <a:t>Gentissart</a:t>
            </a:r>
            <a:r>
              <a:rPr lang="fr-FR" dirty="0" smtClean="0">
                <a:solidFill>
                  <a:schemeClr val="tx1">
                    <a:lumMod val="75000"/>
                    <a:lumOff val="25000"/>
                  </a:schemeClr>
                </a:solidFill>
              </a:rPr>
              <a:t> et la </a:t>
            </a:r>
            <a:r>
              <a:rPr lang="fr-FR" dirty="0" err="1" smtClean="0">
                <a:solidFill>
                  <a:schemeClr val="tx1">
                    <a:lumMod val="75000"/>
                    <a:lumOff val="25000"/>
                  </a:schemeClr>
                </a:solidFill>
              </a:rPr>
              <a:t>Tasnière</a:t>
            </a:r>
            <a:r>
              <a:rPr lang="fr-FR" dirty="0" smtClean="0">
                <a:solidFill>
                  <a:schemeClr val="tx1">
                    <a:lumMod val="75000"/>
                    <a:lumOff val="25000"/>
                  </a:schemeClr>
                </a:solidFill>
              </a:rPr>
              <a:t> à </a:t>
            </a:r>
            <a:r>
              <a:rPr lang="fr-FR" dirty="0" err="1" smtClean="0">
                <a:solidFill>
                  <a:schemeClr val="tx1">
                    <a:lumMod val="75000"/>
                    <a:lumOff val="25000"/>
                  </a:schemeClr>
                </a:solidFill>
              </a:rPr>
              <a:t>Ramillies</a:t>
            </a:r>
            <a:r>
              <a:rPr lang="fr-FR" dirty="0" smtClean="0">
                <a:solidFill>
                  <a:schemeClr val="tx1">
                    <a:lumMod val="75000"/>
                    <a:lumOff val="25000"/>
                  </a:schemeClr>
                </a:solidFill>
              </a:rPr>
              <a:t>)</a:t>
            </a:r>
          </a:p>
          <a:p>
            <a:pPr fontAlgn="auto">
              <a:spcAft>
                <a:spcPts val="0"/>
              </a:spcAft>
              <a:defRPr/>
            </a:pPr>
            <a:r>
              <a:rPr lang="fr-FR" dirty="0" smtClean="0">
                <a:solidFill>
                  <a:schemeClr val="tx1">
                    <a:lumMod val="75000"/>
                    <a:lumOff val="25000"/>
                  </a:schemeClr>
                </a:solidFill>
              </a:rPr>
              <a:t>Soutien aux communes, aux écoles et au mode associatif en matière de mobilité, sécurité routière, préservation de l’environnement, biodiversité, fleurissement, 0 phyto, petit patrimoine local,… (AP)</a:t>
            </a:r>
          </a:p>
          <a:p>
            <a:pPr fontAlgn="auto">
              <a:spcAft>
                <a:spcPts val="0"/>
              </a:spcAft>
              <a:defRPr/>
            </a:pPr>
            <a:r>
              <a:rPr lang="fr-FR" dirty="0" smtClean="0">
                <a:solidFill>
                  <a:schemeClr val="tx1">
                    <a:lumMod val="75000"/>
                    <a:lumOff val="25000"/>
                  </a:schemeClr>
                </a:solidFill>
              </a:rPr>
              <a:t>Vision stratégique: conseil consultatif de la mobilité et projet de contrat de développement territorial</a:t>
            </a:r>
          </a:p>
          <a:p>
            <a:pPr fontAlgn="auto">
              <a:spcAft>
                <a:spcPts val="0"/>
              </a:spcAft>
              <a:defRPr/>
            </a:pPr>
            <a:r>
              <a:rPr lang="fr-FR" dirty="0" smtClean="0">
                <a:solidFill>
                  <a:schemeClr val="tx1">
                    <a:lumMod val="75000"/>
                    <a:lumOff val="25000"/>
                  </a:schemeClr>
                </a:solidFill>
              </a:rPr>
              <a:t>Aides et sensibilisations directes aux personnes: vélos électriques, plantations, stages de maîtrise auto/moto, …</a:t>
            </a:r>
          </a:p>
          <a:p>
            <a:pPr fontAlgn="auto">
              <a:spcAft>
                <a:spcPts val="0"/>
              </a:spcAft>
              <a:defRPr/>
            </a:pPr>
            <a:endParaRPr lang="fr-FR" dirty="0">
              <a:solidFill>
                <a:schemeClr val="tx1">
                  <a:lumMod val="75000"/>
                  <a:lumOff val="25000"/>
                </a:schemeClr>
              </a:solidFill>
            </a:endParaRPr>
          </a:p>
          <a:p>
            <a:pPr fontAlgn="auto">
              <a:spcAft>
                <a:spcPts val="0"/>
              </a:spcAft>
              <a:defRPr/>
            </a:pPr>
            <a:r>
              <a:rPr lang="fr-FR" dirty="0" smtClean="0">
                <a:solidFill>
                  <a:schemeClr val="tx1">
                    <a:lumMod val="75000"/>
                    <a:lumOff val="25000"/>
                  </a:schemeClr>
                </a:solidFill>
              </a:rPr>
              <a:t>NB: une partie de ces secteurs sont dorénavant coordonnés à la DA5</a:t>
            </a:r>
            <a:endParaRPr lang="fr-FR" dirty="0">
              <a:solidFill>
                <a:schemeClr val="tx1">
                  <a:lumMod val="75000"/>
                  <a:lumOff val="2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468313" y="908050"/>
            <a:ext cx="6840537" cy="5329238"/>
          </a:xfrm>
        </p:spPr>
        <p:txBody>
          <a:bodyPr rtlCol="0">
            <a:normAutofit/>
          </a:bodyPr>
          <a:lstStyle/>
          <a:p>
            <a:pPr marL="0" indent="0" fontAlgn="auto">
              <a:spcAft>
                <a:spcPts val="0"/>
              </a:spcAft>
              <a:buFont typeface="Arial" pitchFamily="34" charset="0"/>
              <a:buNone/>
              <a:defRPr/>
            </a:pPr>
            <a:r>
              <a:rPr lang="fr-FR" dirty="0" smtClean="0">
                <a:solidFill>
                  <a:schemeClr val="tx1">
                    <a:lumMod val="75000"/>
                    <a:lumOff val="25000"/>
                  </a:schemeClr>
                </a:solidFill>
              </a:rPr>
              <a:t>Notez bien:</a:t>
            </a:r>
            <a:endParaRPr lang="fr-FR" dirty="0">
              <a:solidFill>
                <a:schemeClr val="tx1">
                  <a:lumMod val="75000"/>
                  <a:lumOff val="25000"/>
                </a:schemeClr>
              </a:solidFill>
            </a:endParaRPr>
          </a:p>
          <a:p>
            <a:pPr fontAlgn="auto">
              <a:spcAft>
                <a:spcPts val="0"/>
              </a:spcAft>
              <a:defRPr/>
            </a:pPr>
            <a:r>
              <a:rPr lang="fr-FR" dirty="0" smtClean="0">
                <a:solidFill>
                  <a:schemeClr val="tx1">
                    <a:lumMod val="75000"/>
                    <a:lumOff val="25000"/>
                  </a:schemeClr>
                </a:solidFill>
              </a:rPr>
              <a:t>Depuis le 1</a:t>
            </a:r>
            <a:r>
              <a:rPr lang="fr-FR" baseline="30000" dirty="0" smtClean="0">
                <a:solidFill>
                  <a:schemeClr val="tx1">
                    <a:lumMod val="75000"/>
                    <a:lumOff val="25000"/>
                  </a:schemeClr>
                </a:solidFill>
              </a:rPr>
              <a:t>er</a:t>
            </a:r>
            <a:r>
              <a:rPr lang="fr-FR" dirty="0" smtClean="0">
                <a:solidFill>
                  <a:schemeClr val="tx1">
                    <a:lumMod val="75000"/>
                    <a:lumOff val="25000"/>
                  </a:schemeClr>
                </a:solidFill>
              </a:rPr>
              <a:t> janvier 2015:</a:t>
            </a:r>
          </a:p>
          <a:p>
            <a:pPr fontAlgn="auto">
              <a:spcAft>
                <a:spcPts val="0"/>
              </a:spcAft>
              <a:buFont typeface="Wingdings" charset="2"/>
              <a:buChar char="Ø"/>
              <a:defRPr/>
            </a:pPr>
            <a:r>
              <a:rPr lang="fr-FR" dirty="0" smtClean="0">
                <a:solidFill>
                  <a:schemeClr val="tx1">
                    <a:lumMod val="75000"/>
                    <a:lumOff val="25000"/>
                  </a:schemeClr>
                </a:solidFill>
              </a:rPr>
              <a:t>La province ne gère plus de voiries (reprise par la Région)</a:t>
            </a:r>
          </a:p>
          <a:p>
            <a:pPr fontAlgn="auto">
              <a:spcAft>
                <a:spcPts val="0"/>
              </a:spcAft>
              <a:buFont typeface="Wingdings" charset="2"/>
              <a:buChar char="Ø"/>
              <a:defRPr/>
            </a:pPr>
            <a:r>
              <a:rPr lang="fr-FR" dirty="0" smtClean="0">
                <a:solidFill>
                  <a:schemeClr val="tx1">
                    <a:lumMod val="75000"/>
                    <a:lumOff val="25000"/>
                  </a:schemeClr>
                </a:solidFill>
              </a:rPr>
              <a:t>La province ne peut plus développer d’actions dans le secteur de l’énergie: suppression des primes pour les audits énergiques et les panneaux photovoltaïques </a:t>
            </a:r>
            <a:endParaRPr lang="fr-FR" dirty="0">
              <a:solidFill>
                <a:schemeClr val="tx1">
                  <a:lumMod val="75000"/>
                  <a:lumOff val="25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dirty="0" smtClean="0">
                <a:solidFill>
                  <a:srgbClr val="31859C"/>
                </a:solidFill>
              </a:rPr>
              <a:t>La culture </a:t>
            </a:r>
            <a:endParaRPr lang="fr-FR" dirty="0">
              <a:solidFill>
                <a:srgbClr val="31859C"/>
              </a:solidFill>
            </a:endParaRPr>
          </a:p>
        </p:txBody>
      </p:sp>
      <p:sp>
        <p:nvSpPr>
          <p:cNvPr id="3" name="Espace réservé du contenu 2"/>
          <p:cNvSpPr>
            <a:spLocks noGrp="1"/>
          </p:cNvSpPr>
          <p:nvPr>
            <p:ph idx="1"/>
          </p:nvPr>
        </p:nvSpPr>
        <p:spPr>
          <a:xfrm>
            <a:off x="468313" y="1341438"/>
            <a:ext cx="6840537" cy="4895850"/>
          </a:xfrm>
        </p:spPr>
        <p:txBody>
          <a:bodyPr rtlCol="0">
            <a:normAutofit fontScale="92500" lnSpcReduction="20000"/>
          </a:bodyPr>
          <a:lstStyle/>
          <a:p>
            <a:pPr fontAlgn="auto">
              <a:spcAft>
                <a:spcPts val="0"/>
              </a:spcAft>
              <a:defRPr/>
            </a:pPr>
            <a:r>
              <a:rPr lang="fr-FR" sz="2600" dirty="0" smtClean="0">
                <a:solidFill>
                  <a:schemeClr val="tx1">
                    <a:lumMod val="75000"/>
                    <a:lumOff val="25000"/>
                  </a:schemeClr>
                </a:solidFill>
              </a:rPr>
              <a:t>Aides aux acteurs locaux communaux ou associatifs: centres culturels nt le CCBW (partenaire de l’opération Tremplin), théâtres (Jean Vilar, les Baladins,…), bibliothèques communales, musées (LLN, Folon, Tilt,…), écoles, la Chapelle musicale Reine Elisabeth, des festivals (l’</a:t>
            </a:r>
            <a:r>
              <a:rPr lang="fr-FR" sz="2600" dirty="0" err="1" smtClean="0">
                <a:solidFill>
                  <a:schemeClr val="tx1">
                    <a:lumMod val="75000"/>
                    <a:lumOff val="25000"/>
                  </a:schemeClr>
                </a:solidFill>
              </a:rPr>
              <a:t>Inck’Rock</a:t>
            </a:r>
            <a:r>
              <a:rPr lang="fr-FR" sz="2600" dirty="0" smtClean="0">
                <a:solidFill>
                  <a:schemeClr val="tx1">
                    <a:lumMod val="75000"/>
                    <a:lumOff val="25000"/>
                  </a:schemeClr>
                </a:solidFill>
              </a:rPr>
              <a:t>, le </a:t>
            </a:r>
            <a:r>
              <a:rPr lang="fr-FR" sz="2600" dirty="0" err="1" smtClean="0">
                <a:solidFill>
                  <a:schemeClr val="tx1">
                    <a:lumMod val="75000"/>
                    <a:lumOff val="25000"/>
                  </a:schemeClr>
                </a:solidFill>
              </a:rPr>
              <a:t>Spring</a:t>
            </a:r>
            <a:r>
              <a:rPr lang="fr-FR" sz="2600" dirty="0" smtClean="0">
                <a:solidFill>
                  <a:schemeClr val="tx1">
                    <a:lumMod val="75000"/>
                    <a:lumOff val="25000"/>
                  </a:schemeClr>
                </a:solidFill>
              </a:rPr>
              <a:t> Festival,…), des spectacles (Villers-la-Ville,…)</a:t>
            </a:r>
          </a:p>
          <a:p>
            <a:pPr lvl="1" fontAlgn="auto">
              <a:spcAft>
                <a:spcPts val="0"/>
              </a:spcAft>
              <a:buFont typeface="Wingdings" charset="2"/>
              <a:buChar char="Ø"/>
              <a:defRPr/>
            </a:pPr>
            <a:r>
              <a:rPr lang="fr-FR" dirty="0" smtClean="0">
                <a:solidFill>
                  <a:schemeClr val="tx1">
                    <a:lumMod val="75000"/>
                    <a:lumOff val="25000"/>
                  </a:schemeClr>
                </a:solidFill>
              </a:rPr>
              <a:t>Pour des bâtiments et équipements</a:t>
            </a:r>
          </a:p>
          <a:p>
            <a:pPr lvl="1" fontAlgn="auto">
              <a:spcAft>
                <a:spcPts val="0"/>
              </a:spcAft>
              <a:buFont typeface="Wingdings" charset="2"/>
              <a:buChar char="Ø"/>
              <a:defRPr/>
            </a:pPr>
            <a:r>
              <a:rPr lang="fr-FR" dirty="0" smtClean="0">
                <a:solidFill>
                  <a:schemeClr val="tx1">
                    <a:lumMod val="75000"/>
                    <a:lumOff val="25000"/>
                  </a:schemeClr>
                </a:solidFill>
              </a:rPr>
              <a:t>Pour du fonctionnement</a:t>
            </a:r>
          </a:p>
          <a:p>
            <a:pPr lvl="1" fontAlgn="auto">
              <a:spcAft>
                <a:spcPts val="0"/>
              </a:spcAft>
              <a:buFont typeface="Wingdings" charset="2"/>
              <a:buChar char="Ø"/>
              <a:defRPr/>
            </a:pPr>
            <a:r>
              <a:rPr lang="fr-FR" dirty="0" smtClean="0">
                <a:solidFill>
                  <a:schemeClr val="tx1">
                    <a:lumMod val="75000"/>
                    <a:lumOff val="25000"/>
                  </a:schemeClr>
                </a:solidFill>
              </a:rPr>
              <a:t>Pour des événements</a:t>
            </a:r>
          </a:p>
          <a:p>
            <a:pPr fontAlgn="auto">
              <a:spcAft>
                <a:spcPts val="0"/>
              </a:spcAft>
              <a:defRPr/>
            </a:pPr>
            <a:r>
              <a:rPr lang="fr-FR" sz="2600" dirty="0" smtClean="0">
                <a:solidFill>
                  <a:schemeClr val="tx1">
                    <a:lumMod val="75000"/>
                    <a:lumOff val="25000"/>
                  </a:schemeClr>
                </a:solidFill>
              </a:rPr>
              <a:t>Quelques actions directement provinciales, par exemple le livre tout proche</a:t>
            </a:r>
          </a:p>
          <a:p>
            <a:pPr fontAlgn="auto">
              <a:spcAft>
                <a:spcPts val="0"/>
              </a:spcAft>
              <a:defRPr/>
            </a:pPr>
            <a:r>
              <a:rPr lang="fr-FR" sz="2600" dirty="0" smtClean="0">
                <a:solidFill>
                  <a:schemeClr val="tx1">
                    <a:lumMod val="75000"/>
                    <a:lumOff val="25000"/>
                  </a:schemeClr>
                </a:solidFill>
              </a:rPr>
              <a:t>Exposition du patrimoine artistique de la Province</a:t>
            </a:r>
          </a:p>
          <a:p>
            <a:pPr fontAlgn="auto">
              <a:spcAft>
                <a:spcPts val="0"/>
              </a:spcAft>
              <a:defRPr/>
            </a:pPr>
            <a:endParaRPr lang="fr-FR" dirty="0" smtClean="0">
              <a:solidFill>
                <a:schemeClr val="tx1">
                  <a:lumMod val="75000"/>
                  <a:lumOff val="25000"/>
                </a:schemeClr>
              </a:solidFill>
            </a:endParaRPr>
          </a:p>
          <a:p>
            <a:pPr lvl="1" fontAlgn="auto">
              <a:spcAft>
                <a:spcPts val="0"/>
              </a:spcAft>
              <a:buFont typeface="Wingdings" charset="2"/>
              <a:buChar char="Ø"/>
              <a:defRPr/>
            </a:pPr>
            <a:endParaRPr lang="fr-FR" dirty="0">
              <a:solidFill>
                <a:schemeClr val="tx1">
                  <a:lumMod val="75000"/>
                  <a:lumOff val="25000"/>
                </a:schemeClr>
              </a:solidFill>
            </a:endParaRPr>
          </a:p>
          <a:p>
            <a:pPr lvl="1" fontAlgn="auto">
              <a:spcAft>
                <a:spcPts val="0"/>
              </a:spcAft>
              <a:buFont typeface="Wingdings" charset="2"/>
              <a:buChar char="Ø"/>
              <a:defRPr/>
            </a:pPr>
            <a:endParaRPr lang="fr-FR" dirty="0" smtClean="0">
              <a:solidFill>
                <a:schemeClr val="tx1">
                  <a:lumMod val="75000"/>
                  <a:lumOff val="25000"/>
                </a:schemeClr>
              </a:solidFill>
            </a:endParaRPr>
          </a:p>
          <a:p>
            <a:pPr lvl="1" fontAlgn="auto">
              <a:spcAft>
                <a:spcPts val="0"/>
              </a:spcAft>
              <a:buFont typeface="Wingdings" charset="2"/>
              <a:buChar char="Ø"/>
              <a:defRPr/>
            </a:pPr>
            <a:endParaRPr lang="fr-FR" dirty="0">
              <a:solidFill>
                <a:schemeClr val="tx1">
                  <a:lumMod val="75000"/>
                  <a:lumOff val="2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a:xfrm>
            <a:off x="468313" y="260350"/>
            <a:ext cx="6840537" cy="1008063"/>
          </a:xfrm>
        </p:spPr>
        <p:txBody>
          <a:bodyPr/>
          <a:lstStyle/>
          <a:p>
            <a:r>
              <a:rPr lang="fr-BE" sz="3600" smtClean="0">
                <a:solidFill>
                  <a:srgbClr val="31859C"/>
                </a:solidFill>
              </a:rPr>
              <a:t>La Province du Brabant wallon, c’est</a:t>
            </a:r>
          </a:p>
        </p:txBody>
      </p:sp>
      <p:sp>
        <p:nvSpPr>
          <p:cNvPr id="3075" name="Espace réservé du contenu 2"/>
          <p:cNvSpPr>
            <a:spLocks noGrp="1"/>
          </p:cNvSpPr>
          <p:nvPr>
            <p:ph idx="1"/>
          </p:nvPr>
        </p:nvSpPr>
        <p:spPr>
          <a:xfrm>
            <a:off x="468313" y="1341438"/>
            <a:ext cx="6840537" cy="4895850"/>
          </a:xfrm>
        </p:spPr>
        <p:txBody>
          <a:bodyPr/>
          <a:lstStyle/>
          <a:p>
            <a:endParaRPr lang="fr-BE" smtClean="0"/>
          </a:p>
          <a:p>
            <a:r>
              <a:rPr lang="fr-BE" smtClean="0"/>
              <a:t>Une collectivité politique </a:t>
            </a:r>
          </a:p>
          <a:p>
            <a:endParaRPr lang="fr-BE" smtClean="0"/>
          </a:p>
          <a:p>
            <a:pPr lvl="1">
              <a:buFont typeface="Wingdings" pitchFamily="2" charset="2"/>
              <a:buChar char="Ø"/>
            </a:pPr>
            <a:r>
              <a:rPr lang="fr-BE" smtClean="0"/>
              <a:t>Qui représente et agit pour la population du Brabant wallon</a:t>
            </a:r>
          </a:p>
          <a:p>
            <a:pPr lvl="1">
              <a:buFont typeface="Wingdings" pitchFamily="2" charset="2"/>
              <a:buChar char="Ø"/>
            </a:pPr>
            <a:r>
              <a:rPr lang="fr-BE" smtClean="0"/>
              <a:t>Qui administre et gère un territoire</a:t>
            </a:r>
          </a:p>
          <a:p>
            <a:pPr lvl="1">
              <a:buFont typeface="Wingdings" pitchFamily="2" charset="2"/>
              <a:buChar char="Ø"/>
            </a:pPr>
            <a:r>
              <a:rPr lang="fr-BE" smtClean="0"/>
              <a:t>Qui a la responsabilité de poursuivre le bien-être de tous en réalisant </a:t>
            </a:r>
            <a:r>
              <a:rPr lang="fr-BE" i="1" smtClean="0"/>
              <a:t>l’intérêt provincial</a:t>
            </a:r>
            <a:endParaRPr lang="fr-BE"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dirty="0" smtClean="0">
                <a:solidFill>
                  <a:srgbClr val="31859C"/>
                </a:solidFill>
              </a:rPr>
              <a:t>Le sport</a:t>
            </a:r>
            <a:endParaRPr lang="fr-FR" dirty="0">
              <a:solidFill>
                <a:srgbClr val="31859C"/>
              </a:solidFill>
            </a:endParaRPr>
          </a:p>
        </p:txBody>
      </p:sp>
      <p:sp>
        <p:nvSpPr>
          <p:cNvPr id="3" name="Espace réservé du contenu 2"/>
          <p:cNvSpPr>
            <a:spLocks noGrp="1"/>
          </p:cNvSpPr>
          <p:nvPr>
            <p:ph idx="1"/>
          </p:nvPr>
        </p:nvSpPr>
        <p:spPr>
          <a:xfrm>
            <a:off x="468313" y="1341438"/>
            <a:ext cx="6840537" cy="4895850"/>
          </a:xfrm>
        </p:spPr>
        <p:txBody>
          <a:bodyPr rtlCol="0">
            <a:normAutofit fontScale="70000" lnSpcReduction="20000"/>
          </a:bodyPr>
          <a:lstStyle/>
          <a:p>
            <a:pPr fontAlgn="auto">
              <a:spcAft>
                <a:spcPts val="0"/>
              </a:spcAft>
              <a:defRPr/>
            </a:pPr>
            <a:r>
              <a:rPr lang="fr-FR" dirty="0" smtClean="0">
                <a:solidFill>
                  <a:schemeClr val="tx1">
                    <a:lumMod val="75000"/>
                    <a:lumOff val="25000"/>
                  </a:schemeClr>
                </a:solidFill>
              </a:rPr>
              <a:t>Aide aux acteurs communaux et associatifs:</a:t>
            </a:r>
          </a:p>
          <a:p>
            <a:pPr lvl="1" fontAlgn="auto">
              <a:spcAft>
                <a:spcPts val="0"/>
              </a:spcAft>
              <a:buFont typeface="Wingdings" charset="2"/>
              <a:buChar char="Ø"/>
              <a:defRPr/>
            </a:pPr>
            <a:r>
              <a:rPr lang="fr-FR" dirty="0" smtClean="0">
                <a:solidFill>
                  <a:schemeClr val="tx1">
                    <a:lumMod val="75000"/>
                    <a:lumOff val="25000"/>
                  </a:schemeClr>
                </a:solidFill>
              </a:rPr>
              <a:t>En infrastructures et équipements: notamment le plan piscine (</a:t>
            </a:r>
            <a:r>
              <a:rPr lang="fr-FR" dirty="0" err="1" smtClean="0">
                <a:solidFill>
                  <a:schemeClr val="tx1">
                    <a:lumMod val="75000"/>
                    <a:lumOff val="25000"/>
                  </a:schemeClr>
                </a:solidFill>
              </a:rPr>
              <a:t>Rebecq</a:t>
            </a:r>
            <a:r>
              <a:rPr lang="fr-FR" dirty="0" smtClean="0">
                <a:solidFill>
                  <a:schemeClr val="tx1">
                    <a:lumMod val="75000"/>
                    <a:lumOff val="25000"/>
                  </a:schemeClr>
                </a:solidFill>
              </a:rPr>
              <a:t>, Nivelles, Braine-l’Alleud, Waterloo, Wavre, Jodoigne)</a:t>
            </a:r>
          </a:p>
          <a:p>
            <a:pPr lvl="1" fontAlgn="auto">
              <a:spcAft>
                <a:spcPts val="0"/>
              </a:spcAft>
              <a:buFont typeface="Wingdings" charset="2"/>
              <a:buChar char="Ø"/>
              <a:defRPr/>
            </a:pPr>
            <a:r>
              <a:rPr lang="fr-FR" dirty="0" smtClean="0">
                <a:solidFill>
                  <a:schemeClr val="tx1">
                    <a:lumMod val="75000"/>
                    <a:lumOff val="25000"/>
                  </a:schemeClr>
                </a:solidFill>
              </a:rPr>
              <a:t>En fonctionnement: par exemple avec le centre d’athlétisme du Brabant wallon</a:t>
            </a:r>
          </a:p>
          <a:p>
            <a:pPr lvl="1" fontAlgn="auto">
              <a:spcAft>
                <a:spcPts val="0"/>
              </a:spcAft>
              <a:buFont typeface="Wingdings" charset="2"/>
              <a:buChar char="Ø"/>
              <a:defRPr/>
            </a:pPr>
            <a:r>
              <a:rPr lang="fr-FR" dirty="0" smtClean="0">
                <a:solidFill>
                  <a:schemeClr val="tx1">
                    <a:lumMod val="75000"/>
                    <a:lumOff val="25000"/>
                  </a:schemeClr>
                </a:solidFill>
              </a:rPr>
              <a:t>Sur des événements: par exemple championnats VTT avec les Blancs Gilets</a:t>
            </a:r>
          </a:p>
          <a:p>
            <a:pPr fontAlgn="auto">
              <a:spcAft>
                <a:spcPts val="0"/>
              </a:spcAft>
              <a:buFont typeface="Arial"/>
              <a:buChar char="•"/>
              <a:defRPr/>
            </a:pPr>
            <a:r>
              <a:rPr lang="fr-FR" dirty="0" smtClean="0">
                <a:solidFill>
                  <a:schemeClr val="tx1">
                    <a:lumMod val="75000"/>
                    <a:lumOff val="25000"/>
                  </a:schemeClr>
                </a:solidFill>
              </a:rPr>
              <a:t>Soutien ponctuel aux élites sportives: sponsoring</a:t>
            </a:r>
          </a:p>
          <a:p>
            <a:pPr fontAlgn="auto">
              <a:spcAft>
                <a:spcPts val="0"/>
              </a:spcAft>
              <a:buFont typeface="Arial"/>
              <a:buChar char="•"/>
              <a:defRPr/>
            </a:pPr>
            <a:r>
              <a:rPr lang="fr-FR" dirty="0" smtClean="0">
                <a:solidFill>
                  <a:schemeClr val="tx1">
                    <a:lumMod val="75000"/>
                    <a:lumOff val="25000"/>
                  </a:schemeClr>
                </a:solidFill>
              </a:rPr>
              <a:t>Sensibilisation à la pratique sportive notamment avec les écoles: </a:t>
            </a:r>
            <a:r>
              <a:rPr lang="fr-FR" dirty="0" err="1" smtClean="0">
                <a:solidFill>
                  <a:schemeClr val="tx1">
                    <a:lumMod val="75000"/>
                    <a:lumOff val="25000"/>
                  </a:schemeClr>
                </a:solidFill>
              </a:rPr>
              <a:t>Pass’sports</a:t>
            </a:r>
            <a:r>
              <a:rPr lang="fr-FR" dirty="0" smtClean="0">
                <a:solidFill>
                  <a:schemeClr val="tx1">
                    <a:lumMod val="75000"/>
                    <a:lumOff val="25000"/>
                  </a:schemeClr>
                </a:solidFill>
              </a:rPr>
              <a:t> ou Vise ta forme</a:t>
            </a:r>
          </a:p>
          <a:p>
            <a:pPr fontAlgn="auto">
              <a:spcAft>
                <a:spcPts val="0"/>
              </a:spcAft>
              <a:buFont typeface="Arial"/>
              <a:buChar char="•"/>
              <a:defRPr/>
            </a:pPr>
            <a:endParaRPr lang="fr-FR" dirty="0" smtClean="0">
              <a:solidFill>
                <a:schemeClr val="tx1">
                  <a:lumMod val="75000"/>
                  <a:lumOff val="25000"/>
                </a:schemeClr>
              </a:solidFill>
            </a:endParaRPr>
          </a:p>
          <a:p>
            <a:pPr fontAlgn="auto">
              <a:spcAft>
                <a:spcPts val="0"/>
              </a:spcAft>
              <a:buFont typeface="Wingdings" charset="2"/>
              <a:buChar char="Ø"/>
              <a:defRPr/>
            </a:pPr>
            <a:r>
              <a:rPr lang="fr-FR" dirty="0" smtClean="0">
                <a:solidFill>
                  <a:schemeClr val="tx1">
                    <a:lumMod val="75000"/>
                    <a:lumOff val="25000"/>
                  </a:schemeClr>
                </a:solidFill>
              </a:rPr>
              <a:t>NB: tant en culture, qu’en sport, qu’en vie associative, …</a:t>
            </a:r>
            <a:r>
              <a:rPr lang="fr-FR" dirty="0" err="1" smtClean="0">
                <a:solidFill>
                  <a:schemeClr val="tx1">
                    <a:lumMod val="75000"/>
                    <a:lumOff val="25000"/>
                  </a:schemeClr>
                </a:solidFill>
              </a:rPr>
              <a:t>etc.:le</a:t>
            </a:r>
            <a:r>
              <a:rPr lang="fr-FR" dirty="0" smtClean="0">
                <a:solidFill>
                  <a:schemeClr val="tx1">
                    <a:lumMod val="75000"/>
                    <a:lumOff val="25000"/>
                  </a:schemeClr>
                </a:solidFill>
              </a:rPr>
              <a:t>  centre de prêt de matériel (coordonné par la DA3 à compter du 1/3/15)</a:t>
            </a:r>
            <a:endParaRPr lang="fr-FR" dirty="0">
              <a:solidFill>
                <a:schemeClr val="tx1">
                  <a:lumMod val="75000"/>
                  <a:lumOff val="2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dirty="0" smtClean="0">
                <a:solidFill>
                  <a:srgbClr val="31859C"/>
                </a:solidFill>
              </a:rPr>
              <a:t>La citoyenneté</a:t>
            </a:r>
            <a:endParaRPr lang="fr-FR" dirty="0">
              <a:solidFill>
                <a:srgbClr val="31859C"/>
              </a:solidFill>
            </a:endParaRPr>
          </a:p>
        </p:txBody>
      </p:sp>
      <p:sp>
        <p:nvSpPr>
          <p:cNvPr id="3" name="Espace réservé du contenu 2"/>
          <p:cNvSpPr>
            <a:spLocks noGrp="1"/>
          </p:cNvSpPr>
          <p:nvPr>
            <p:ph idx="1"/>
          </p:nvPr>
        </p:nvSpPr>
        <p:spPr>
          <a:xfrm>
            <a:off x="468313" y="1341438"/>
            <a:ext cx="6840537" cy="4895850"/>
          </a:xfrm>
        </p:spPr>
        <p:txBody>
          <a:bodyPr rtlCol="0">
            <a:normAutofit fontScale="92500" lnSpcReduction="20000"/>
          </a:bodyPr>
          <a:lstStyle/>
          <a:p>
            <a:pPr fontAlgn="auto">
              <a:spcAft>
                <a:spcPts val="0"/>
              </a:spcAft>
              <a:defRPr/>
            </a:pPr>
            <a:r>
              <a:rPr lang="fr-FR" dirty="0" smtClean="0">
                <a:solidFill>
                  <a:schemeClr val="tx1">
                    <a:lumMod val="75000"/>
                    <a:lumOff val="25000"/>
                  </a:schemeClr>
                </a:solidFill>
              </a:rPr>
              <a:t>1</a:t>
            </a:r>
            <a:r>
              <a:rPr lang="fr-FR" baseline="30000" dirty="0" smtClean="0">
                <a:solidFill>
                  <a:schemeClr val="tx1">
                    <a:lumMod val="75000"/>
                    <a:lumOff val="25000"/>
                  </a:schemeClr>
                </a:solidFill>
              </a:rPr>
              <a:t>er</a:t>
            </a:r>
            <a:r>
              <a:rPr lang="fr-FR" dirty="0" smtClean="0">
                <a:solidFill>
                  <a:schemeClr val="tx1">
                    <a:lumMod val="75000"/>
                    <a:lumOff val="25000"/>
                  </a:schemeClr>
                </a:solidFill>
              </a:rPr>
              <a:t> conseil provincial des jeunes (12-16 ans)</a:t>
            </a:r>
          </a:p>
          <a:p>
            <a:pPr fontAlgn="auto">
              <a:spcAft>
                <a:spcPts val="0"/>
              </a:spcAft>
              <a:defRPr/>
            </a:pPr>
            <a:r>
              <a:rPr lang="fr-FR" dirty="0" smtClean="0">
                <a:solidFill>
                  <a:schemeClr val="tx1">
                    <a:lumMod val="75000"/>
                    <a:lumOff val="25000"/>
                  </a:schemeClr>
                </a:solidFill>
              </a:rPr>
              <a:t>Place aux enfants avec les communes du BW</a:t>
            </a:r>
          </a:p>
          <a:p>
            <a:pPr fontAlgn="auto">
              <a:spcAft>
                <a:spcPts val="0"/>
              </a:spcAft>
              <a:defRPr/>
            </a:pPr>
            <a:r>
              <a:rPr lang="fr-FR" dirty="0" smtClean="0">
                <a:solidFill>
                  <a:schemeClr val="tx1">
                    <a:lumMod val="75000"/>
                    <a:lumOff val="25000"/>
                  </a:schemeClr>
                </a:solidFill>
              </a:rPr>
              <a:t>Actions de sensibilisation et soutiens aux communes, écoles et réseau associatif: visites de </a:t>
            </a:r>
            <a:r>
              <a:rPr lang="fr-FR" dirty="0" err="1" smtClean="0">
                <a:solidFill>
                  <a:schemeClr val="tx1">
                    <a:lumMod val="75000"/>
                    <a:lumOff val="25000"/>
                  </a:schemeClr>
                </a:solidFill>
              </a:rPr>
              <a:t>Breendonck</a:t>
            </a:r>
            <a:r>
              <a:rPr lang="fr-FR" dirty="0" smtClean="0">
                <a:solidFill>
                  <a:schemeClr val="tx1">
                    <a:lumMod val="75000"/>
                    <a:lumOff val="25000"/>
                  </a:schemeClr>
                </a:solidFill>
              </a:rPr>
              <a:t>, le train des Milles, </a:t>
            </a:r>
            <a:r>
              <a:rPr lang="fr-FR" dirty="0" err="1" smtClean="0">
                <a:solidFill>
                  <a:schemeClr val="tx1">
                    <a:lumMod val="75000"/>
                    <a:lumOff val="25000"/>
                  </a:schemeClr>
                </a:solidFill>
              </a:rPr>
              <a:t>infor</a:t>
            </a:r>
            <a:r>
              <a:rPr lang="fr-FR" dirty="0" smtClean="0">
                <a:solidFill>
                  <a:schemeClr val="tx1">
                    <a:lumMod val="75000"/>
                    <a:lumOff val="25000"/>
                  </a:schemeClr>
                </a:solidFill>
              </a:rPr>
              <a:t> jeunes, territoire de la mémoire, opérateurs d’éducation permanente, SIEP,…</a:t>
            </a:r>
          </a:p>
          <a:p>
            <a:pPr fontAlgn="auto">
              <a:spcAft>
                <a:spcPts val="0"/>
              </a:spcAft>
              <a:defRPr/>
            </a:pPr>
            <a:r>
              <a:rPr lang="fr-FR" dirty="0" smtClean="0">
                <a:solidFill>
                  <a:schemeClr val="tx1">
                    <a:lumMod val="75000"/>
                    <a:lumOff val="25000"/>
                  </a:schemeClr>
                </a:solidFill>
              </a:rPr>
              <a:t>Citoyenneté européenne: Europe direct BW</a:t>
            </a:r>
            <a:endParaRPr lang="fr-FR" dirty="0">
              <a:solidFill>
                <a:schemeClr val="tx1">
                  <a:lumMod val="75000"/>
                  <a:lumOff val="25000"/>
                </a:scheme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title"/>
          </p:nvPr>
        </p:nvSpPr>
        <p:spPr/>
        <p:txBody>
          <a:bodyPr/>
          <a:lstStyle/>
          <a:p>
            <a:r>
              <a:rPr lang="fr-BE" sz="3200" smtClean="0">
                <a:solidFill>
                  <a:srgbClr val="31859C"/>
                </a:solidFill>
              </a:rPr>
              <a:t>Le tourisme: les domaines provinciaux</a:t>
            </a:r>
          </a:p>
        </p:txBody>
      </p:sp>
      <p:sp>
        <p:nvSpPr>
          <p:cNvPr id="3" name="Espace réservé du contenu 2"/>
          <p:cNvSpPr>
            <a:spLocks noGrp="1"/>
          </p:cNvSpPr>
          <p:nvPr>
            <p:ph idx="1"/>
          </p:nvPr>
        </p:nvSpPr>
        <p:spPr>
          <a:xfrm>
            <a:off x="468313" y="1341438"/>
            <a:ext cx="6840537" cy="4895850"/>
          </a:xfrm>
        </p:spPr>
        <p:txBody>
          <a:bodyPr rtlCol="0">
            <a:normAutofit fontScale="77500" lnSpcReduction="20000"/>
          </a:bodyPr>
          <a:lstStyle/>
          <a:p>
            <a:pPr fontAlgn="auto">
              <a:spcAft>
                <a:spcPts val="0"/>
              </a:spcAft>
              <a:defRPr/>
            </a:pPr>
            <a:r>
              <a:rPr lang="fr-FR" dirty="0" smtClean="0">
                <a:solidFill>
                  <a:schemeClr val="tx1">
                    <a:lumMod val="75000"/>
                    <a:lumOff val="25000"/>
                  </a:schemeClr>
                </a:solidFill>
              </a:rPr>
              <a:t>Le Dernier Quartier Général de Napoléon (Genappe): nouvelle scénographie – public cible: les écoles et les familles</a:t>
            </a:r>
          </a:p>
          <a:p>
            <a:pPr fontAlgn="auto">
              <a:spcAft>
                <a:spcPts val="0"/>
              </a:spcAft>
              <a:defRPr/>
            </a:pPr>
            <a:r>
              <a:rPr lang="fr-FR" dirty="0" smtClean="0">
                <a:solidFill>
                  <a:schemeClr val="tx1">
                    <a:lumMod val="75000"/>
                    <a:lumOff val="25000"/>
                  </a:schemeClr>
                </a:solidFill>
              </a:rPr>
              <a:t>Le Domaine d’</a:t>
            </a:r>
            <a:r>
              <a:rPr lang="fr-FR" dirty="0" err="1" smtClean="0">
                <a:solidFill>
                  <a:schemeClr val="tx1">
                    <a:lumMod val="75000"/>
                    <a:lumOff val="25000"/>
                  </a:schemeClr>
                </a:solidFill>
              </a:rPr>
              <a:t>Hélecine</a:t>
            </a:r>
            <a:r>
              <a:rPr lang="fr-FR" dirty="0" smtClean="0">
                <a:solidFill>
                  <a:schemeClr val="tx1">
                    <a:lumMod val="75000"/>
                    <a:lumOff val="25000"/>
                  </a:schemeClr>
                </a:solidFill>
              </a:rPr>
              <a:t>: château néoclassique (patrimoine classé) avec parc de promenade de 28 ha, locations, plaines de jeux, mini golf, pêche,… et agenda des festivités: fête des jardins, fête du patrimoine, </a:t>
            </a:r>
            <a:r>
              <a:rPr lang="fr-FR" dirty="0" err="1" smtClean="0">
                <a:solidFill>
                  <a:schemeClr val="tx1">
                    <a:lumMod val="75000"/>
                    <a:lumOff val="25000"/>
                  </a:schemeClr>
                </a:solidFill>
              </a:rPr>
              <a:t>we</a:t>
            </a:r>
            <a:r>
              <a:rPr lang="fr-FR" dirty="0" smtClean="0">
                <a:solidFill>
                  <a:schemeClr val="tx1">
                    <a:lumMod val="75000"/>
                    <a:lumOff val="25000"/>
                  </a:schemeClr>
                </a:solidFill>
              </a:rPr>
              <a:t> médiéval, marché gourmand, nuit des feux,…</a:t>
            </a:r>
          </a:p>
          <a:p>
            <a:pPr fontAlgn="auto">
              <a:spcAft>
                <a:spcPts val="0"/>
              </a:spcAft>
              <a:defRPr/>
            </a:pPr>
            <a:r>
              <a:rPr lang="fr-FR" dirty="0" smtClean="0">
                <a:solidFill>
                  <a:schemeClr val="tx1">
                    <a:lumMod val="75000"/>
                    <a:lumOff val="25000"/>
                  </a:schemeClr>
                </a:solidFill>
              </a:rPr>
              <a:t>Le Domaine du Bois des Rêves (</a:t>
            </a:r>
            <a:r>
              <a:rPr lang="fr-FR" dirty="0" err="1" smtClean="0">
                <a:solidFill>
                  <a:schemeClr val="tx1">
                    <a:lumMod val="75000"/>
                    <a:lumOff val="25000"/>
                  </a:schemeClr>
                </a:solidFill>
              </a:rPr>
              <a:t>Ottignies</a:t>
            </a:r>
            <a:r>
              <a:rPr lang="fr-FR" dirty="0" smtClean="0">
                <a:solidFill>
                  <a:schemeClr val="tx1">
                    <a:lumMod val="75000"/>
                    <a:lumOff val="25000"/>
                  </a:schemeClr>
                </a:solidFill>
              </a:rPr>
              <a:t>): 67 ha de bois et parc, piscine en plein air, plaine de jeux, étangs, pêche, barbecue, </a:t>
            </a:r>
            <a:r>
              <a:rPr lang="fr-FR" dirty="0" err="1" smtClean="0">
                <a:solidFill>
                  <a:schemeClr val="tx1">
                    <a:lumMod val="75000"/>
                    <a:lumOff val="25000"/>
                  </a:schemeClr>
                </a:solidFill>
              </a:rPr>
              <a:t>horeca</a:t>
            </a:r>
            <a:r>
              <a:rPr lang="fr-FR" dirty="0" smtClean="0">
                <a:solidFill>
                  <a:schemeClr val="tx1">
                    <a:lumMod val="75000"/>
                    <a:lumOff val="25000"/>
                  </a:schemeClr>
                </a:solidFill>
              </a:rPr>
              <a:t>,… vocations multiples nt accueil scolaire. Abrite également l’</a:t>
            </a:r>
            <a:r>
              <a:rPr lang="fr-FR" dirty="0" err="1" smtClean="0">
                <a:solidFill>
                  <a:schemeClr val="tx1">
                    <a:lumMod val="75000"/>
                    <a:lumOff val="25000"/>
                  </a:schemeClr>
                </a:solidFill>
              </a:rPr>
              <a:t>asbl</a:t>
            </a:r>
            <a:r>
              <a:rPr lang="fr-FR" dirty="0" smtClean="0">
                <a:solidFill>
                  <a:schemeClr val="tx1">
                    <a:lumMod val="75000"/>
                    <a:lumOff val="25000"/>
                  </a:schemeClr>
                </a:solidFill>
              </a:rPr>
              <a:t> </a:t>
            </a:r>
            <a:r>
              <a:rPr lang="fr-FR" dirty="0" err="1" smtClean="0">
                <a:solidFill>
                  <a:schemeClr val="tx1">
                    <a:lumMod val="75000"/>
                    <a:lumOff val="25000"/>
                  </a:schemeClr>
                </a:solidFill>
              </a:rPr>
              <a:t>Birds</a:t>
            </a:r>
            <a:r>
              <a:rPr lang="fr-FR" dirty="0" smtClean="0">
                <a:solidFill>
                  <a:schemeClr val="tx1">
                    <a:lumMod val="75000"/>
                    <a:lumOff val="25000"/>
                  </a:schemeClr>
                </a:solidFill>
              </a:rPr>
              <a:t> </a:t>
            </a:r>
            <a:r>
              <a:rPr lang="fr-FR" dirty="0" err="1" smtClean="0">
                <a:solidFill>
                  <a:schemeClr val="tx1">
                    <a:lumMod val="75000"/>
                    <a:lumOff val="25000"/>
                  </a:schemeClr>
                </a:solidFill>
              </a:rPr>
              <a:t>Bay</a:t>
            </a:r>
            <a:r>
              <a:rPr lang="fr-FR" dirty="0" smtClean="0">
                <a:solidFill>
                  <a:schemeClr val="tx1">
                    <a:lumMod val="75000"/>
                    <a:lumOff val="25000"/>
                  </a:schemeClr>
                </a:solidFill>
              </a:rPr>
              <a:t>. Agenda des festivités: les plus connus: Halloween et la nuit africaine</a:t>
            </a:r>
            <a:endParaRPr lang="fr-FR" dirty="0">
              <a:solidFill>
                <a:schemeClr val="tx1">
                  <a:lumMod val="75000"/>
                  <a:lumOff val="25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p:cNvSpPr>
            <a:spLocks noGrp="1"/>
          </p:cNvSpPr>
          <p:nvPr>
            <p:ph type="title"/>
          </p:nvPr>
        </p:nvSpPr>
        <p:spPr/>
        <p:txBody>
          <a:bodyPr/>
          <a:lstStyle/>
          <a:p>
            <a:r>
              <a:rPr lang="fr-BE" sz="3200" smtClean="0">
                <a:solidFill>
                  <a:srgbClr val="31859C"/>
                </a:solidFill>
              </a:rPr>
              <a:t>Le tourisme: la fédération du tourisme du Brabant wallon</a:t>
            </a:r>
          </a:p>
        </p:txBody>
      </p:sp>
      <p:sp>
        <p:nvSpPr>
          <p:cNvPr id="3" name="Espace réservé du contenu 2"/>
          <p:cNvSpPr>
            <a:spLocks noGrp="1"/>
          </p:cNvSpPr>
          <p:nvPr>
            <p:ph idx="1"/>
          </p:nvPr>
        </p:nvSpPr>
        <p:spPr>
          <a:xfrm>
            <a:off x="468313" y="1341438"/>
            <a:ext cx="6840537" cy="4895850"/>
          </a:xfrm>
        </p:spPr>
        <p:txBody>
          <a:bodyPr rtlCol="0">
            <a:normAutofit fontScale="77500" lnSpcReduction="20000"/>
          </a:bodyPr>
          <a:lstStyle/>
          <a:p>
            <a:pPr fontAlgn="auto">
              <a:spcAft>
                <a:spcPts val="0"/>
              </a:spcAft>
              <a:defRPr/>
            </a:pPr>
            <a:r>
              <a:rPr lang="fr-FR" dirty="0" smtClean="0">
                <a:solidFill>
                  <a:schemeClr val="tx1">
                    <a:lumMod val="75000"/>
                    <a:lumOff val="25000"/>
                  </a:schemeClr>
                </a:solidFill>
              </a:rPr>
              <a:t>Notre service provincial du tourisme s’appelle la fédération du tourisme du BW (ce n’est pas une </a:t>
            </a:r>
            <a:r>
              <a:rPr lang="fr-FR" dirty="0" err="1" smtClean="0">
                <a:solidFill>
                  <a:schemeClr val="tx1">
                    <a:lumMod val="75000"/>
                    <a:lumOff val="25000"/>
                  </a:schemeClr>
                </a:solidFill>
              </a:rPr>
              <a:t>asbl</a:t>
            </a:r>
            <a:r>
              <a:rPr lang="fr-FR" dirty="0" smtClean="0">
                <a:solidFill>
                  <a:schemeClr val="tx1">
                    <a:lumMod val="75000"/>
                    <a:lumOff val="25000"/>
                  </a:schemeClr>
                </a:solidFill>
              </a:rPr>
              <a:t>) – architecture des opérateurs régionaux</a:t>
            </a:r>
          </a:p>
          <a:p>
            <a:pPr fontAlgn="auto">
              <a:spcAft>
                <a:spcPts val="0"/>
              </a:spcAft>
              <a:defRPr/>
            </a:pPr>
            <a:r>
              <a:rPr lang="fr-FR" dirty="0" smtClean="0">
                <a:solidFill>
                  <a:schemeClr val="tx1">
                    <a:lumMod val="75000"/>
                    <a:lumOff val="25000"/>
                  </a:schemeClr>
                </a:solidFill>
              </a:rPr>
              <a:t>Coordination de la promotion touristique pour les 5 maisons du tourisme du BW, nt présence dans les foires et salons nationaux et internationaux, publications, diffusions,…</a:t>
            </a:r>
          </a:p>
          <a:p>
            <a:pPr fontAlgn="auto">
              <a:spcAft>
                <a:spcPts val="0"/>
              </a:spcAft>
              <a:defRPr/>
            </a:pPr>
            <a:r>
              <a:rPr lang="fr-FR" dirty="0" smtClean="0">
                <a:solidFill>
                  <a:schemeClr val="tx1">
                    <a:lumMod val="75000"/>
                    <a:lumOff val="25000"/>
                  </a:schemeClr>
                </a:solidFill>
                <a:hlinkClick r:id="rId2"/>
              </a:rPr>
              <a:t>www.destinationbw.be</a:t>
            </a:r>
            <a:endParaRPr lang="fr-FR" dirty="0" smtClean="0">
              <a:solidFill>
                <a:schemeClr val="tx1">
                  <a:lumMod val="75000"/>
                  <a:lumOff val="25000"/>
                </a:schemeClr>
              </a:solidFill>
            </a:endParaRPr>
          </a:p>
          <a:p>
            <a:pPr fontAlgn="auto">
              <a:spcAft>
                <a:spcPts val="0"/>
              </a:spcAft>
              <a:defRPr/>
            </a:pPr>
            <a:r>
              <a:rPr lang="fr-FR" dirty="0" smtClean="0">
                <a:solidFill>
                  <a:schemeClr val="tx1">
                    <a:lumMod val="75000"/>
                    <a:lumOff val="25000"/>
                  </a:schemeClr>
                </a:solidFill>
              </a:rPr>
              <a:t>Partenariat exceptionnel cette année pour le bicentenaire de la Bataille de Waterloo 1815-2015)</a:t>
            </a:r>
          </a:p>
          <a:p>
            <a:pPr fontAlgn="auto">
              <a:spcAft>
                <a:spcPts val="0"/>
              </a:spcAft>
              <a:defRPr/>
            </a:pPr>
            <a:r>
              <a:rPr lang="fr-FR" dirty="0" smtClean="0">
                <a:solidFill>
                  <a:schemeClr val="tx1">
                    <a:lumMod val="75000"/>
                    <a:lumOff val="25000"/>
                  </a:schemeClr>
                </a:solidFill>
              </a:rPr>
              <a:t>Soutien aux carnavals et patrimoine folklorique dans la province</a:t>
            </a:r>
            <a:endParaRPr lang="fr-FR" dirty="0">
              <a:solidFill>
                <a:schemeClr val="tx1">
                  <a:lumMod val="75000"/>
                  <a:lumOff val="25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dirty="0" smtClean="0">
                <a:solidFill>
                  <a:srgbClr val="31859C"/>
                </a:solidFill>
              </a:rPr>
              <a:t>L’économie et l’emploi</a:t>
            </a:r>
            <a:endParaRPr lang="fr-FR" dirty="0">
              <a:solidFill>
                <a:srgbClr val="31859C"/>
              </a:solidFill>
            </a:endParaRPr>
          </a:p>
        </p:txBody>
      </p:sp>
      <p:sp>
        <p:nvSpPr>
          <p:cNvPr id="3" name="Espace réservé du contenu 2"/>
          <p:cNvSpPr>
            <a:spLocks noGrp="1"/>
          </p:cNvSpPr>
          <p:nvPr>
            <p:ph idx="1"/>
          </p:nvPr>
        </p:nvSpPr>
        <p:spPr>
          <a:xfrm>
            <a:off x="468313" y="1341438"/>
            <a:ext cx="6840537" cy="4895850"/>
          </a:xfrm>
        </p:spPr>
        <p:txBody>
          <a:bodyPr rtlCol="0">
            <a:normAutofit fontScale="85000" lnSpcReduction="10000"/>
          </a:bodyPr>
          <a:lstStyle/>
          <a:p>
            <a:pPr fontAlgn="auto">
              <a:spcAft>
                <a:spcPts val="0"/>
              </a:spcAft>
              <a:defRPr/>
            </a:pPr>
            <a:r>
              <a:rPr lang="fr-FR" dirty="0" smtClean="0">
                <a:solidFill>
                  <a:schemeClr val="tx1">
                    <a:lumMod val="75000"/>
                    <a:lumOff val="25000"/>
                  </a:schemeClr>
                </a:solidFill>
              </a:rPr>
              <a:t>Soutien et participation aux actions des opérateurs institutionnels dans le secteur économique: IBW, CCI, </a:t>
            </a:r>
            <a:r>
              <a:rPr lang="fr-FR" dirty="0" err="1" smtClean="0">
                <a:solidFill>
                  <a:schemeClr val="tx1">
                    <a:lumMod val="75000"/>
                    <a:lumOff val="25000"/>
                  </a:schemeClr>
                </a:solidFill>
              </a:rPr>
              <a:t>Sarsi</a:t>
            </a:r>
            <a:r>
              <a:rPr lang="fr-FR" dirty="0" smtClean="0">
                <a:solidFill>
                  <a:schemeClr val="tx1">
                    <a:lumMod val="75000"/>
                    <a:lumOff val="25000"/>
                  </a:schemeClr>
                </a:solidFill>
              </a:rPr>
              <a:t>, ID, UWE,…</a:t>
            </a:r>
          </a:p>
          <a:p>
            <a:pPr fontAlgn="auto">
              <a:spcAft>
                <a:spcPts val="0"/>
              </a:spcAft>
              <a:defRPr/>
            </a:pPr>
            <a:r>
              <a:rPr lang="fr-FR" dirty="0" smtClean="0">
                <a:solidFill>
                  <a:schemeClr val="tx1">
                    <a:lumMod val="75000"/>
                    <a:lumOff val="25000"/>
                  </a:schemeClr>
                </a:solidFill>
              </a:rPr>
              <a:t>Coordination au sein du conseil consultatif de l’économie</a:t>
            </a:r>
          </a:p>
          <a:p>
            <a:pPr fontAlgn="auto">
              <a:spcAft>
                <a:spcPts val="0"/>
              </a:spcAft>
              <a:defRPr/>
            </a:pPr>
            <a:r>
              <a:rPr lang="fr-FR" dirty="0" smtClean="0">
                <a:solidFill>
                  <a:schemeClr val="tx1">
                    <a:lumMod val="75000"/>
                    <a:lumOff val="25000"/>
                  </a:schemeClr>
                </a:solidFill>
              </a:rPr>
              <a:t>Actions de promotion des atouts du BW: Marché du chocolat, Salon créations, soutien à l’Office des métiers d’arts, </a:t>
            </a:r>
            <a:r>
              <a:rPr lang="fr-FR" dirty="0" err="1" smtClean="0">
                <a:solidFill>
                  <a:schemeClr val="tx1">
                    <a:lumMod val="75000"/>
                    <a:lumOff val="25000"/>
                  </a:schemeClr>
                </a:solidFill>
              </a:rPr>
              <a:t>afterworks</a:t>
            </a:r>
            <a:r>
              <a:rPr lang="fr-FR" dirty="0" smtClean="0">
                <a:solidFill>
                  <a:schemeClr val="tx1">
                    <a:lumMod val="75000"/>
                    <a:lumOff val="25000"/>
                  </a:schemeClr>
                </a:solidFill>
              </a:rPr>
              <a:t> économiques,…</a:t>
            </a:r>
          </a:p>
          <a:p>
            <a:pPr fontAlgn="auto">
              <a:spcAft>
                <a:spcPts val="0"/>
              </a:spcAft>
              <a:defRPr/>
            </a:pPr>
            <a:r>
              <a:rPr lang="fr-FR" dirty="0" smtClean="0">
                <a:solidFill>
                  <a:schemeClr val="tx1">
                    <a:lumMod val="75000"/>
                    <a:lumOff val="25000"/>
                  </a:schemeClr>
                </a:solidFill>
              </a:rPr>
              <a:t>Passerelle: entreprises, emplois, enseignement et formations: SIEP, Go to </a:t>
            </a:r>
            <a:r>
              <a:rPr lang="fr-FR" dirty="0" err="1" smtClean="0">
                <a:solidFill>
                  <a:schemeClr val="tx1">
                    <a:lumMod val="75000"/>
                    <a:lumOff val="25000"/>
                  </a:schemeClr>
                </a:solidFill>
              </a:rPr>
              <a:t>Reve</a:t>
            </a:r>
            <a:r>
              <a:rPr lang="fr-FR" dirty="0" smtClean="0">
                <a:solidFill>
                  <a:schemeClr val="tx1">
                    <a:lumMod val="75000"/>
                    <a:lumOff val="25000"/>
                  </a:schemeClr>
                </a:solidFill>
              </a:rPr>
              <a:t>, Mire BW, tables de conversation,… </a:t>
            </a:r>
            <a:endParaRPr lang="fr-FR" dirty="0">
              <a:solidFill>
                <a:schemeClr val="tx1">
                  <a:lumMod val="75000"/>
                  <a:lumOff val="25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dirty="0" smtClean="0">
                <a:solidFill>
                  <a:srgbClr val="31859C"/>
                </a:solidFill>
              </a:rPr>
              <a:t>L’agriculture </a:t>
            </a:r>
            <a:endParaRPr lang="fr-FR" dirty="0">
              <a:solidFill>
                <a:srgbClr val="31859C"/>
              </a:solidFill>
            </a:endParaRPr>
          </a:p>
        </p:txBody>
      </p:sp>
      <p:sp>
        <p:nvSpPr>
          <p:cNvPr id="3" name="Espace réservé du contenu 2"/>
          <p:cNvSpPr>
            <a:spLocks noGrp="1"/>
          </p:cNvSpPr>
          <p:nvPr>
            <p:ph idx="1"/>
          </p:nvPr>
        </p:nvSpPr>
        <p:spPr>
          <a:xfrm>
            <a:off x="468313" y="1341438"/>
            <a:ext cx="6840537" cy="4895850"/>
          </a:xfrm>
        </p:spPr>
        <p:txBody>
          <a:bodyPr rtlCol="0">
            <a:normAutofit fontScale="77500" lnSpcReduction="20000"/>
          </a:bodyPr>
          <a:lstStyle/>
          <a:p>
            <a:pPr fontAlgn="auto">
              <a:spcAft>
                <a:spcPts val="0"/>
              </a:spcAft>
              <a:defRPr/>
            </a:pPr>
            <a:r>
              <a:rPr lang="fr-FR" dirty="0" smtClean="0">
                <a:solidFill>
                  <a:schemeClr val="tx1">
                    <a:lumMod val="75000"/>
                    <a:lumOff val="25000"/>
                  </a:schemeClr>
                </a:solidFill>
              </a:rPr>
              <a:t>Le centre provincial de l’agriculture et de la ruralité (CPAR): la </a:t>
            </a:r>
            <a:r>
              <a:rPr lang="fr-FR" dirty="0" err="1">
                <a:solidFill>
                  <a:schemeClr val="tx1">
                    <a:lumMod val="75000"/>
                    <a:lumOff val="25000"/>
                  </a:schemeClr>
                </a:solidFill>
              </a:rPr>
              <a:t>H</a:t>
            </a:r>
            <a:r>
              <a:rPr lang="fr-FR" dirty="0" err="1" smtClean="0">
                <a:solidFill>
                  <a:schemeClr val="tx1">
                    <a:lumMod val="75000"/>
                    <a:lumOff val="25000"/>
                  </a:schemeClr>
                </a:solidFill>
              </a:rPr>
              <a:t>ulpe</a:t>
            </a:r>
            <a:r>
              <a:rPr lang="fr-FR" dirty="0" smtClean="0">
                <a:solidFill>
                  <a:schemeClr val="tx1">
                    <a:lumMod val="75000"/>
                    <a:lumOff val="25000"/>
                  </a:schemeClr>
                </a:solidFill>
              </a:rPr>
              <a:t> – bientôt Wavre</a:t>
            </a:r>
          </a:p>
          <a:p>
            <a:pPr fontAlgn="auto">
              <a:spcAft>
                <a:spcPts val="0"/>
              </a:spcAft>
              <a:defRPr/>
            </a:pPr>
            <a:r>
              <a:rPr lang="fr-FR" dirty="0" smtClean="0">
                <a:solidFill>
                  <a:schemeClr val="tx1">
                    <a:lumMod val="75000"/>
                    <a:lumOff val="25000"/>
                  </a:schemeClr>
                </a:solidFill>
              </a:rPr>
              <a:t>Soutien aux agriculteurs tant comme acteur économique que comme gestionnaire de notre cadre de vie et producteur de notre alimentation (comptabilité, </a:t>
            </a:r>
            <a:r>
              <a:rPr lang="fr-FR" dirty="0" err="1" smtClean="0">
                <a:solidFill>
                  <a:schemeClr val="tx1">
                    <a:lumMod val="75000"/>
                    <a:lumOff val="25000"/>
                  </a:schemeClr>
                </a:solidFill>
              </a:rPr>
              <a:t>géoparcellisation</a:t>
            </a:r>
            <a:r>
              <a:rPr lang="fr-FR" dirty="0" smtClean="0">
                <a:solidFill>
                  <a:schemeClr val="tx1">
                    <a:lumMod val="75000"/>
                    <a:lumOff val="25000"/>
                  </a:schemeClr>
                </a:solidFill>
              </a:rPr>
              <a:t>, circuits courts, formations informatiques,</a:t>
            </a:r>
            <a:r>
              <a:rPr lang="fr-FR" dirty="0">
                <a:solidFill>
                  <a:schemeClr val="tx1">
                    <a:lumMod val="75000"/>
                    <a:lumOff val="25000"/>
                  </a:schemeClr>
                </a:solidFill>
              </a:rPr>
              <a:t> </a:t>
            </a:r>
            <a:r>
              <a:rPr lang="fr-FR" dirty="0" smtClean="0">
                <a:solidFill>
                  <a:schemeClr val="tx1">
                    <a:lumMod val="75000"/>
                    <a:lumOff val="25000"/>
                  </a:schemeClr>
                </a:solidFill>
              </a:rPr>
              <a:t>ramassage des pneus, exportations,…)</a:t>
            </a:r>
          </a:p>
          <a:p>
            <a:pPr fontAlgn="auto">
              <a:spcAft>
                <a:spcPts val="0"/>
              </a:spcAft>
              <a:defRPr/>
            </a:pPr>
            <a:r>
              <a:rPr lang="fr-FR" dirty="0" smtClean="0">
                <a:solidFill>
                  <a:schemeClr val="tx1">
                    <a:lumMod val="75000"/>
                    <a:lumOff val="25000"/>
                  </a:schemeClr>
                </a:solidFill>
              </a:rPr>
              <a:t>Station d’analyse détenant plusieurs labels qualité de niveau européen (sol, fourrage, eau)</a:t>
            </a:r>
          </a:p>
          <a:p>
            <a:pPr fontAlgn="auto">
              <a:spcAft>
                <a:spcPts val="0"/>
              </a:spcAft>
              <a:defRPr/>
            </a:pPr>
            <a:r>
              <a:rPr lang="fr-FR" dirty="0" smtClean="0">
                <a:solidFill>
                  <a:schemeClr val="tx1">
                    <a:lumMod val="75000"/>
                    <a:lumOff val="25000"/>
                  </a:schemeClr>
                </a:solidFill>
              </a:rPr>
              <a:t>Une nouveauté 2015: les Maîtres jardiniers: volonté de s’ouvrir à des actions grand public et aux communes (soutien pour l’objectif 0 phyto) (AP)</a:t>
            </a:r>
          </a:p>
          <a:p>
            <a:pPr fontAlgn="auto">
              <a:spcAft>
                <a:spcPts val="0"/>
              </a:spcAft>
              <a:defRPr/>
            </a:pPr>
            <a:endParaRPr lang="fr-FR" dirty="0">
              <a:solidFill>
                <a:schemeClr val="tx1">
                  <a:lumMod val="75000"/>
                  <a:lumOff val="25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dirty="0" smtClean="0">
                <a:solidFill>
                  <a:srgbClr val="31859C"/>
                </a:solidFill>
              </a:rPr>
              <a:t>La santé</a:t>
            </a:r>
            <a:endParaRPr lang="fr-FR" dirty="0">
              <a:solidFill>
                <a:srgbClr val="31859C"/>
              </a:solidFill>
            </a:endParaRPr>
          </a:p>
        </p:txBody>
      </p:sp>
      <p:sp>
        <p:nvSpPr>
          <p:cNvPr id="3" name="Espace réservé du contenu 2"/>
          <p:cNvSpPr>
            <a:spLocks noGrp="1"/>
          </p:cNvSpPr>
          <p:nvPr>
            <p:ph idx="1"/>
          </p:nvPr>
        </p:nvSpPr>
        <p:spPr>
          <a:xfrm>
            <a:off x="468313" y="1341438"/>
            <a:ext cx="6840537" cy="4895850"/>
          </a:xfrm>
        </p:spPr>
        <p:txBody>
          <a:bodyPr rtlCol="0">
            <a:normAutofit fontScale="85000" lnSpcReduction="10000"/>
          </a:bodyPr>
          <a:lstStyle/>
          <a:p>
            <a:pPr fontAlgn="auto">
              <a:spcAft>
                <a:spcPts val="0"/>
              </a:spcAft>
              <a:defRPr/>
            </a:pPr>
            <a:r>
              <a:rPr lang="fr-FR" dirty="0" smtClean="0">
                <a:solidFill>
                  <a:schemeClr val="tx1">
                    <a:lumMod val="75000"/>
                    <a:lumOff val="25000"/>
                  </a:schemeClr>
                </a:solidFill>
              </a:rPr>
              <a:t>5 PSE: services de la santé à l’école – équipes pluridisciplinaires médico-sociales.</a:t>
            </a:r>
          </a:p>
          <a:p>
            <a:pPr fontAlgn="auto">
              <a:spcAft>
                <a:spcPts val="0"/>
              </a:spcAft>
              <a:defRPr/>
            </a:pPr>
            <a:r>
              <a:rPr lang="fr-FR" dirty="0" smtClean="0">
                <a:solidFill>
                  <a:schemeClr val="tx1">
                    <a:lumMod val="75000"/>
                    <a:lumOff val="25000"/>
                  </a:schemeClr>
                </a:solidFill>
              </a:rPr>
              <a:t>Ces centres suivent 25 des 27 communes du BW + les communes de Pont-à-Celles et les écoles provinciales: quelques 23 000 élèves</a:t>
            </a:r>
          </a:p>
          <a:p>
            <a:pPr fontAlgn="auto">
              <a:spcAft>
                <a:spcPts val="0"/>
              </a:spcAft>
              <a:defRPr/>
            </a:pPr>
            <a:r>
              <a:rPr lang="fr-FR" dirty="0" smtClean="0">
                <a:solidFill>
                  <a:schemeClr val="tx1">
                    <a:lumMod val="75000"/>
                    <a:lumOff val="25000"/>
                  </a:schemeClr>
                </a:solidFill>
              </a:rPr>
              <a:t>Bilans de santé obligatoires; vaccinations; interventions </a:t>
            </a:r>
            <a:r>
              <a:rPr lang="fr-FR" smtClean="0">
                <a:solidFill>
                  <a:schemeClr val="tx1">
                    <a:lumMod val="75000"/>
                    <a:lumOff val="25000"/>
                  </a:schemeClr>
                </a:solidFill>
              </a:rPr>
              <a:t>ponctuelles </a:t>
            </a:r>
            <a:r>
              <a:rPr lang="fr-FR" smtClean="0">
                <a:solidFill>
                  <a:schemeClr val="tx1">
                    <a:lumMod val="75000"/>
                    <a:lumOff val="25000"/>
                  </a:schemeClr>
                </a:solidFill>
              </a:rPr>
              <a:t>en </a:t>
            </a:r>
            <a:r>
              <a:rPr lang="fr-FR" dirty="0" smtClean="0">
                <a:solidFill>
                  <a:schemeClr val="tx1">
                    <a:lumMod val="75000"/>
                    <a:lumOff val="25000"/>
                  </a:schemeClr>
                </a:solidFill>
              </a:rPr>
              <a:t>cas de risques de contagion (méningites, gales, …); projets de prévention avec les équipes pédagogiques (alimentation, hygiène, prévention des MST, approche de difficultés de vie: mort, la séparation,…)</a:t>
            </a:r>
            <a:endParaRPr lang="fr-FR" dirty="0">
              <a:solidFill>
                <a:schemeClr val="tx1">
                  <a:lumMod val="75000"/>
                  <a:lumOff val="25000"/>
                </a:schemeClr>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dirty="0" smtClean="0">
                <a:solidFill>
                  <a:srgbClr val="31859C"/>
                </a:solidFill>
              </a:rPr>
              <a:t>La santé</a:t>
            </a:r>
            <a:endParaRPr lang="fr-FR" dirty="0">
              <a:solidFill>
                <a:srgbClr val="31859C"/>
              </a:solidFill>
            </a:endParaRPr>
          </a:p>
        </p:txBody>
      </p:sp>
      <p:sp>
        <p:nvSpPr>
          <p:cNvPr id="3" name="Espace réservé du contenu 2"/>
          <p:cNvSpPr>
            <a:spLocks noGrp="1"/>
          </p:cNvSpPr>
          <p:nvPr>
            <p:ph idx="1"/>
          </p:nvPr>
        </p:nvSpPr>
        <p:spPr>
          <a:xfrm>
            <a:off x="468313" y="1341438"/>
            <a:ext cx="6840537" cy="4895850"/>
          </a:xfrm>
        </p:spPr>
        <p:txBody>
          <a:bodyPr rtlCol="0">
            <a:normAutofit fontScale="92500"/>
          </a:bodyPr>
          <a:lstStyle/>
          <a:p>
            <a:pPr fontAlgn="auto">
              <a:spcAft>
                <a:spcPts val="0"/>
              </a:spcAft>
              <a:defRPr/>
            </a:pPr>
            <a:r>
              <a:rPr lang="fr-FR" dirty="0" smtClean="0">
                <a:solidFill>
                  <a:schemeClr val="tx1">
                    <a:lumMod val="75000"/>
                    <a:lumOff val="25000"/>
                  </a:schemeClr>
                </a:solidFill>
              </a:rPr>
              <a:t>3 centres de santé mentale: SSM: Nivelles, Jodoigne, Tubize</a:t>
            </a:r>
          </a:p>
          <a:p>
            <a:pPr fontAlgn="auto">
              <a:spcAft>
                <a:spcPts val="0"/>
              </a:spcAft>
              <a:defRPr/>
            </a:pPr>
            <a:r>
              <a:rPr lang="fr-FR" dirty="0" smtClean="0">
                <a:solidFill>
                  <a:schemeClr val="tx1">
                    <a:lumMod val="75000"/>
                    <a:lumOff val="25000"/>
                  </a:schemeClr>
                </a:solidFill>
              </a:rPr>
              <a:t>Plus ou moins 500 situations par an concernant des personnes, des familles en détresse mentale: dépressions, troubles mentaux, alcoolisme, drogues, réinsertion, victimes d’abus sexuels ou de violence intrafamiliale,…</a:t>
            </a:r>
          </a:p>
          <a:p>
            <a:pPr fontAlgn="auto">
              <a:spcAft>
                <a:spcPts val="0"/>
              </a:spcAft>
              <a:defRPr/>
            </a:pPr>
            <a:r>
              <a:rPr lang="fr-FR" dirty="0" smtClean="0">
                <a:solidFill>
                  <a:schemeClr val="tx1">
                    <a:lumMod val="75000"/>
                    <a:lumOff val="25000"/>
                  </a:schemeClr>
                </a:solidFill>
              </a:rPr>
              <a:t>Actions de prévention et de sensibilisation: Alzheimer, </a:t>
            </a:r>
            <a:r>
              <a:rPr lang="fr-FR" dirty="0" err="1" smtClean="0">
                <a:solidFill>
                  <a:schemeClr val="tx1">
                    <a:lumMod val="75000"/>
                    <a:lumOff val="25000"/>
                  </a:schemeClr>
                </a:solidFill>
              </a:rPr>
              <a:t>burn</a:t>
            </a:r>
            <a:r>
              <a:rPr lang="fr-FR" dirty="0" smtClean="0">
                <a:solidFill>
                  <a:schemeClr val="tx1">
                    <a:lumMod val="75000"/>
                    <a:lumOff val="25000"/>
                  </a:schemeClr>
                </a:solidFill>
              </a:rPr>
              <a:t> out, …</a:t>
            </a:r>
            <a:endParaRPr lang="fr-FR" dirty="0">
              <a:solidFill>
                <a:schemeClr val="tx1">
                  <a:lumMod val="75000"/>
                  <a:lumOff val="25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dirty="0" smtClean="0">
                <a:solidFill>
                  <a:srgbClr val="31859C"/>
                </a:solidFill>
              </a:rPr>
              <a:t>La santé</a:t>
            </a:r>
            <a:endParaRPr lang="fr-FR" dirty="0">
              <a:solidFill>
                <a:srgbClr val="31859C"/>
              </a:solidFill>
            </a:endParaRPr>
          </a:p>
        </p:txBody>
      </p:sp>
      <p:sp>
        <p:nvSpPr>
          <p:cNvPr id="3" name="Espace réservé du contenu 2"/>
          <p:cNvSpPr>
            <a:spLocks noGrp="1"/>
          </p:cNvSpPr>
          <p:nvPr>
            <p:ph idx="1"/>
          </p:nvPr>
        </p:nvSpPr>
        <p:spPr>
          <a:xfrm>
            <a:off x="468313" y="1341438"/>
            <a:ext cx="6840537" cy="4895850"/>
          </a:xfrm>
        </p:spPr>
        <p:txBody>
          <a:bodyPr rtlCol="0">
            <a:normAutofit fontScale="85000" lnSpcReduction="20000"/>
          </a:bodyPr>
          <a:lstStyle/>
          <a:p>
            <a:pPr fontAlgn="auto">
              <a:spcAft>
                <a:spcPts val="0"/>
              </a:spcAft>
              <a:defRPr/>
            </a:pPr>
            <a:endParaRPr lang="fr-FR" dirty="0" smtClean="0">
              <a:solidFill>
                <a:schemeClr val="tx1">
                  <a:lumMod val="75000"/>
                  <a:lumOff val="25000"/>
                </a:schemeClr>
              </a:solidFill>
            </a:endParaRPr>
          </a:p>
          <a:p>
            <a:pPr fontAlgn="auto">
              <a:spcAft>
                <a:spcPts val="0"/>
              </a:spcAft>
              <a:defRPr/>
            </a:pPr>
            <a:r>
              <a:rPr lang="fr-FR" dirty="0" smtClean="0">
                <a:solidFill>
                  <a:schemeClr val="tx1">
                    <a:lumMod val="75000"/>
                    <a:lumOff val="25000"/>
                  </a:schemeClr>
                </a:solidFill>
              </a:rPr>
              <a:t> le SAMI-BW: le Service provincial d’Analyse des Milieux Intérieurs: recherche des polluants et allergènes dans les habitations sur prescription médicale</a:t>
            </a:r>
          </a:p>
          <a:p>
            <a:pPr fontAlgn="auto">
              <a:spcAft>
                <a:spcPts val="0"/>
              </a:spcAft>
              <a:defRPr/>
            </a:pPr>
            <a:r>
              <a:rPr lang="fr-FR" dirty="0" smtClean="0">
                <a:solidFill>
                  <a:schemeClr val="tx1">
                    <a:lumMod val="75000"/>
                    <a:lumOff val="25000"/>
                  </a:schemeClr>
                </a:solidFill>
              </a:rPr>
              <a:t>Soutien et acteur majeurs du CLPS-BW (</a:t>
            </a:r>
            <a:r>
              <a:rPr lang="fr-FR" dirty="0" err="1" smtClean="0">
                <a:solidFill>
                  <a:schemeClr val="tx1">
                    <a:lumMod val="75000"/>
                    <a:lumOff val="25000"/>
                  </a:schemeClr>
                </a:solidFill>
              </a:rPr>
              <a:t>asbl</a:t>
            </a:r>
            <a:r>
              <a:rPr lang="fr-FR" dirty="0" smtClean="0">
                <a:solidFill>
                  <a:schemeClr val="tx1">
                    <a:lumMod val="75000"/>
                    <a:lumOff val="25000"/>
                  </a:schemeClr>
                </a:solidFill>
              </a:rPr>
              <a:t>): Centre Local de Promotion de la Santé du BW qui travaille au développement du réseau des acteurs de santé, offre d’outils et de formations, actions de prévention (ex: contre le harcèlement et la violence à l’</a:t>
            </a:r>
            <a:r>
              <a:rPr lang="fr-FR" dirty="0">
                <a:solidFill>
                  <a:schemeClr val="tx1">
                    <a:lumMod val="75000"/>
                    <a:lumOff val="25000"/>
                  </a:schemeClr>
                </a:solidFill>
              </a:rPr>
              <a:t>é</a:t>
            </a:r>
            <a:r>
              <a:rPr lang="fr-FR" dirty="0" smtClean="0">
                <a:solidFill>
                  <a:schemeClr val="tx1">
                    <a:lumMod val="75000"/>
                    <a:lumOff val="25000"/>
                  </a:schemeClr>
                </a:solidFill>
              </a:rPr>
              <a:t>cole)</a:t>
            </a:r>
          </a:p>
          <a:p>
            <a:pPr fontAlgn="auto">
              <a:spcAft>
                <a:spcPts val="0"/>
              </a:spcAft>
              <a:defRPr/>
            </a:pPr>
            <a:r>
              <a:rPr lang="fr-FR" dirty="0" smtClean="0">
                <a:solidFill>
                  <a:schemeClr val="tx1">
                    <a:lumMod val="75000"/>
                    <a:lumOff val="25000"/>
                  </a:schemeClr>
                </a:solidFill>
              </a:rPr>
              <a:t>Plate forme internet de partage et de documentation: SISS</a:t>
            </a:r>
            <a:endParaRPr lang="fr-FR" dirty="0">
              <a:solidFill>
                <a:schemeClr val="tx1">
                  <a:lumMod val="75000"/>
                  <a:lumOff val="250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dirty="0" smtClean="0">
                <a:solidFill>
                  <a:srgbClr val="31859C"/>
                </a:solidFill>
              </a:rPr>
              <a:t>La cohésion sociale</a:t>
            </a:r>
            <a:endParaRPr lang="fr-FR" dirty="0">
              <a:solidFill>
                <a:srgbClr val="31859C"/>
              </a:solidFill>
            </a:endParaRPr>
          </a:p>
        </p:txBody>
      </p:sp>
      <p:sp>
        <p:nvSpPr>
          <p:cNvPr id="3" name="Espace réservé du contenu 2"/>
          <p:cNvSpPr>
            <a:spLocks noGrp="1"/>
          </p:cNvSpPr>
          <p:nvPr>
            <p:ph idx="1"/>
          </p:nvPr>
        </p:nvSpPr>
        <p:spPr>
          <a:xfrm>
            <a:off x="468313" y="1341438"/>
            <a:ext cx="6840537" cy="4895850"/>
          </a:xfrm>
        </p:spPr>
        <p:txBody>
          <a:bodyPr rtlCol="0">
            <a:normAutofit fontScale="85000" lnSpcReduction="20000"/>
          </a:bodyPr>
          <a:lstStyle/>
          <a:p>
            <a:pPr fontAlgn="auto">
              <a:spcAft>
                <a:spcPts val="0"/>
              </a:spcAft>
              <a:defRPr/>
            </a:pPr>
            <a:r>
              <a:rPr lang="fr-FR" dirty="0" smtClean="0">
                <a:solidFill>
                  <a:schemeClr val="tx1">
                    <a:lumMod val="75000"/>
                    <a:lumOff val="25000"/>
                  </a:schemeClr>
                </a:solidFill>
              </a:rPr>
              <a:t>Aide financière et/ou participation directe dans de nombreuses </a:t>
            </a:r>
            <a:r>
              <a:rPr lang="fr-FR" dirty="0" err="1" smtClean="0">
                <a:solidFill>
                  <a:schemeClr val="tx1">
                    <a:lumMod val="75000"/>
                    <a:lumOff val="25000"/>
                  </a:schemeClr>
                </a:solidFill>
              </a:rPr>
              <a:t>asbl</a:t>
            </a:r>
            <a:r>
              <a:rPr lang="fr-FR" dirty="0" smtClean="0">
                <a:solidFill>
                  <a:schemeClr val="tx1">
                    <a:lumMod val="75000"/>
                    <a:lumOff val="25000"/>
                  </a:schemeClr>
                </a:solidFill>
              </a:rPr>
              <a:t> agissant dans l’aide sociale en BW</a:t>
            </a:r>
          </a:p>
          <a:p>
            <a:pPr fontAlgn="auto">
              <a:spcAft>
                <a:spcPts val="0"/>
              </a:spcAft>
              <a:defRPr/>
            </a:pPr>
            <a:r>
              <a:rPr lang="fr-FR" dirty="0" smtClean="0">
                <a:solidFill>
                  <a:schemeClr val="tx1">
                    <a:lumMod val="75000"/>
                    <a:lumOff val="25000"/>
                  </a:schemeClr>
                </a:solidFill>
              </a:rPr>
              <a:t>Cela concerne de très nombreux secteurs: aides aux démunis; aides aux personnes handicapées; seniors; petite enfance; réinsertion professionnelle; intergénérationnel; égalité des chances; maisons maternelles; dialogue Nord-Sud,… (AP)</a:t>
            </a:r>
          </a:p>
          <a:p>
            <a:pPr fontAlgn="auto">
              <a:spcAft>
                <a:spcPts val="0"/>
              </a:spcAft>
              <a:defRPr/>
            </a:pPr>
            <a:r>
              <a:rPr lang="fr-FR" dirty="0" smtClean="0">
                <a:solidFill>
                  <a:schemeClr val="tx1">
                    <a:lumMod val="75000"/>
                    <a:lumOff val="25000"/>
                  </a:schemeClr>
                </a:solidFill>
              </a:rPr>
              <a:t>Un partenaire majeur: l’ISBW (principalement accueil de la petite enfance)</a:t>
            </a:r>
          </a:p>
          <a:p>
            <a:pPr fontAlgn="auto">
              <a:spcAft>
                <a:spcPts val="0"/>
              </a:spcAft>
              <a:defRPr/>
            </a:pPr>
            <a:r>
              <a:rPr lang="fr-FR" dirty="0" smtClean="0">
                <a:solidFill>
                  <a:schemeClr val="tx1">
                    <a:lumMod val="75000"/>
                    <a:lumOff val="25000"/>
                  </a:schemeClr>
                </a:solidFill>
              </a:rPr>
              <a:t>Un réseau partenaire prioritaire: les CPAS</a:t>
            </a:r>
            <a:endParaRPr lang="fr-FR" dirty="0">
              <a:solidFill>
                <a:schemeClr val="tx1">
                  <a:lumMod val="75000"/>
                  <a:lumOff val="2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BE" sz="3200" smtClean="0">
                <a:solidFill>
                  <a:srgbClr val="31859C"/>
                </a:solidFill>
              </a:rPr>
              <a:t>Une collectivité responsable de l’intérêt provincial</a:t>
            </a:r>
          </a:p>
        </p:txBody>
      </p:sp>
      <p:sp>
        <p:nvSpPr>
          <p:cNvPr id="4099" name="Espace réservé du contenu 2"/>
          <p:cNvSpPr>
            <a:spLocks noGrp="1"/>
          </p:cNvSpPr>
          <p:nvPr>
            <p:ph idx="1"/>
          </p:nvPr>
        </p:nvSpPr>
        <p:spPr>
          <a:xfrm>
            <a:off x="468313" y="1341438"/>
            <a:ext cx="6840537" cy="4895850"/>
          </a:xfrm>
        </p:spPr>
        <p:txBody>
          <a:bodyPr/>
          <a:lstStyle/>
          <a:p>
            <a:r>
              <a:rPr lang="fr-BE" smtClean="0"/>
              <a:t>La province doit fédérer et dépasser les intérêts juxtaposés de ses habitants.</a:t>
            </a:r>
          </a:p>
          <a:p>
            <a:r>
              <a:rPr lang="fr-BE" smtClean="0"/>
              <a:t>La province doit fédérer et dépasser les intérêts juxtaposés des communes.</a:t>
            </a:r>
          </a:p>
          <a:p>
            <a:r>
              <a:rPr lang="fr-BE" smtClean="0"/>
              <a:t>La province doit respecter l’intérêt général supérieur: la Région, la Communauté, la Belgique.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dirty="0" smtClean="0">
                <a:solidFill>
                  <a:srgbClr val="31859C"/>
                </a:solidFill>
              </a:rPr>
              <a:t>La cohésion territoriale</a:t>
            </a:r>
            <a:endParaRPr lang="fr-FR" dirty="0">
              <a:solidFill>
                <a:srgbClr val="31859C"/>
              </a:solidFill>
            </a:endParaRPr>
          </a:p>
        </p:txBody>
      </p:sp>
      <p:sp>
        <p:nvSpPr>
          <p:cNvPr id="3" name="Espace réservé du contenu 2"/>
          <p:cNvSpPr>
            <a:spLocks noGrp="1"/>
          </p:cNvSpPr>
          <p:nvPr>
            <p:ph idx="1"/>
          </p:nvPr>
        </p:nvSpPr>
        <p:spPr>
          <a:xfrm>
            <a:off x="468313" y="1341438"/>
            <a:ext cx="6840537" cy="4895850"/>
          </a:xfrm>
        </p:spPr>
        <p:txBody>
          <a:bodyPr rtlCol="0">
            <a:normAutofit fontScale="77500" lnSpcReduction="20000"/>
          </a:bodyPr>
          <a:lstStyle/>
          <a:p>
            <a:pPr fontAlgn="auto">
              <a:spcAft>
                <a:spcPts val="0"/>
              </a:spcAft>
              <a:defRPr/>
            </a:pPr>
            <a:r>
              <a:rPr lang="fr-FR" dirty="0" smtClean="0">
                <a:solidFill>
                  <a:schemeClr val="tx1">
                    <a:lumMod val="75000"/>
                    <a:lumOff val="25000"/>
                  </a:schemeClr>
                </a:solidFill>
              </a:rPr>
              <a:t>En BW: ne dites plus « logement » (compétence désormais interdite par la RW pour les provinces), dites: « Cohésion territoriale »</a:t>
            </a:r>
          </a:p>
          <a:p>
            <a:pPr fontAlgn="auto">
              <a:spcAft>
                <a:spcPts val="0"/>
              </a:spcAft>
              <a:defRPr/>
            </a:pPr>
            <a:r>
              <a:rPr lang="fr-FR" dirty="0" smtClean="0">
                <a:solidFill>
                  <a:schemeClr val="tx1">
                    <a:lumMod val="75000"/>
                    <a:lumOff val="25000"/>
                  </a:schemeClr>
                </a:solidFill>
              </a:rPr>
              <a:t>L’accès à un </a:t>
            </a:r>
            <a:r>
              <a:rPr lang="fr-FR" i="1" dirty="0" smtClean="0">
                <a:solidFill>
                  <a:schemeClr val="tx1">
                    <a:lumMod val="75000"/>
                    <a:lumOff val="25000"/>
                  </a:schemeClr>
                </a:solidFill>
              </a:rPr>
              <a:t>logement</a:t>
            </a:r>
            <a:r>
              <a:rPr lang="fr-FR" dirty="0" smtClean="0">
                <a:solidFill>
                  <a:schemeClr val="tx1">
                    <a:lumMod val="75000"/>
                    <a:lumOff val="25000"/>
                  </a:schemeClr>
                </a:solidFill>
              </a:rPr>
              <a:t> reste pourtant une préoccupation prioritaire en BW pour les jeunes, pour les seniors, pour les personnes moins valides, pour les familles monoparentales,… =&gt; soutiens provinciaux diversifiés pour trouver l’outil le plus adapté:</a:t>
            </a:r>
          </a:p>
          <a:p>
            <a:pPr lvl="1" fontAlgn="auto">
              <a:spcAft>
                <a:spcPts val="0"/>
              </a:spcAft>
              <a:defRPr/>
            </a:pPr>
            <a:r>
              <a:rPr lang="fr-FR" dirty="0" smtClean="0">
                <a:solidFill>
                  <a:schemeClr val="tx1">
                    <a:lumMod val="75000"/>
                    <a:lumOff val="25000"/>
                  </a:schemeClr>
                </a:solidFill>
              </a:rPr>
              <a:t>Prime de cohésion territoriale</a:t>
            </a:r>
          </a:p>
          <a:p>
            <a:pPr lvl="1" fontAlgn="auto">
              <a:spcAft>
                <a:spcPts val="0"/>
              </a:spcAft>
              <a:defRPr/>
            </a:pPr>
            <a:r>
              <a:rPr lang="fr-FR" dirty="0" smtClean="0">
                <a:solidFill>
                  <a:schemeClr val="tx1">
                    <a:lumMod val="75000"/>
                    <a:lumOff val="25000"/>
                  </a:schemeClr>
                </a:solidFill>
              </a:rPr>
              <a:t>Prime à l’adaptation </a:t>
            </a:r>
          </a:p>
          <a:p>
            <a:pPr lvl="1" fontAlgn="auto">
              <a:spcAft>
                <a:spcPts val="0"/>
              </a:spcAft>
              <a:defRPr/>
            </a:pPr>
            <a:r>
              <a:rPr lang="fr-FR" dirty="0" smtClean="0">
                <a:solidFill>
                  <a:schemeClr val="tx1">
                    <a:lumMod val="75000"/>
                    <a:lumOff val="25000"/>
                  </a:schemeClr>
                </a:solidFill>
              </a:rPr>
              <a:t>Agence Immobilière Sociale du BW</a:t>
            </a:r>
          </a:p>
          <a:p>
            <a:pPr lvl="1" fontAlgn="auto">
              <a:spcAft>
                <a:spcPts val="0"/>
              </a:spcAft>
              <a:defRPr/>
            </a:pPr>
            <a:r>
              <a:rPr lang="fr-FR" dirty="0" smtClean="0">
                <a:solidFill>
                  <a:schemeClr val="tx1">
                    <a:lumMod val="75000"/>
                    <a:lumOff val="25000"/>
                  </a:schemeClr>
                </a:solidFill>
              </a:rPr>
              <a:t>Régie foncière provinciale</a:t>
            </a:r>
          </a:p>
          <a:p>
            <a:pPr lvl="1" fontAlgn="auto">
              <a:spcAft>
                <a:spcPts val="0"/>
              </a:spcAft>
              <a:defRPr/>
            </a:pPr>
            <a:r>
              <a:rPr lang="fr-FR" dirty="0" smtClean="0">
                <a:solidFill>
                  <a:schemeClr val="tx1">
                    <a:lumMod val="75000"/>
                    <a:lumOff val="25000"/>
                  </a:schemeClr>
                </a:solidFill>
              </a:rPr>
              <a:t>Appels à projet pour les communes</a:t>
            </a:r>
            <a:endParaRPr lang="fr-FR" dirty="0">
              <a:solidFill>
                <a:schemeClr val="tx1">
                  <a:lumMod val="75000"/>
                  <a:lumOff val="25000"/>
                </a:schemeClr>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re 1"/>
          <p:cNvSpPr>
            <a:spLocks noGrp="1"/>
          </p:cNvSpPr>
          <p:nvPr>
            <p:ph type="title"/>
          </p:nvPr>
        </p:nvSpPr>
        <p:spPr/>
        <p:txBody>
          <a:bodyPr/>
          <a:lstStyle/>
          <a:p>
            <a:r>
              <a:rPr lang="fr-BE" sz="3200" smtClean="0">
                <a:solidFill>
                  <a:srgbClr val="31859C"/>
                </a:solidFill>
              </a:rPr>
              <a:t>L’accueil de la personne handicapée</a:t>
            </a:r>
          </a:p>
        </p:txBody>
      </p:sp>
      <p:sp>
        <p:nvSpPr>
          <p:cNvPr id="3" name="Espace réservé du contenu 2"/>
          <p:cNvSpPr>
            <a:spLocks noGrp="1"/>
          </p:cNvSpPr>
          <p:nvPr>
            <p:ph idx="1"/>
          </p:nvPr>
        </p:nvSpPr>
        <p:spPr>
          <a:xfrm>
            <a:off x="468313" y="1341438"/>
            <a:ext cx="6840537" cy="4895850"/>
          </a:xfrm>
        </p:spPr>
        <p:txBody>
          <a:bodyPr rtlCol="0">
            <a:normAutofit fontScale="92500" lnSpcReduction="20000"/>
          </a:bodyPr>
          <a:lstStyle/>
          <a:p>
            <a:pPr fontAlgn="auto">
              <a:spcAft>
                <a:spcPts val="0"/>
              </a:spcAft>
              <a:defRPr/>
            </a:pPr>
            <a:r>
              <a:rPr lang="fr-FR" dirty="0" smtClean="0">
                <a:solidFill>
                  <a:schemeClr val="tx1">
                    <a:lumMod val="75000"/>
                    <a:lumOff val="25000"/>
                  </a:schemeClr>
                </a:solidFill>
              </a:rPr>
              <a:t>Engagement fort de la province dans cette mission de service public</a:t>
            </a:r>
          </a:p>
          <a:p>
            <a:pPr fontAlgn="auto">
              <a:spcAft>
                <a:spcPts val="0"/>
              </a:spcAft>
              <a:defRPr/>
            </a:pPr>
            <a:r>
              <a:rPr lang="fr-FR" dirty="0" smtClean="0">
                <a:solidFill>
                  <a:schemeClr val="tx1">
                    <a:lumMod val="75000"/>
                    <a:lumOff val="25000"/>
                  </a:schemeClr>
                </a:solidFill>
              </a:rPr>
              <a:t>2 IMP (Instituts Médico Pédagogiques) et bien plus en réalité:</a:t>
            </a:r>
          </a:p>
          <a:p>
            <a:pPr lvl="1" fontAlgn="auto">
              <a:spcAft>
                <a:spcPts val="0"/>
              </a:spcAft>
              <a:defRPr/>
            </a:pPr>
            <a:r>
              <a:rPr lang="fr-FR" dirty="0" smtClean="0">
                <a:solidFill>
                  <a:schemeClr val="tx1">
                    <a:lumMod val="75000"/>
                    <a:lumOff val="25000"/>
                  </a:schemeClr>
                </a:solidFill>
              </a:rPr>
              <a:t>A </a:t>
            </a:r>
            <a:r>
              <a:rPr lang="fr-FR" dirty="0" err="1" smtClean="0">
                <a:solidFill>
                  <a:schemeClr val="tx1">
                    <a:lumMod val="75000"/>
                    <a:lumOff val="25000"/>
                  </a:schemeClr>
                </a:solidFill>
              </a:rPr>
              <a:t>Hévillers</a:t>
            </a:r>
            <a:r>
              <a:rPr lang="fr-FR" dirty="0" smtClean="0">
                <a:solidFill>
                  <a:schemeClr val="tx1">
                    <a:lumMod val="75000"/>
                    <a:lumOff val="25000"/>
                  </a:schemeClr>
                </a:solidFill>
              </a:rPr>
              <a:t>:</a:t>
            </a:r>
          </a:p>
          <a:p>
            <a:pPr lvl="2" fontAlgn="auto">
              <a:spcAft>
                <a:spcPts val="0"/>
              </a:spcAft>
              <a:defRPr/>
            </a:pPr>
            <a:r>
              <a:rPr lang="fr-FR" dirty="0" smtClean="0">
                <a:solidFill>
                  <a:schemeClr val="tx1">
                    <a:lumMod val="75000"/>
                    <a:lumOff val="25000"/>
                  </a:schemeClr>
                </a:solidFill>
              </a:rPr>
              <a:t>Service d’accueil de jour pour adultes</a:t>
            </a:r>
          </a:p>
          <a:p>
            <a:pPr lvl="2" fontAlgn="auto">
              <a:spcAft>
                <a:spcPts val="0"/>
              </a:spcAft>
              <a:defRPr/>
            </a:pPr>
            <a:r>
              <a:rPr lang="fr-FR" dirty="0" smtClean="0">
                <a:solidFill>
                  <a:schemeClr val="tx1">
                    <a:lumMod val="75000"/>
                    <a:lumOff val="25000"/>
                  </a:schemeClr>
                </a:solidFill>
              </a:rPr>
              <a:t>Service résidentiel pour jeunes</a:t>
            </a:r>
          </a:p>
          <a:p>
            <a:pPr lvl="2" fontAlgn="auto">
              <a:spcAft>
                <a:spcPts val="0"/>
              </a:spcAft>
              <a:buFont typeface="Wingdings" charset="2"/>
              <a:buChar char="Ø"/>
              <a:defRPr/>
            </a:pPr>
            <a:r>
              <a:rPr lang="fr-FR" dirty="0" smtClean="0">
                <a:solidFill>
                  <a:schemeClr val="tx1">
                    <a:lumMod val="75000"/>
                    <a:lumOff val="25000"/>
                  </a:schemeClr>
                </a:solidFill>
              </a:rPr>
              <a:t>Projet de développement en réflexion avec l’</a:t>
            </a:r>
            <a:r>
              <a:rPr lang="fr-FR" dirty="0" err="1" smtClean="0">
                <a:solidFill>
                  <a:schemeClr val="tx1">
                    <a:lumMod val="75000"/>
                    <a:lumOff val="25000"/>
                  </a:schemeClr>
                </a:solidFill>
              </a:rPr>
              <a:t>Awiph</a:t>
            </a:r>
            <a:endParaRPr lang="fr-FR" dirty="0" smtClean="0">
              <a:solidFill>
                <a:schemeClr val="tx1">
                  <a:lumMod val="75000"/>
                  <a:lumOff val="25000"/>
                </a:schemeClr>
              </a:solidFill>
            </a:endParaRPr>
          </a:p>
          <a:p>
            <a:pPr lvl="1" fontAlgn="auto">
              <a:spcAft>
                <a:spcPts val="0"/>
              </a:spcAft>
              <a:defRPr/>
            </a:pPr>
            <a:r>
              <a:rPr lang="fr-FR" dirty="0" smtClean="0">
                <a:solidFill>
                  <a:schemeClr val="tx1">
                    <a:lumMod val="75000"/>
                    <a:lumOff val="25000"/>
                  </a:schemeClr>
                </a:solidFill>
              </a:rPr>
              <a:t>A Nivelles:</a:t>
            </a:r>
          </a:p>
          <a:p>
            <a:pPr lvl="2" fontAlgn="auto">
              <a:spcAft>
                <a:spcPts val="0"/>
              </a:spcAft>
              <a:defRPr/>
            </a:pPr>
            <a:r>
              <a:rPr lang="fr-FR" dirty="0" smtClean="0">
                <a:solidFill>
                  <a:schemeClr val="tx1">
                    <a:lumMod val="75000"/>
                    <a:lumOff val="25000"/>
                  </a:schemeClr>
                </a:solidFill>
              </a:rPr>
              <a:t>Service d’aide à l’intégration</a:t>
            </a:r>
          </a:p>
          <a:p>
            <a:pPr lvl="2" fontAlgn="auto">
              <a:spcAft>
                <a:spcPts val="0"/>
              </a:spcAft>
              <a:defRPr/>
            </a:pPr>
            <a:r>
              <a:rPr lang="fr-FR" dirty="0" smtClean="0">
                <a:solidFill>
                  <a:schemeClr val="tx1">
                    <a:lumMod val="75000"/>
                    <a:lumOff val="25000"/>
                  </a:schemeClr>
                </a:solidFill>
              </a:rPr>
              <a:t>Service résidentiel jour/nuit pour adultes</a:t>
            </a:r>
          </a:p>
          <a:p>
            <a:pPr lvl="2" fontAlgn="auto">
              <a:spcAft>
                <a:spcPts val="0"/>
              </a:spcAft>
              <a:defRPr/>
            </a:pPr>
            <a:r>
              <a:rPr lang="fr-FR" dirty="0" smtClean="0">
                <a:solidFill>
                  <a:schemeClr val="tx1">
                    <a:lumMod val="75000"/>
                    <a:lumOff val="25000"/>
                  </a:schemeClr>
                </a:solidFill>
              </a:rPr>
              <a:t>Service résidentiel pour jeunes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re 1"/>
          <p:cNvSpPr>
            <a:spLocks noGrp="1"/>
          </p:cNvSpPr>
          <p:nvPr>
            <p:ph type="title"/>
          </p:nvPr>
        </p:nvSpPr>
        <p:spPr/>
        <p:txBody>
          <a:bodyPr/>
          <a:lstStyle/>
          <a:p>
            <a:r>
              <a:rPr lang="fr-BE" sz="3200" smtClean="0">
                <a:solidFill>
                  <a:srgbClr val="31859C"/>
                </a:solidFill>
              </a:rPr>
              <a:t>L’accueil de la personne handicapée</a:t>
            </a:r>
          </a:p>
        </p:txBody>
      </p:sp>
      <p:sp>
        <p:nvSpPr>
          <p:cNvPr id="33795" name="Espace réservé du contenu 2"/>
          <p:cNvSpPr>
            <a:spLocks noGrp="1"/>
          </p:cNvSpPr>
          <p:nvPr>
            <p:ph idx="1"/>
          </p:nvPr>
        </p:nvSpPr>
        <p:spPr>
          <a:xfrm>
            <a:off x="468313" y="1341438"/>
            <a:ext cx="6840537" cy="4895850"/>
          </a:xfrm>
        </p:spPr>
        <p:txBody>
          <a:bodyPr/>
          <a:lstStyle/>
          <a:p>
            <a:r>
              <a:rPr lang="fr-BE" smtClean="0"/>
              <a:t>Soutien important aux acteurs associatifs et aux communes: le Chat botté, l’Escalpade, l’Essentiel, les 4 Fantastiques, le pas du Jour, …</a:t>
            </a:r>
          </a:p>
          <a:p>
            <a:r>
              <a:rPr lang="fr-BE" smtClean="0"/>
              <a:t>Engagement interne pour l’accueil de travailleurs touchés par le handicap</a:t>
            </a:r>
          </a:p>
          <a:p>
            <a:r>
              <a:rPr lang="fr-BE" smtClean="0"/>
              <a:t>Jodoign’olympiades chaque année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Espace réservé du contenu 2"/>
          <p:cNvSpPr>
            <a:spLocks noGrp="1"/>
          </p:cNvSpPr>
          <p:nvPr>
            <p:ph idx="1"/>
          </p:nvPr>
        </p:nvSpPr>
        <p:spPr>
          <a:xfrm>
            <a:off x="468313" y="1341438"/>
            <a:ext cx="6840537" cy="4895850"/>
          </a:xfrm>
        </p:spPr>
        <p:txBody>
          <a:bodyPr/>
          <a:lstStyle/>
          <a:p>
            <a:r>
              <a:rPr lang="fr-BE" smtClean="0"/>
              <a:t>Merci de votre écoute</a:t>
            </a:r>
          </a:p>
          <a:p>
            <a:endParaRPr lang="fr-BE" smtClean="0"/>
          </a:p>
          <a:p>
            <a:r>
              <a:rPr lang="fr-BE" smtClean="0"/>
              <a:t>Et surtout merci car tout ce que je viens de vous présenter, c’est votre travail au quotidien.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rtlCol="0">
            <a:normAutofit fontScale="90000"/>
          </a:bodyPr>
          <a:lstStyle/>
          <a:p>
            <a:pPr fontAlgn="auto">
              <a:spcAft>
                <a:spcPts val="0"/>
              </a:spcAft>
              <a:defRPr/>
            </a:pPr>
            <a:r>
              <a:rPr lang="fr-FR" dirty="0" smtClean="0">
                <a:solidFill>
                  <a:srgbClr val="31859C"/>
                </a:solidFill>
              </a:rPr>
              <a:t>C’est une collectivité politique</a:t>
            </a:r>
            <a:endParaRPr lang="fr-FR" dirty="0">
              <a:solidFill>
                <a:srgbClr val="31859C"/>
              </a:solidFill>
            </a:endParaRPr>
          </a:p>
        </p:txBody>
      </p:sp>
      <p:sp>
        <p:nvSpPr>
          <p:cNvPr id="5" name="Espace réservé du contenu 4"/>
          <p:cNvSpPr>
            <a:spLocks noGrp="1"/>
          </p:cNvSpPr>
          <p:nvPr>
            <p:ph sz="half" idx="1"/>
          </p:nvPr>
        </p:nvSpPr>
        <p:spPr>
          <a:xfrm>
            <a:off x="468313" y="1341438"/>
            <a:ext cx="3240087" cy="4895850"/>
          </a:xfrm>
        </p:spPr>
        <p:txBody>
          <a:bodyPr rtlCol="0">
            <a:normAutofit fontScale="85000" lnSpcReduction="10000"/>
          </a:bodyPr>
          <a:lstStyle/>
          <a:p>
            <a:pPr fontAlgn="auto">
              <a:spcAft>
                <a:spcPts val="0"/>
              </a:spcAft>
              <a:defRPr/>
            </a:pPr>
            <a:r>
              <a:rPr lang="fr-FR" sz="2400" dirty="0" smtClean="0">
                <a:solidFill>
                  <a:schemeClr val="tx1">
                    <a:lumMod val="75000"/>
                    <a:lumOff val="25000"/>
                  </a:schemeClr>
                </a:solidFill>
              </a:rPr>
              <a:t>Dirigée par le Conseil provincial (son parlement)</a:t>
            </a:r>
          </a:p>
          <a:p>
            <a:pPr fontAlgn="auto">
              <a:spcAft>
                <a:spcPts val="0"/>
              </a:spcAft>
              <a:defRPr/>
            </a:pPr>
            <a:r>
              <a:rPr lang="fr-FR" sz="2400" dirty="0" smtClean="0">
                <a:solidFill>
                  <a:schemeClr val="tx1">
                    <a:lumMod val="75000"/>
                    <a:lumOff val="25000"/>
                  </a:schemeClr>
                </a:solidFill>
              </a:rPr>
              <a:t>37 conseillers provinciaux élus au suffrage universel direct</a:t>
            </a:r>
          </a:p>
          <a:p>
            <a:pPr fontAlgn="auto">
              <a:spcAft>
                <a:spcPts val="0"/>
              </a:spcAft>
              <a:defRPr/>
            </a:pPr>
            <a:r>
              <a:rPr lang="fr-FR" sz="2400" dirty="0" smtClean="0">
                <a:solidFill>
                  <a:schemeClr val="tx1">
                    <a:lumMod val="75000"/>
                    <a:lumOff val="25000"/>
                  </a:schemeClr>
                </a:solidFill>
              </a:rPr>
              <a:t>Pour 6 ans (dernières élections: octobre 2012 – législature 2012-2018)</a:t>
            </a:r>
          </a:p>
          <a:p>
            <a:pPr fontAlgn="auto">
              <a:spcAft>
                <a:spcPts val="0"/>
              </a:spcAft>
              <a:defRPr/>
            </a:pPr>
            <a:r>
              <a:rPr lang="fr-FR" sz="2400" dirty="0" smtClean="0">
                <a:solidFill>
                  <a:schemeClr val="tx1">
                    <a:lumMod val="75000"/>
                    <a:lumOff val="25000"/>
                  </a:schemeClr>
                </a:solidFill>
              </a:rPr>
              <a:t>Une réunion mensuelle publique en présence du gouverneur et de la DG</a:t>
            </a:r>
          </a:p>
          <a:p>
            <a:pPr fontAlgn="auto">
              <a:spcAft>
                <a:spcPts val="0"/>
              </a:spcAft>
              <a:defRPr/>
            </a:pPr>
            <a:r>
              <a:rPr lang="fr-FR" sz="2400" dirty="0" smtClean="0">
                <a:solidFill>
                  <a:schemeClr val="tx1">
                    <a:lumMod val="75000"/>
                    <a:lumOff val="25000"/>
                  </a:schemeClr>
                </a:solidFill>
              </a:rPr>
              <a:t>Groupes politiques formant une majorité et une opposition (5 pour cette législature)</a:t>
            </a:r>
          </a:p>
          <a:p>
            <a:pPr marL="0" indent="0" fontAlgn="auto">
              <a:spcAft>
                <a:spcPts val="0"/>
              </a:spcAft>
              <a:buFont typeface="Arial" pitchFamily="34" charset="0"/>
              <a:buNone/>
              <a:defRPr/>
            </a:pPr>
            <a:endParaRPr lang="fr-FR" sz="2400" dirty="0">
              <a:solidFill>
                <a:schemeClr val="tx1">
                  <a:lumMod val="75000"/>
                  <a:lumOff val="25000"/>
                </a:schemeClr>
              </a:solidFill>
            </a:endParaRPr>
          </a:p>
        </p:txBody>
      </p:sp>
      <p:sp>
        <p:nvSpPr>
          <p:cNvPr id="6" name="Espace réservé du contenu 5"/>
          <p:cNvSpPr>
            <a:spLocks noGrp="1"/>
          </p:cNvSpPr>
          <p:nvPr>
            <p:ph sz="half" idx="2"/>
          </p:nvPr>
        </p:nvSpPr>
        <p:spPr>
          <a:xfrm>
            <a:off x="4067175" y="1341438"/>
            <a:ext cx="3228975" cy="4895850"/>
          </a:xfrm>
        </p:spPr>
        <p:txBody>
          <a:bodyPr rtlCol="0">
            <a:normAutofit fontScale="85000" lnSpcReduction="10000"/>
          </a:bodyPr>
          <a:lstStyle/>
          <a:p>
            <a:pPr fontAlgn="auto">
              <a:spcAft>
                <a:spcPts val="0"/>
              </a:spcAft>
              <a:defRPr/>
            </a:pPr>
            <a:r>
              <a:rPr lang="fr-FR" sz="2400" dirty="0">
                <a:solidFill>
                  <a:schemeClr val="tx1">
                    <a:lumMod val="75000"/>
                    <a:lumOff val="25000"/>
                  </a:schemeClr>
                </a:solidFill>
              </a:rPr>
              <a:t>G</a:t>
            </a:r>
            <a:r>
              <a:rPr lang="fr-FR" sz="2400" dirty="0" smtClean="0">
                <a:solidFill>
                  <a:schemeClr val="tx1">
                    <a:lumMod val="75000"/>
                    <a:lumOff val="25000"/>
                  </a:schemeClr>
                </a:solidFill>
              </a:rPr>
              <a:t>érée au quotidien par le Collège provincial (son gouvernement)</a:t>
            </a:r>
          </a:p>
          <a:p>
            <a:pPr fontAlgn="auto">
              <a:spcAft>
                <a:spcPts val="0"/>
              </a:spcAft>
              <a:defRPr/>
            </a:pPr>
            <a:r>
              <a:rPr lang="fr-FR" sz="2400" dirty="0" smtClean="0">
                <a:solidFill>
                  <a:schemeClr val="tx1">
                    <a:lumMod val="75000"/>
                    <a:lumOff val="25000"/>
                  </a:schemeClr>
                </a:solidFill>
              </a:rPr>
              <a:t>4 Députés provinciaux élus au sein et par le Conseil, dont un préside</a:t>
            </a:r>
          </a:p>
          <a:p>
            <a:pPr fontAlgn="auto">
              <a:spcAft>
                <a:spcPts val="0"/>
              </a:spcAft>
              <a:defRPr/>
            </a:pPr>
            <a:r>
              <a:rPr lang="fr-FR" sz="2400" dirty="0" smtClean="0">
                <a:solidFill>
                  <a:schemeClr val="tx1">
                    <a:lumMod val="75000"/>
                    <a:lumOff val="25000"/>
                  </a:schemeClr>
                </a:solidFill>
              </a:rPr>
              <a:t>Pour exécuter le programme de la majorité politique du conseil (MR/PS actuellement)</a:t>
            </a:r>
          </a:p>
          <a:p>
            <a:pPr fontAlgn="auto">
              <a:spcAft>
                <a:spcPts val="0"/>
              </a:spcAft>
              <a:defRPr/>
            </a:pPr>
            <a:r>
              <a:rPr lang="fr-FR" sz="2400" dirty="0" smtClean="0">
                <a:solidFill>
                  <a:schemeClr val="tx1">
                    <a:lumMod val="75000"/>
                    <a:lumOff val="25000"/>
                  </a:schemeClr>
                </a:solidFill>
              </a:rPr>
              <a:t>Une réunion hebdomadaire en présence du Gouverneur et de la DG</a:t>
            </a:r>
          </a:p>
          <a:p>
            <a:pPr fontAlgn="auto">
              <a:spcAft>
                <a:spcPts val="0"/>
              </a:spcAft>
              <a:defRPr/>
            </a:pPr>
            <a:r>
              <a:rPr lang="fr-FR" sz="2400" dirty="0" smtClean="0">
                <a:solidFill>
                  <a:schemeClr val="tx1">
                    <a:lumMod val="75000"/>
                    <a:lumOff val="25000"/>
                  </a:schemeClr>
                </a:solidFill>
              </a:rPr>
              <a:t>Responsable devant le Conseil</a:t>
            </a:r>
            <a:endParaRPr lang="fr-FR" sz="2400" dirty="0">
              <a:solidFill>
                <a:schemeClr val="tx1">
                  <a:lumMod val="75000"/>
                  <a:lumOff val="2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4"/>
          <p:cNvSpPr>
            <a:spLocks noGrp="1"/>
          </p:cNvSpPr>
          <p:nvPr>
            <p:ph type="title"/>
          </p:nvPr>
        </p:nvSpPr>
        <p:spPr/>
        <p:txBody>
          <a:bodyPr/>
          <a:lstStyle/>
          <a:p>
            <a:r>
              <a:rPr lang="fr-BE" sz="3600" smtClean="0">
                <a:solidFill>
                  <a:srgbClr val="31859C"/>
                </a:solidFill>
              </a:rPr>
              <a:t>L’administration provinciale, c’est</a:t>
            </a:r>
          </a:p>
        </p:txBody>
      </p:sp>
      <p:sp>
        <p:nvSpPr>
          <p:cNvPr id="6" name="Espace réservé du contenu 5"/>
          <p:cNvSpPr>
            <a:spLocks noGrp="1"/>
          </p:cNvSpPr>
          <p:nvPr>
            <p:ph idx="1"/>
          </p:nvPr>
        </p:nvSpPr>
        <p:spPr>
          <a:xfrm>
            <a:off x="468313" y="1341438"/>
            <a:ext cx="6840537" cy="4895850"/>
          </a:xfrm>
        </p:spPr>
        <p:txBody>
          <a:bodyPr rtlCol="0">
            <a:normAutofit fontScale="92500"/>
          </a:bodyPr>
          <a:lstStyle/>
          <a:p>
            <a:pPr fontAlgn="auto">
              <a:spcAft>
                <a:spcPts val="0"/>
              </a:spcAft>
              <a:defRPr/>
            </a:pPr>
            <a:r>
              <a:rPr lang="fr-FR" dirty="0" smtClean="0">
                <a:solidFill>
                  <a:schemeClr val="tx1">
                    <a:lumMod val="75000"/>
                    <a:lumOff val="25000"/>
                  </a:schemeClr>
                </a:solidFill>
              </a:rPr>
              <a:t>Un service public (devoirs et valeurs)</a:t>
            </a:r>
          </a:p>
          <a:p>
            <a:pPr fontAlgn="auto">
              <a:spcAft>
                <a:spcPts val="0"/>
              </a:spcAft>
              <a:defRPr/>
            </a:pPr>
            <a:r>
              <a:rPr lang="fr-FR" dirty="0" smtClean="0">
                <a:solidFill>
                  <a:schemeClr val="tx1">
                    <a:lumMod val="75000"/>
                    <a:lumOff val="25000"/>
                  </a:schemeClr>
                </a:solidFill>
              </a:rPr>
              <a:t>Plus de 2000 personnes qui travaillent pour les Brabançons wallons = une des 10 plus grandes entreprises du BW et une très grande variété de professionnels</a:t>
            </a:r>
          </a:p>
          <a:p>
            <a:pPr fontAlgn="auto">
              <a:spcAft>
                <a:spcPts val="0"/>
              </a:spcAft>
              <a:defRPr/>
            </a:pPr>
            <a:r>
              <a:rPr lang="fr-FR" dirty="0" smtClean="0">
                <a:solidFill>
                  <a:schemeClr val="tx1">
                    <a:lumMod val="75000"/>
                    <a:lumOff val="25000"/>
                  </a:schemeClr>
                </a:solidFill>
              </a:rPr>
              <a:t>7 Directions d’administration, 6 écoles, 2 IMP, 2 domaines touristiques,  1 musée, des PSE, des PMS, des SSM, un SAMI, un CPAR, un centre de prêt de matériel,….</a:t>
            </a:r>
            <a:endParaRPr lang="fr-FR" dirty="0">
              <a:solidFill>
                <a:schemeClr val="tx1">
                  <a:lumMod val="75000"/>
                  <a:lumOff val="2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dirty="0" smtClean="0">
                <a:solidFill>
                  <a:srgbClr val="31859C"/>
                </a:solidFill>
              </a:rPr>
              <a:t>Et la Directrice générale, c’est?</a:t>
            </a:r>
            <a:endParaRPr lang="fr-FR" dirty="0">
              <a:solidFill>
                <a:srgbClr val="31859C"/>
              </a:solidFill>
            </a:endParaRPr>
          </a:p>
        </p:txBody>
      </p:sp>
      <p:sp>
        <p:nvSpPr>
          <p:cNvPr id="3" name="Espace réservé du contenu 2"/>
          <p:cNvSpPr>
            <a:spLocks noGrp="1"/>
          </p:cNvSpPr>
          <p:nvPr>
            <p:ph idx="1"/>
          </p:nvPr>
        </p:nvSpPr>
        <p:spPr>
          <a:xfrm>
            <a:off x="468313" y="1341438"/>
            <a:ext cx="6840537" cy="4895850"/>
          </a:xfrm>
        </p:spPr>
        <p:txBody>
          <a:bodyPr rtlCol="0">
            <a:normAutofit fontScale="85000" lnSpcReduction="10000"/>
          </a:bodyPr>
          <a:lstStyle/>
          <a:p>
            <a:pPr fontAlgn="auto">
              <a:spcAft>
                <a:spcPts val="0"/>
              </a:spcAft>
              <a:defRPr/>
            </a:pPr>
            <a:r>
              <a:rPr lang="fr-FR" dirty="0" smtClean="0">
                <a:solidFill>
                  <a:schemeClr val="tx1">
                    <a:lumMod val="75000"/>
                    <a:lumOff val="25000"/>
                  </a:schemeClr>
                </a:solidFill>
              </a:rPr>
              <a:t>un « grade légal » qui</a:t>
            </a:r>
          </a:p>
          <a:p>
            <a:pPr marL="514350" indent="-514350" fontAlgn="auto">
              <a:spcAft>
                <a:spcPts val="0"/>
              </a:spcAft>
              <a:buFont typeface="+mj-lt"/>
              <a:buAutoNum type="arabicPeriod"/>
              <a:defRPr/>
            </a:pPr>
            <a:r>
              <a:rPr lang="fr-FR" dirty="0" smtClean="0">
                <a:solidFill>
                  <a:schemeClr val="tx1">
                    <a:lumMod val="75000"/>
                    <a:lumOff val="25000"/>
                  </a:schemeClr>
                </a:solidFill>
              </a:rPr>
              <a:t>est </a:t>
            </a:r>
            <a:r>
              <a:rPr lang="fr-FR" dirty="0">
                <a:solidFill>
                  <a:schemeClr val="tx1">
                    <a:lumMod val="75000"/>
                    <a:lumOff val="25000"/>
                  </a:schemeClr>
                </a:solidFill>
              </a:rPr>
              <a:t>le chef du </a:t>
            </a:r>
            <a:r>
              <a:rPr lang="fr-FR" dirty="0" smtClean="0">
                <a:solidFill>
                  <a:schemeClr val="tx1">
                    <a:lumMod val="75000"/>
                    <a:lumOff val="25000"/>
                  </a:schemeClr>
                </a:solidFill>
              </a:rPr>
              <a:t>personnel</a:t>
            </a:r>
          </a:p>
          <a:p>
            <a:pPr marL="514350" indent="-514350" fontAlgn="auto">
              <a:spcAft>
                <a:spcPts val="0"/>
              </a:spcAft>
              <a:buFont typeface="+mj-lt"/>
              <a:buAutoNum type="arabicPeriod"/>
              <a:defRPr/>
            </a:pPr>
            <a:r>
              <a:rPr lang="fr-FR" dirty="0">
                <a:solidFill>
                  <a:schemeClr val="tx1">
                    <a:lumMod val="75000"/>
                    <a:lumOff val="25000"/>
                  </a:schemeClr>
                </a:solidFill>
              </a:rPr>
              <a:t>d</a:t>
            </a:r>
            <a:r>
              <a:rPr lang="fr-FR" dirty="0" smtClean="0">
                <a:solidFill>
                  <a:schemeClr val="tx1">
                    <a:lumMod val="75000"/>
                    <a:lumOff val="25000"/>
                  </a:schemeClr>
                </a:solidFill>
              </a:rPr>
              <a:t>irige et coordonne les services</a:t>
            </a:r>
          </a:p>
          <a:p>
            <a:pPr marL="514350" indent="-514350" fontAlgn="auto">
              <a:spcAft>
                <a:spcPts val="0"/>
              </a:spcAft>
              <a:buFont typeface="+mj-lt"/>
              <a:buAutoNum type="arabicPeriod"/>
              <a:defRPr/>
            </a:pPr>
            <a:r>
              <a:rPr lang="fr-FR" dirty="0" smtClean="0">
                <a:solidFill>
                  <a:schemeClr val="tx1">
                    <a:lumMod val="75000"/>
                    <a:lumOff val="25000"/>
                  </a:schemeClr>
                </a:solidFill>
              </a:rPr>
              <a:t>prépare et exécute les décisions traduisant les objectifs stratégiques décidés par le collège dans le respect de la loi (COBW)</a:t>
            </a:r>
          </a:p>
          <a:p>
            <a:pPr marL="514350" indent="-514350" fontAlgn="auto">
              <a:spcAft>
                <a:spcPts val="0"/>
              </a:spcAft>
              <a:buFont typeface="+mj-lt"/>
              <a:buAutoNum type="arabicPeriod"/>
              <a:defRPr/>
            </a:pPr>
            <a:r>
              <a:rPr lang="fr-FR" dirty="0" smtClean="0">
                <a:solidFill>
                  <a:schemeClr val="tx1">
                    <a:lumMod val="75000"/>
                    <a:lumOff val="25000"/>
                  </a:schemeClr>
                </a:solidFill>
              </a:rPr>
              <a:t>assume </a:t>
            </a:r>
            <a:r>
              <a:rPr lang="fr-FR" dirty="0">
                <a:solidFill>
                  <a:schemeClr val="tx1">
                    <a:lumMod val="75000"/>
                    <a:lumOff val="25000"/>
                  </a:schemeClr>
                </a:solidFill>
              </a:rPr>
              <a:t>le secrétariat du conseil et du collège</a:t>
            </a:r>
          </a:p>
          <a:p>
            <a:pPr marL="514350" indent="-514350" fontAlgn="auto">
              <a:spcAft>
                <a:spcPts val="0"/>
              </a:spcAft>
              <a:buFont typeface="+mj-lt"/>
              <a:buAutoNum type="arabicPeriod"/>
              <a:defRPr/>
            </a:pPr>
            <a:r>
              <a:rPr lang="fr-FR" dirty="0">
                <a:solidFill>
                  <a:schemeClr val="tx1">
                    <a:lumMod val="75000"/>
                    <a:lumOff val="25000"/>
                  </a:schemeClr>
                </a:solidFill>
              </a:rPr>
              <a:t>c</a:t>
            </a:r>
            <a:r>
              <a:rPr lang="fr-FR" dirty="0" smtClean="0">
                <a:solidFill>
                  <a:schemeClr val="tx1">
                    <a:lumMod val="75000"/>
                    <a:lumOff val="25000"/>
                  </a:schemeClr>
                </a:solidFill>
              </a:rPr>
              <a:t>onseille les autorités d’un point de vue juridique et administratif</a:t>
            </a:r>
          </a:p>
          <a:p>
            <a:pPr marL="514350" indent="-514350" fontAlgn="auto">
              <a:spcAft>
                <a:spcPts val="0"/>
              </a:spcAft>
              <a:buFont typeface="+mj-lt"/>
              <a:buAutoNum type="arabicPeriod"/>
              <a:defRPr/>
            </a:pPr>
            <a:r>
              <a:rPr lang="fr-FR" dirty="0">
                <a:solidFill>
                  <a:schemeClr val="tx1">
                    <a:lumMod val="75000"/>
                    <a:lumOff val="25000"/>
                  </a:schemeClr>
                </a:solidFill>
              </a:rPr>
              <a:t>o</a:t>
            </a:r>
            <a:r>
              <a:rPr lang="fr-FR" dirty="0" smtClean="0">
                <a:solidFill>
                  <a:schemeClr val="tx1">
                    <a:lumMod val="75000"/>
                    <a:lumOff val="25000"/>
                  </a:schemeClr>
                </a:solidFill>
              </a:rPr>
              <a:t>rganise le contrôle interne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p:txBody>
          <a:bodyPr/>
          <a:lstStyle/>
          <a:p>
            <a:r>
              <a:rPr lang="fr-BE" sz="3600" smtClean="0">
                <a:solidFill>
                  <a:srgbClr val="31859C"/>
                </a:solidFill>
              </a:rPr>
              <a:t>Avec le comité de direction (CODI)</a:t>
            </a:r>
          </a:p>
        </p:txBody>
      </p:sp>
      <p:sp>
        <p:nvSpPr>
          <p:cNvPr id="3" name="Espace réservé du contenu 2"/>
          <p:cNvSpPr>
            <a:spLocks noGrp="1"/>
          </p:cNvSpPr>
          <p:nvPr>
            <p:ph idx="1"/>
          </p:nvPr>
        </p:nvSpPr>
        <p:spPr>
          <a:xfrm>
            <a:off x="468313" y="1341438"/>
            <a:ext cx="6840537" cy="4895850"/>
          </a:xfrm>
        </p:spPr>
        <p:txBody>
          <a:bodyPr rtlCol="0">
            <a:normAutofit lnSpcReduction="10000"/>
          </a:bodyPr>
          <a:lstStyle/>
          <a:p>
            <a:pPr fontAlgn="auto">
              <a:spcAft>
                <a:spcPts val="0"/>
              </a:spcAft>
              <a:defRPr/>
            </a:pPr>
            <a:r>
              <a:rPr lang="fr-FR" dirty="0" smtClean="0">
                <a:solidFill>
                  <a:schemeClr val="tx1">
                    <a:lumMod val="75000"/>
                    <a:lumOff val="25000"/>
                  </a:schemeClr>
                </a:solidFill>
              </a:rPr>
              <a:t>Présidé par la DG</a:t>
            </a:r>
          </a:p>
          <a:p>
            <a:pPr fontAlgn="auto">
              <a:spcAft>
                <a:spcPts val="0"/>
              </a:spcAft>
              <a:defRPr/>
            </a:pPr>
            <a:r>
              <a:rPr lang="fr-FR" dirty="0" smtClean="0">
                <a:solidFill>
                  <a:schemeClr val="tx1">
                    <a:lumMod val="75000"/>
                    <a:lumOff val="25000"/>
                  </a:schemeClr>
                </a:solidFill>
              </a:rPr>
              <a:t>Composé du directeur financier, des 7 directeurs d’administration et du conseiller en prévention</a:t>
            </a:r>
          </a:p>
          <a:p>
            <a:pPr fontAlgn="auto">
              <a:spcAft>
                <a:spcPts val="0"/>
              </a:spcAft>
              <a:defRPr/>
            </a:pPr>
            <a:r>
              <a:rPr lang="fr-FR" dirty="0" smtClean="0">
                <a:solidFill>
                  <a:schemeClr val="tx1">
                    <a:lumMod val="75000"/>
                    <a:lumOff val="25000"/>
                  </a:schemeClr>
                </a:solidFill>
              </a:rPr>
              <a:t>Pour une gestion concertée et transversale des services, des ressources humaines, du budget ainsi que la bonne exécution du contrat d’objectifs et des missions de service public</a:t>
            </a:r>
            <a:endParaRPr lang="fr-FR" dirty="0">
              <a:solidFill>
                <a:schemeClr val="tx1">
                  <a:lumMod val="75000"/>
                  <a:lumOff val="2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dirty="0" smtClean="0">
                <a:solidFill>
                  <a:srgbClr val="31859C"/>
                </a:solidFill>
              </a:rPr>
              <a:t>Le directeur financier, c’est?</a:t>
            </a:r>
            <a:endParaRPr lang="fr-FR" dirty="0">
              <a:solidFill>
                <a:srgbClr val="31859C"/>
              </a:solidFill>
            </a:endParaRPr>
          </a:p>
        </p:txBody>
      </p:sp>
      <p:sp>
        <p:nvSpPr>
          <p:cNvPr id="3" name="Espace réservé du contenu 2"/>
          <p:cNvSpPr>
            <a:spLocks noGrp="1"/>
          </p:cNvSpPr>
          <p:nvPr>
            <p:ph idx="1"/>
          </p:nvPr>
        </p:nvSpPr>
        <p:spPr>
          <a:xfrm>
            <a:off x="468313" y="1341438"/>
            <a:ext cx="6840537" cy="4895850"/>
          </a:xfrm>
        </p:spPr>
        <p:txBody>
          <a:bodyPr rtlCol="0">
            <a:normAutofit fontScale="92500" lnSpcReduction="20000"/>
          </a:bodyPr>
          <a:lstStyle/>
          <a:p>
            <a:pPr fontAlgn="auto">
              <a:spcAft>
                <a:spcPts val="0"/>
              </a:spcAft>
              <a:defRPr/>
            </a:pPr>
            <a:r>
              <a:rPr lang="fr-FR" dirty="0" smtClean="0">
                <a:solidFill>
                  <a:schemeClr val="tx1">
                    <a:lumMod val="75000"/>
                    <a:lumOff val="25000"/>
                  </a:schemeClr>
                </a:solidFill>
              </a:rPr>
              <a:t>Un autre « grade légal », qui:</a:t>
            </a:r>
          </a:p>
          <a:p>
            <a:pPr marL="514350" indent="-514350" fontAlgn="auto">
              <a:spcAft>
                <a:spcPts val="0"/>
              </a:spcAft>
              <a:buFont typeface="+mj-lt"/>
              <a:buAutoNum type="arabicPeriod"/>
              <a:defRPr/>
            </a:pPr>
            <a:r>
              <a:rPr lang="fr-FR" dirty="0" smtClean="0">
                <a:solidFill>
                  <a:schemeClr val="tx1">
                    <a:lumMod val="75000"/>
                    <a:lumOff val="25000"/>
                  </a:schemeClr>
                </a:solidFill>
              </a:rPr>
              <a:t>est le conseiller budgétaire et financier des autorités provinciales.</a:t>
            </a:r>
          </a:p>
          <a:p>
            <a:pPr marL="514350" indent="-514350" fontAlgn="auto">
              <a:spcAft>
                <a:spcPts val="0"/>
              </a:spcAft>
              <a:buFont typeface="+mj-lt"/>
              <a:buAutoNum type="arabicPeriod"/>
              <a:defRPr/>
            </a:pPr>
            <a:r>
              <a:rPr lang="fr-FR" dirty="0" smtClean="0">
                <a:solidFill>
                  <a:schemeClr val="tx1">
                    <a:lumMod val="75000"/>
                    <a:lumOff val="25000"/>
                  </a:schemeClr>
                </a:solidFill>
              </a:rPr>
              <a:t>enrôle les taxes et recouvre les recettes.</a:t>
            </a:r>
          </a:p>
          <a:p>
            <a:pPr marL="514350" indent="-514350" fontAlgn="auto">
              <a:spcAft>
                <a:spcPts val="0"/>
              </a:spcAft>
              <a:buFont typeface="+mj-lt"/>
              <a:buAutoNum type="arabicPeriod"/>
              <a:defRPr/>
            </a:pPr>
            <a:r>
              <a:rPr lang="fr-FR" dirty="0" smtClean="0">
                <a:solidFill>
                  <a:schemeClr val="tx1">
                    <a:lumMod val="75000"/>
                    <a:lumOff val="25000"/>
                  </a:schemeClr>
                </a:solidFill>
              </a:rPr>
              <a:t>exécute les paiements.</a:t>
            </a:r>
          </a:p>
          <a:p>
            <a:pPr marL="514350" indent="-514350" fontAlgn="auto">
              <a:spcAft>
                <a:spcPts val="0"/>
              </a:spcAft>
              <a:buFont typeface="+mj-lt"/>
              <a:buAutoNum type="arabicPeriod"/>
              <a:defRPr/>
            </a:pPr>
            <a:r>
              <a:rPr lang="fr-FR" dirty="0" smtClean="0">
                <a:solidFill>
                  <a:schemeClr val="tx1">
                    <a:lumMod val="75000"/>
                    <a:lumOff val="25000"/>
                  </a:schemeClr>
                </a:solidFill>
              </a:rPr>
              <a:t>établit les comptes.</a:t>
            </a:r>
          </a:p>
          <a:p>
            <a:pPr marL="514350" indent="-514350" fontAlgn="auto">
              <a:spcAft>
                <a:spcPts val="0"/>
              </a:spcAft>
              <a:buFont typeface="+mj-lt"/>
              <a:buAutoNum type="arabicPeriod"/>
              <a:defRPr/>
            </a:pPr>
            <a:r>
              <a:rPr lang="fr-FR" dirty="0">
                <a:solidFill>
                  <a:schemeClr val="tx1">
                    <a:lumMod val="75000"/>
                    <a:lumOff val="25000"/>
                  </a:schemeClr>
                </a:solidFill>
              </a:rPr>
              <a:t>c</a:t>
            </a:r>
            <a:r>
              <a:rPr lang="fr-FR" dirty="0" smtClean="0">
                <a:solidFill>
                  <a:schemeClr val="tx1">
                    <a:lumMod val="75000"/>
                    <a:lumOff val="25000"/>
                  </a:schemeClr>
                </a:solidFill>
              </a:rPr>
              <a:t>ontrôle a priori la régularité des décision ayant un impact financier et rend des </a:t>
            </a:r>
            <a:r>
              <a:rPr lang="fr-FR" smtClean="0">
                <a:solidFill>
                  <a:schemeClr val="tx1">
                    <a:lumMod val="75000"/>
                    <a:lumOff val="25000"/>
                  </a:schemeClr>
                </a:solidFill>
              </a:rPr>
              <a:t>avis préalables </a:t>
            </a:r>
            <a:r>
              <a:rPr lang="fr-FR" dirty="0" smtClean="0">
                <a:solidFill>
                  <a:schemeClr val="tx1">
                    <a:lumMod val="75000"/>
                    <a:lumOff val="25000"/>
                  </a:schemeClr>
                </a:solidFill>
              </a:rPr>
              <a:t>sur ces questions.</a:t>
            </a:r>
          </a:p>
          <a:p>
            <a:pPr fontAlgn="auto">
              <a:spcAft>
                <a:spcPts val="0"/>
              </a:spcAft>
              <a:defRPr/>
            </a:pPr>
            <a:endParaRPr lang="fr-FR" dirty="0">
              <a:solidFill>
                <a:schemeClr val="tx1">
                  <a:lumMod val="75000"/>
                  <a:lumOff val="2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p:txBody>
          <a:bodyPr/>
          <a:lstStyle/>
          <a:p>
            <a:r>
              <a:rPr lang="fr-BE" sz="3200" smtClean="0">
                <a:solidFill>
                  <a:srgbClr val="31859C"/>
                </a:solidFill>
              </a:rPr>
              <a:t>Mais que font les services provinciaux concrètement?</a:t>
            </a:r>
          </a:p>
        </p:txBody>
      </p:sp>
      <p:sp>
        <p:nvSpPr>
          <p:cNvPr id="3" name="Espace réservé du contenu 2"/>
          <p:cNvSpPr>
            <a:spLocks noGrp="1"/>
          </p:cNvSpPr>
          <p:nvPr>
            <p:ph idx="1"/>
          </p:nvPr>
        </p:nvSpPr>
        <p:spPr>
          <a:xfrm>
            <a:off x="468313" y="1341438"/>
            <a:ext cx="6840537" cy="4895850"/>
          </a:xfrm>
        </p:spPr>
        <p:txBody>
          <a:bodyPr rtlCol="0">
            <a:normAutofit fontScale="92500"/>
          </a:bodyPr>
          <a:lstStyle/>
          <a:p>
            <a:pPr fontAlgn="auto">
              <a:spcAft>
                <a:spcPts val="0"/>
              </a:spcAft>
              <a:defRPr/>
            </a:pPr>
            <a:r>
              <a:rPr lang="fr-FR" dirty="0" smtClean="0">
                <a:solidFill>
                  <a:schemeClr val="tx1">
                    <a:lumMod val="75000"/>
                    <a:lumOff val="25000"/>
                  </a:schemeClr>
                </a:solidFill>
              </a:rPr>
              <a:t>Il y a d’abord tous les services qui permettent aux autres de fonctionner et entretiennent le patrimoine provincial. </a:t>
            </a:r>
          </a:p>
          <a:p>
            <a:pPr fontAlgn="auto">
              <a:spcAft>
                <a:spcPts val="0"/>
              </a:spcAft>
              <a:buFont typeface="Wingdings" charset="2"/>
              <a:buChar char="Ø"/>
              <a:defRPr/>
            </a:pPr>
            <a:r>
              <a:rPr lang="fr-FR" dirty="0">
                <a:solidFill>
                  <a:srgbClr val="31859C"/>
                </a:solidFill>
              </a:rPr>
              <a:t>Ce sont les services d’appui:</a:t>
            </a:r>
            <a:br>
              <a:rPr lang="fr-FR" dirty="0">
                <a:solidFill>
                  <a:srgbClr val="31859C"/>
                </a:solidFill>
              </a:rPr>
            </a:br>
            <a:r>
              <a:rPr lang="fr-FR" dirty="0">
                <a:solidFill>
                  <a:schemeClr val="tx1">
                    <a:lumMod val="75000"/>
                    <a:lumOff val="25000"/>
                  </a:schemeClr>
                </a:solidFill>
              </a:rPr>
              <a:t>Personnel, RH, formation, budget, finances, paiements, achats, informatique, téléphonie, bâtiments, </a:t>
            </a:r>
            <a:r>
              <a:rPr lang="fr-FR" dirty="0" smtClean="0">
                <a:solidFill>
                  <a:schemeClr val="tx1">
                    <a:lumMod val="75000"/>
                    <a:lumOff val="25000"/>
                  </a:schemeClr>
                </a:solidFill>
              </a:rPr>
              <a:t>nettoyage, espaces </a:t>
            </a:r>
            <a:r>
              <a:rPr lang="fr-FR" dirty="0">
                <a:solidFill>
                  <a:schemeClr val="tx1">
                    <a:lumMod val="75000"/>
                    <a:lumOff val="25000"/>
                  </a:schemeClr>
                </a:solidFill>
              </a:rPr>
              <a:t>verts, énergie, patrimoine, juridique, communication, sécurité et bien-être au travail,….</a:t>
            </a:r>
          </a:p>
          <a:p>
            <a:pPr fontAlgn="auto">
              <a:spcAft>
                <a:spcPts val="0"/>
              </a:spcAft>
              <a:buFont typeface="Wingdings" charset="2"/>
              <a:buChar char="Ø"/>
              <a:defRPr/>
            </a:pPr>
            <a:endParaRPr lang="fr-FR" dirty="0">
              <a:solidFill>
                <a:schemeClr val="tx1">
                  <a:lumMod val="75000"/>
                  <a:lumOff val="25000"/>
                </a:schemeClr>
              </a:solidFill>
            </a:endParaRPr>
          </a:p>
        </p:txBody>
      </p:sp>
    </p:spTree>
  </p:cSld>
  <p:clrMapOvr>
    <a:masterClrMapping/>
  </p:clrMapOvr>
</p:sld>
</file>

<file path=ppt/theme/theme1.xml><?xml version="1.0" encoding="utf-8"?>
<a:theme xmlns:a="http://schemas.openxmlformats.org/drawingml/2006/main" name="DG accueil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DG accueil2015</Template>
  <TotalTime>5</TotalTime>
  <Words>2268</Words>
  <Application>Microsoft Office PowerPoint</Application>
  <PresentationFormat>Affichage à l'écran (4:3)</PresentationFormat>
  <Paragraphs>220</Paragraphs>
  <Slides>33</Slides>
  <Notes>0</Notes>
  <HiddenSlides>0</HiddenSlides>
  <MMClips>0</MMClips>
  <ScaleCrop>false</ScaleCrop>
  <HeadingPairs>
    <vt:vector size="4" baseType="variant">
      <vt:variant>
        <vt:lpstr>Thème</vt:lpstr>
      </vt:variant>
      <vt:variant>
        <vt:i4>1</vt:i4>
      </vt:variant>
      <vt:variant>
        <vt:lpstr>Titres des diapositives</vt:lpstr>
      </vt:variant>
      <vt:variant>
        <vt:i4>33</vt:i4>
      </vt:variant>
    </vt:vector>
  </HeadingPairs>
  <TitlesOfParts>
    <vt:vector size="34" baseType="lpstr">
      <vt:lpstr>DG accueil2015</vt:lpstr>
      <vt:lpstr>Le Brabant wallon, c’est</vt:lpstr>
      <vt:lpstr>La Province du Brabant wallon, c’est</vt:lpstr>
      <vt:lpstr>Une collectivité responsable de l’intérêt provincial</vt:lpstr>
      <vt:lpstr>C’est une collectivité politique</vt:lpstr>
      <vt:lpstr>L’administration provinciale, c’est</vt:lpstr>
      <vt:lpstr>Et la Directrice générale, c’est?</vt:lpstr>
      <vt:lpstr>Avec le comité de direction (CODI)</vt:lpstr>
      <vt:lpstr>Le directeur financier, c’est?</vt:lpstr>
      <vt:lpstr>Mais que font les services provinciaux concrètement?</vt:lpstr>
      <vt:lpstr>Ensuite, les services opérationnels mettent en œuvre les missions de services publics et les priorités politiques:</vt:lpstr>
      <vt:lpstr>La supracommunalité</vt:lpstr>
      <vt:lpstr>Supracommunalité: les appels à projet</vt:lpstr>
      <vt:lpstr>Partenaire de la zone de secours BW</vt:lpstr>
      <vt:lpstr>L’enseignement (Pouvoir Organisateur)</vt:lpstr>
      <vt:lpstr>L’enseignement tous réseaux (non PO)</vt:lpstr>
      <vt:lpstr>La formation</vt:lpstr>
      <vt:lpstr>Le cadre de vie et développement territorial  </vt:lpstr>
      <vt:lpstr>Présentation PowerPoint</vt:lpstr>
      <vt:lpstr>La culture </vt:lpstr>
      <vt:lpstr>Le sport</vt:lpstr>
      <vt:lpstr>La citoyenneté</vt:lpstr>
      <vt:lpstr>Le tourisme: les domaines provinciaux</vt:lpstr>
      <vt:lpstr>Le tourisme: la fédération du tourisme du Brabant wallon</vt:lpstr>
      <vt:lpstr>L’économie et l’emploi</vt:lpstr>
      <vt:lpstr>L’agriculture </vt:lpstr>
      <vt:lpstr>La santé</vt:lpstr>
      <vt:lpstr>La santé</vt:lpstr>
      <vt:lpstr>La santé</vt:lpstr>
      <vt:lpstr>La cohésion sociale</vt:lpstr>
      <vt:lpstr>La cohésion territoriale</vt:lpstr>
      <vt:lpstr>L’accueil de la personne handicapée</vt:lpstr>
      <vt:lpstr>L’accueil de la personne handicapée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Brabant wallon, c’est</dc:title>
  <dc:creator>user</dc:creator>
  <cp:lastModifiedBy>user</cp:lastModifiedBy>
  <cp:revision>4</cp:revision>
  <cp:lastPrinted>2015-02-03T09:00:55Z</cp:lastPrinted>
  <dcterms:created xsi:type="dcterms:W3CDTF">2015-02-26T14:19:16Z</dcterms:created>
  <dcterms:modified xsi:type="dcterms:W3CDTF">2015-04-22T08:59:28Z</dcterms:modified>
</cp:coreProperties>
</file>