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68" r:id="rId3"/>
    <p:sldId id="269" r:id="rId4"/>
    <p:sldId id="270" r:id="rId5"/>
    <p:sldId id="277" r:id="rId6"/>
    <p:sldId id="275" r:id="rId7"/>
    <p:sldId id="279" r:id="rId8"/>
  </p:sldIdLst>
  <p:sldSz cx="9144000" cy="6858000" type="screen4x3"/>
  <p:notesSz cx="9144000" cy="6858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35" autoAdjust="0"/>
  </p:normalViewPr>
  <p:slideViewPr>
    <p:cSldViewPr>
      <p:cViewPr>
        <p:scale>
          <a:sx n="91" d="100"/>
          <a:sy n="91" d="100"/>
        </p:scale>
        <p:origin x="-56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AA7712D-9804-446B-B443-9AE7F982AB7B}" type="datetimeFigureOut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2DA3A89-FBF3-4817-8ADA-CAE6CA76084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ED8FB8A-52C2-4E73-92DC-1616E326EE17}" type="datetimeFigureOut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BE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02948A8-893F-46BA-9FD5-43357728FF9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EDC59-05ED-4079-891A-215B7B0592D8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2A370-A6B1-4335-923B-EDAA8DBD807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16425-02E7-4B22-B927-D1A87B03FA1D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E9DE3-7394-4BAD-8E39-A2292902F23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1E307-864E-463C-8453-8E87A88A1F19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3770F-84D7-407F-8200-AE10D165623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BBAD0-56C5-42A1-8532-201BC1038F41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C89A2-2B0D-4F10-8EF0-6E81996D4BF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E2384-551D-4696-95BC-C7B7FADBB26E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A5181-9D99-4C86-A4FC-F26F9E71F0C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4B032-1A50-4CBA-B857-DB1867FDEADF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9C53C-D61F-4117-A413-DDDE25F5C58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FB635-9A67-4103-997A-AB372C01F46B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8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9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4E2C-EA27-4CE5-A671-AA84EC681DC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D9550-95F2-450D-A6D5-1CDC95111F49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4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5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B2B67-330C-4625-9A8B-45EF7A7131C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EAC08-D605-47C2-B021-249909F72AB4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4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70693-A01E-487C-931D-8A2F4C2C316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4E257-3421-4057-AEF2-529521079036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DB609-2B09-4A5A-80CF-6A0D8E8C464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angle rect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329D6-338C-4CA2-BFDC-6E6E608925DD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11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671B0-8773-4F49-8071-A50D7578290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Espace réservé du titr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  <a:endParaRPr lang="en-US" altLang="fr-FR" smtClean="0"/>
          </a:p>
        </p:txBody>
      </p:sp>
      <p:sp>
        <p:nvSpPr>
          <p:cNvPr id="1029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  <a:endParaRPr lang="en-US" altLang="fr-FR" smtClean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05779C-1864-4525-9EDD-634D1B6E18BF}" type="datetime1">
              <a:rPr lang="fr-FR"/>
              <a:pPr>
                <a:defRPr/>
              </a:pPr>
              <a:t>19/12/2014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BE"/>
              <a:t>IPES - 29 novembre 2013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3A5F49-B3C7-4CD6-9FC1-1B8062CB7F3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  <p:grpSp>
        <p:nvGrpSpPr>
          <p:cNvPr id="1033" name="Groupe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8" r:id="rId9"/>
    <p:sldLayoutId id="2147483766" r:id="rId10"/>
    <p:sldLayoutId id="2147483767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69696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69696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commune@brabantwallon.b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logo-province-[Converti]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14750" y="966160"/>
            <a:ext cx="1781993" cy="12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re 1"/>
          <p:cNvSpPr>
            <a:spLocks noGrp="1"/>
          </p:cNvSpPr>
          <p:nvPr>
            <p:ph type="ctrTitle"/>
          </p:nvPr>
        </p:nvSpPr>
        <p:spPr>
          <a:xfrm>
            <a:off x="642910" y="2801930"/>
            <a:ext cx="7851648" cy="3643338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fr-BE" sz="4800" dirty="0" smtClean="0"/>
              <a:t>Sanctions administratives communales – Modèle de RGP commun </a:t>
            </a:r>
            <a:r>
              <a:rPr lang="fr-BE" sz="3600" dirty="0" smtClean="0"/>
              <a:t/>
            </a:r>
            <a:br>
              <a:rPr lang="fr-BE" sz="3600" dirty="0" smtClean="0"/>
            </a:br>
            <a:r>
              <a:rPr lang="fr-BE" sz="3600" dirty="0" smtClean="0"/>
              <a:t>aux communes du Brabant wallon</a:t>
            </a:r>
            <a:r>
              <a:rPr lang="fr-BE" sz="5100" dirty="0" smtClean="0"/>
              <a:t/>
            </a:r>
            <a:br>
              <a:rPr lang="fr-BE" sz="5100" dirty="0" smtClean="0"/>
            </a:br>
            <a:r>
              <a:rPr lang="fr-BE" sz="4400" dirty="0" smtClean="0"/>
              <a:t/>
            </a:r>
            <a:br>
              <a:rPr lang="fr-BE" sz="4400" dirty="0" smtClean="0"/>
            </a:br>
            <a:r>
              <a:rPr lang="fr-BE" sz="2200" dirty="0" smtClean="0"/>
              <a:t/>
            </a:r>
            <a:br>
              <a:rPr lang="fr-BE" sz="2200" dirty="0" smtClean="0"/>
            </a:br>
            <a:endParaRPr lang="fr-BE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642938" y="836613"/>
            <a:ext cx="8229600" cy="946150"/>
          </a:xfrm>
        </p:spPr>
        <p:txBody>
          <a:bodyPr/>
          <a:lstStyle/>
          <a:p>
            <a:pPr algn="ctr" eaLnBrk="1" hangingPunct="1"/>
            <a:r>
              <a:rPr lang="fr-BE" altLang="fr-FR" sz="3200" b="1" smtClean="0"/>
              <a:t>Pourquoi un modèle de RGP commun?</a:t>
            </a:r>
            <a:endParaRPr lang="fr-BE" altLang="fr-FR" sz="2500" smtClean="0"/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0956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fr-BE" altLang="fr-FR" sz="2400" b="1" u="sng" smtClean="0">
              <a:latin typeface="Calibri" pitchFamily="34" charset="0"/>
            </a:endParaRPr>
          </a:p>
          <a:p>
            <a:pPr algn="just" eaLnBrk="1" hangingPunct="1"/>
            <a:endParaRPr lang="fr-BE" altLang="fr-FR" smtClean="0">
              <a:latin typeface="Calibri" pitchFamily="34" charset="0"/>
            </a:endParaRPr>
          </a:p>
          <a:p>
            <a:pPr marL="742950" lvl="1" indent="-285750" algn="ctr" eaLnBrk="1" hangingPunct="1"/>
            <a:r>
              <a:rPr lang="fr-BE" altLang="fr-FR" smtClean="0">
                <a:latin typeface="Calibri" pitchFamily="34" charset="0"/>
              </a:rPr>
              <a:t>Mise à jour des RGP existants</a:t>
            </a:r>
          </a:p>
          <a:p>
            <a:pPr marL="742950" lvl="1" indent="-285750" algn="ctr" eaLnBrk="1" hangingPunct="1">
              <a:buFont typeface="Wingdings 2" pitchFamily="18" charset="2"/>
              <a:buNone/>
            </a:pPr>
            <a:endParaRPr lang="fr-BE" altLang="fr-FR" smtClean="0">
              <a:latin typeface="Calibri" pitchFamily="34" charset="0"/>
            </a:endParaRPr>
          </a:p>
          <a:p>
            <a:pPr marL="742950" lvl="1" indent="-285750" algn="ctr" eaLnBrk="1" hangingPunct="1"/>
            <a:r>
              <a:rPr lang="fr-BE" altLang="fr-FR" smtClean="0">
                <a:latin typeface="Calibri" pitchFamily="34" charset="0"/>
              </a:rPr>
              <a:t>Harmonisation entre les différentes communes</a:t>
            </a:r>
          </a:p>
          <a:p>
            <a:pPr algn="ctr" eaLnBrk="1" hangingPunct="1">
              <a:buFont typeface="Wingdings 2" pitchFamily="18" charset="2"/>
              <a:buNone/>
            </a:pPr>
            <a:endParaRPr lang="fr-BE" altLang="fr-FR" sz="4500" smtClean="0"/>
          </a:p>
        </p:txBody>
      </p:sp>
      <p:sp>
        <p:nvSpPr>
          <p:cNvPr id="4100" name="Espace réservé du pied de page 3"/>
          <p:cNvSpPr>
            <a:spLocks noGrp="1"/>
          </p:cNvSpPr>
          <p:nvPr>
            <p:ph type="ftr" sz="quarter" idx="11"/>
          </p:nvPr>
        </p:nvSpPr>
        <p:spPr bwMode="auto">
          <a:xfrm>
            <a:off x="3357563" y="6453188"/>
            <a:ext cx="3159125" cy="198437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BE" altLang="fr-FR" sz="900" i="1" smtClean="0">
                <a:solidFill>
                  <a:srgbClr val="000000"/>
                </a:solidFill>
                <a:latin typeface="Calibri" pitchFamily="34" charset="0"/>
              </a:rPr>
              <a:t>Salle Epicure – 12 janvier 2015</a:t>
            </a:r>
          </a:p>
        </p:txBody>
      </p:sp>
      <p:pic>
        <p:nvPicPr>
          <p:cNvPr id="6" name="Picture 5" descr="logo-province-[Converti]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362007" y="5598000"/>
            <a:ext cx="1781993" cy="12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357188" y="1989138"/>
            <a:ext cx="8229600" cy="650875"/>
          </a:xfrm>
        </p:spPr>
        <p:txBody>
          <a:bodyPr/>
          <a:lstStyle/>
          <a:p>
            <a:pPr algn="ctr" eaLnBrk="1" hangingPunct="1"/>
            <a:r>
              <a:rPr lang="fr-BE" altLang="fr-FR" sz="1900" b="1" smtClean="0"/>
              <a:t>Tenir compte des différentes évolutions législatives</a:t>
            </a:r>
            <a:endParaRPr lang="fr-FR" altLang="fr-FR" sz="1900" b="1" smtClean="0"/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457200" y="2708275"/>
            <a:ext cx="8229600" cy="310991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endParaRPr lang="fr-BE" sz="1400" b="1" dirty="0" smtClean="0">
              <a:latin typeface="+mj-lt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fr-BE" sz="1400" b="1" dirty="0">
              <a:latin typeface="+mj-lt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fr-BE" sz="1400" b="1" dirty="0" smtClean="0">
              <a:latin typeface="+mj-lt"/>
            </a:endParaRPr>
          </a:p>
          <a:p>
            <a:pPr algn="just" eaLnBrk="1" hangingPunct="1">
              <a:defRPr/>
            </a:pPr>
            <a:r>
              <a:rPr lang="fr-BE" sz="1400" dirty="0" smtClean="0">
                <a:latin typeface="+mj-lt"/>
              </a:rPr>
              <a:t>Adapter les montants maximum des amendes administratives (175 € mineurs/ 350 € majeurs)</a:t>
            </a:r>
          </a:p>
          <a:p>
            <a:pPr algn="just" eaLnBrk="1" hangingPunct="1">
              <a:defRPr/>
            </a:pPr>
            <a:r>
              <a:rPr lang="fr-BE" sz="1400" dirty="0" smtClean="0">
                <a:latin typeface="+mj-lt"/>
              </a:rPr>
              <a:t>Regrouper les infractions de type « voirie » dans un seul et même chapitre (</a:t>
            </a:r>
            <a:r>
              <a:rPr lang="fr-BE" sz="1400" dirty="0" err="1" smtClean="0">
                <a:latin typeface="+mj-lt"/>
              </a:rPr>
              <a:t>cf</a:t>
            </a:r>
            <a:r>
              <a:rPr lang="fr-BE" sz="1400" dirty="0" smtClean="0">
                <a:latin typeface="+mj-lt"/>
              </a:rPr>
              <a:t> décret du 6 février 2014 relatif à la voirie communale)</a:t>
            </a:r>
          </a:p>
          <a:p>
            <a:pPr algn="just" eaLnBrk="1" hangingPunct="1">
              <a:defRPr/>
            </a:pPr>
            <a:r>
              <a:rPr lang="fr-BE" sz="1400" dirty="0" smtClean="0">
                <a:latin typeface="+mj-lt"/>
              </a:rPr>
              <a:t>Introduire une nouvelle catégorie d’infractions pouvant être sanctionnées administrativement (arrêt, stationnement, violation panneau C3)</a:t>
            </a:r>
          </a:p>
          <a:p>
            <a:pPr algn="just" eaLnBrk="1" hangingPunct="1">
              <a:defRPr/>
            </a:pPr>
            <a:r>
              <a:rPr lang="fr-BE" sz="1400" dirty="0" smtClean="0">
                <a:latin typeface="+mj-lt"/>
              </a:rPr>
              <a:t>Adapter la liste des infractions mixtes, des mesures alternatives et de l’âge minimal des mineurs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fr-BE" sz="1000" dirty="0" smtClean="0"/>
          </a:p>
          <a:p>
            <a:pPr eaLnBrk="1" hangingPunct="1">
              <a:defRPr/>
            </a:pPr>
            <a:endParaRPr lang="fr-FR" dirty="0" smtClean="0"/>
          </a:p>
        </p:txBody>
      </p:sp>
      <p:sp>
        <p:nvSpPr>
          <p:cNvPr id="512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3929063" y="6500813"/>
            <a:ext cx="1785937" cy="22225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BE" altLang="fr-FR" sz="900" i="1" smtClean="0">
                <a:solidFill>
                  <a:srgbClr val="000000"/>
                </a:solidFill>
                <a:latin typeface="Calibri" pitchFamily="34" charset="0"/>
              </a:rPr>
              <a:t>Salle Epicure – 12 janvier 2015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642938" y="836613"/>
            <a:ext cx="8229600" cy="101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>
              <a:defRPr/>
            </a:pPr>
            <a:r>
              <a:rPr lang="fr-BE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Mise à jour des RGP existants</a:t>
            </a:r>
            <a:endParaRPr lang="fr-BE" sz="25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Picture 5" descr="logo-province-[Converti]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362007" y="5598000"/>
            <a:ext cx="1781993" cy="12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/>
          </p:cNvSpPr>
          <p:nvPr>
            <p:ph type="body" idx="1"/>
          </p:nvPr>
        </p:nvSpPr>
        <p:spPr>
          <a:xfrm>
            <a:off x="460375" y="2420938"/>
            <a:ext cx="8229600" cy="27305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fr-BE" sz="1400" b="1" dirty="0" smtClean="0">
              <a:latin typeface="+mj-lt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fr-BE" sz="1400" dirty="0" smtClean="0">
                <a:latin typeface="+mj-lt"/>
              </a:rPr>
              <a:t>Etablir une distinction claire entre les notions de voie publique et de lieu (accessible au) public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fr-BE" sz="1400" dirty="0" smtClean="0">
                <a:latin typeface="+mj-lt"/>
              </a:rPr>
              <a:t>Distinguer clairement et sur base d’un critère objectif (6h-22h ou 22h-6h) le tapage nocturne (du ressort du parquet) et le tapage diurne (infraction purement administrative)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fr-BE" sz="1400" dirty="0" smtClean="0">
                <a:latin typeface="+mj-lt"/>
              </a:rPr>
              <a:t>Clarifier à qui incombe l’amende dans certains cas où plusieurs personnes sont susceptibles d’être poursuivies (propriétaire/locataire ; maître / gardien d’un animal, …)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fr-BE" sz="1400" dirty="0" smtClean="0">
                <a:latin typeface="+mj-lt"/>
              </a:rPr>
              <a:t>Pour les communes souhaitant interdire la consommation d’alcool, préciser l’interdiction sur la voie publique et dans les lieux accessibles au public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fr-BE" sz="1400" dirty="0" smtClean="0">
                <a:latin typeface="+mj-lt"/>
              </a:rPr>
              <a:t>Préciser qu’en cas de divagation d’un animal, il n’y a pas besoin qu’il y ait faute ou négligence du maître pour qu’il y ait infraction</a:t>
            </a:r>
            <a:endParaRPr lang="fr-BE" sz="1400" dirty="0">
              <a:latin typeface="+mj-lt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fr-BE" sz="1400" dirty="0" smtClean="0">
                <a:latin typeface="+mj-lt"/>
              </a:rPr>
              <a:t>Punir explicitement le non-respect des conditions mentionnées d’une autorisation de l’autorité communale</a:t>
            </a:r>
            <a:endParaRPr lang="fr-BE" sz="700" dirty="0" smtClean="0"/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fr-BE" sz="700" dirty="0" smtClean="0"/>
          </a:p>
          <a:p>
            <a:pPr eaLnBrk="1" hangingPunct="1">
              <a:lnSpc>
                <a:spcPct val="80000"/>
              </a:lnSpc>
              <a:defRPr/>
            </a:pPr>
            <a:endParaRPr lang="fr-BE" sz="2000" dirty="0" smtClean="0"/>
          </a:p>
          <a:p>
            <a:pPr eaLnBrk="1" hangingPunct="1">
              <a:defRPr/>
            </a:pPr>
            <a:endParaRPr lang="fr-FR" dirty="0" smtClean="0"/>
          </a:p>
        </p:txBody>
      </p:sp>
      <p:sp>
        <p:nvSpPr>
          <p:cNvPr id="6148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2667000" y="6572250"/>
            <a:ext cx="3352800" cy="1492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BE" altLang="fr-FR" sz="900" i="1" smtClean="0">
                <a:solidFill>
                  <a:srgbClr val="000000"/>
                </a:solidFill>
                <a:latin typeface="Calibri" pitchFamily="34" charset="0"/>
              </a:rPr>
              <a:t>Salle Epicure – 12 janvier 2015</a:t>
            </a:r>
          </a:p>
        </p:txBody>
      </p:sp>
      <p:sp>
        <p:nvSpPr>
          <p:cNvPr id="8" name="Rectangle 2"/>
          <p:cNvSpPr txBox="1">
            <a:spLocks/>
          </p:cNvSpPr>
          <p:nvPr/>
        </p:nvSpPr>
        <p:spPr bwMode="auto">
          <a:xfrm>
            <a:off x="428625" y="1557338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>
              <a:defRPr/>
            </a:pPr>
            <a:r>
              <a:rPr lang="fr-BE" sz="19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Préciser / Clarifier certaines infractions pour un traitement optimal des dossiers par le fonctionnaire sanctionnateur provincial ou communal</a:t>
            </a:r>
            <a:endParaRPr lang="fr-FR" sz="19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logo-province-[Converti]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362007" y="5598000"/>
            <a:ext cx="1781993" cy="12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/>
          </p:cNvSpPr>
          <p:nvPr>
            <p:ph type="body" idx="1"/>
          </p:nvPr>
        </p:nvSpPr>
        <p:spPr>
          <a:xfrm>
            <a:off x="539750" y="1989138"/>
            <a:ext cx="8229600" cy="287972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fr-BE" sz="1200" dirty="0" smtClean="0">
              <a:latin typeface="+mj-lt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fr-BE" sz="1400" dirty="0" smtClean="0">
                <a:latin typeface="+mj-lt"/>
              </a:rPr>
              <a:t>Eviter que des règles trop différentes soient applicables pour le citoyen selon qu’il se trouve dans l’une ou l’autre commune du Brabant wallon, tout en laissant une marge d’appréciation à l’autorité communale)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fr-BE" sz="1400" dirty="0" smtClean="0">
              <a:latin typeface="+mj-lt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fr-BE" sz="1400" dirty="0" smtClean="0">
                <a:latin typeface="+mj-lt"/>
              </a:rPr>
              <a:t>Harmonisation de la structure du RGP afin de compartimenter les différentes infractions selon le régime juridique applicable et les sanctions y afférentes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fr-BE" sz="1400" dirty="0" smtClean="0">
              <a:latin typeface="+mj-lt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fr-BE" sz="1400" dirty="0" smtClean="0">
                <a:latin typeface="+mj-lt"/>
              </a:rPr>
              <a:t>Limiter la partie environnementale du RGP au prescrit des textes légaux applicables sans y insérer de menues infractions telles le jet de mégot, de canette, de papiers </a:t>
            </a:r>
            <a:r>
              <a:rPr lang="fr-BE" sz="1400" dirty="0" err="1" smtClean="0">
                <a:latin typeface="+mj-lt"/>
              </a:rPr>
              <a:t>etc</a:t>
            </a:r>
            <a:r>
              <a:rPr lang="fr-BE" sz="1400" dirty="0" smtClean="0">
                <a:latin typeface="+mj-lt"/>
              </a:rPr>
              <a:t> (</a:t>
            </a:r>
            <a:r>
              <a:rPr lang="fr-BE" sz="1400" dirty="0" err="1" smtClean="0">
                <a:latin typeface="+mj-lt"/>
              </a:rPr>
              <a:t>cf</a:t>
            </a:r>
            <a:r>
              <a:rPr lang="fr-BE" sz="1400" dirty="0" smtClean="0">
                <a:latin typeface="+mj-lt"/>
              </a:rPr>
              <a:t> lourdeur de la procédure)</a:t>
            </a:r>
            <a:endParaRPr lang="fr-BE" sz="700" dirty="0" smtClean="0"/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fr-BE" sz="700" dirty="0" smtClean="0"/>
          </a:p>
          <a:p>
            <a:pPr eaLnBrk="1" hangingPunct="1">
              <a:lnSpc>
                <a:spcPct val="80000"/>
              </a:lnSpc>
              <a:defRPr/>
            </a:pPr>
            <a:endParaRPr lang="fr-BE" sz="2000" dirty="0" smtClean="0"/>
          </a:p>
          <a:p>
            <a:pPr eaLnBrk="1" hangingPunct="1">
              <a:defRPr/>
            </a:pPr>
            <a:endParaRPr lang="fr-FR" dirty="0" smtClean="0"/>
          </a:p>
        </p:txBody>
      </p:sp>
      <p:sp>
        <p:nvSpPr>
          <p:cNvPr id="7172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2667000" y="6572250"/>
            <a:ext cx="3352800" cy="1492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BE" altLang="fr-FR" sz="900" i="1" smtClean="0">
                <a:solidFill>
                  <a:srgbClr val="000000"/>
                </a:solidFill>
                <a:latin typeface="Calibri" pitchFamily="34" charset="0"/>
              </a:rPr>
              <a:t>Salle Epicure – 12 janvier 2015</a:t>
            </a:r>
          </a:p>
        </p:txBody>
      </p:sp>
      <p:sp>
        <p:nvSpPr>
          <p:cNvPr id="7173" name="Titre 1"/>
          <p:cNvSpPr>
            <a:spLocks noGrp="1"/>
          </p:cNvSpPr>
          <p:nvPr>
            <p:ph type="title"/>
          </p:nvPr>
        </p:nvSpPr>
        <p:spPr>
          <a:xfrm>
            <a:off x="539750" y="1196975"/>
            <a:ext cx="8229600" cy="360363"/>
          </a:xfrm>
        </p:spPr>
        <p:txBody>
          <a:bodyPr/>
          <a:lstStyle/>
          <a:p>
            <a:pPr algn="ctr" eaLnBrk="1" hangingPunct="1"/>
            <a:r>
              <a:rPr lang="fr-BE" altLang="fr-FR" sz="3200" b="1" smtClean="0"/>
              <a:t>Harmonisation entre les différentes communes</a:t>
            </a:r>
          </a:p>
        </p:txBody>
      </p:sp>
      <p:sp>
        <p:nvSpPr>
          <p:cNvPr id="8" name="Rectangle 2"/>
          <p:cNvSpPr txBox="1">
            <a:spLocks/>
          </p:cNvSpPr>
          <p:nvPr/>
        </p:nvSpPr>
        <p:spPr bwMode="auto">
          <a:xfrm>
            <a:off x="428625" y="1628775"/>
            <a:ext cx="8229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>
              <a:defRPr/>
            </a:pPr>
            <a:endParaRPr lang="fr-FR" sz="19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Picture 5" descr="logo-province-[Converti]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362007" y="5598000"/>
            <a:ext cx="1781993" cy="12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506413"/>
          </a:xfrm>
        </p:spPr>
        <p:txBody>
          <a:bodyPr/>
          <a:lstStyle/>
          <a:p>
            <a:pPr algn="ctr" eaLnBrk="1" hangingPunct="1"/>
            <a:r>
              <a:rPr lang="fr-BE" altLang="fr-FR" sz="3200" b="1" smtClean="0"/>
              <a:t>Les agents sanctionnateurs provinciaux</a:t>
            </a:r>
            <a:endParaRPr lang="fr-FR" altLang="fr-FR" sz="3200" b="1" smtClean="0"/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>
          <a:xfrm>
            <a:off x="457200" y="1412875"/>
            <a:ext cx="8229600" cy="4389438"/>
          </a:xfrm>
        </p:spPr>
        <p:txBody>
          <a:bodyPr/>
          <a:lstStyle/>
          <a:p>
            <a:pPr eaLnBrk="1" hangingPunct="1"/>
            <a:r>
              <a:rPr lang="fr-FR" altLang="fr-FR" sz="1400" smtClean="0">
                <a:latin typeface="Calibri" pitchFamily="34" charset="0"/>
              </a:rPr>
              <a:t>12 communes du Brabant wallon ont déjà fait appel aux fonctionnaires sanctionnateurs provinciaux en 2014. (Beauvechain, Braine-le-Château, Chaumont-Gistoux, Grez-Doiceau, Incourt, Lasne, Orp-Jauche, Perwez, Ramillies, Rebecq, Rixensart et Waterloo)</a:t>
            </a:r>
          </a:p>
          <a:p>
            <a:pPr eaLnBrk="1" hangingPunct="1">
              <a:buFont typeface="Wingdings 2" pitchFamily="18" charset="2"/>
              <a:buNone/>
            </a:pPr>
            <a:endParaRPr lang="fr-BE" altLang="fr-FR" sz="1400" smtClean="0">
              <a:latin typeface="Calibri" pitchFamily="34" charset="0"/>
            </a:endParaRPr>
          </a:p>
          <a:p>
            <a:pPr eaLnBrk="1" hangingPunct="1"/>
            <a:r>
              <a:rPr lang="fr-FR" altLang="fr-FR" sz="1400" smtClean="0">
                <a:latin typeface="Calibri" pitchFamily="34" charset="0"/>
              </a:rPr>
              <a:t>Pour l’ensemble de ces communes, le nombre total de dossiers traités s’élève à 464 en 2013</a:t>
            </a:r>
          </a:p>
          <a:p>
            <a:pPr eaLnBrk="1" hangingPunct="1">
              <a:buFont typeface="Wingdings 2" pitchFamily="18" charset="2"/>
              <a:buNone/>
            </a:pPr>
            <a:endParaRPr lang="fr-FR" altLang="fr-FR" sz="1400" smtClean="0">
              <a:latin typeface="Calibri" pitchFamily="34" charset="0"/>
            </a:endParaRPr>
          </a:p>
          <a:p>
            <a:pPr eaLnBrk="1" hangingPunct="1"/>
            <a:r>
              <a:rPr lang="fr-FR" altLang="fr-FR" sz="1400" smtClean="0">
                <a:latin typeface="Calibri" pitchFamily="34" charset="0"/>
              </a:rPr>
              <a:t>Trois fonctionnaires sanctionnateurs master en droit et ayant acquis une expérience substantielle en la matière</a:t>
            </a:r>
          </a:p>
          <a:p>
            <a:pPr eaLnBrk="1" hangingPunct="1">
              <a:buFont typeface="Wingdings 2" pitchFamily="18" charset="2"/>
              <a:buNone/>
            </a:pPr>
            <a:endParaRPr lang="fr-FR" altLang="fr-FR" sz="1400" smtClean="0">
              <a:latin typeface="Calibri" pitchFamily="34" charset="0"/>
            </a:endParaRPr>
          </a:p>
          <a:p>
            <a:pPr eaLnBrk="1" hangingPunct="1"/>
            <a:r>
              <a:rPr lang="fr-FR" altLang="fr-FR" sz="1400" smtClean="0">
                <a:latin typeface="Calibri" pitchFamily="34" charset="0"/>
              </a:rPr>
              <a:t>Staff administratif entraîné à appuyer les fonctionnaires sanctionnateurs en terme logistique</a:t>
            </a:r>
          </a:p>
          <a:p>
            <a:pPr eaLnBrk="1" hangingPunct="1"/>
            <a:endParaRPr lang="fr-FR" altLang="fr-FR" sz="1400" smtClean="0">
              <a:latin typeface="Calibri" pitchFamily="34" charset="0"/>
            </a:endParaRPr>
          </a:p>
          <a:p>
            <a:pPr eaLnBrk="1" hangingPunct="1"/>
            <a:r>
              <a:rPr lang="fr-FR" altLang="fr-FR" sz="1400" smtClean="0">
                <a:latin typeface="Calibri" pitchFamily="34" charset="0"/>
              </a:rPr>
              <a:t>Connaissance approfondie des différentes législations, de la procédure et des délais à respecter</a:t>
            </a:r>
          </a:p>
          <a:p>
            <a:pPr eaLnBrk="1" hangingPunct="1"/>
            <a:endParaRPr lang="fr-FR" altLang="fr-FR" sz="1400" smtClean="0">
              <a:latin typeface="Calibri" pitchFamily="34" charset="0"/>
            </a:endParaRPr>
          </a:p>
          <a:p>
            <a:pPr eaLnBrk="1" hangingPunct="1"/>
            <a:r>
              <a:rPr lang="fr-FR" altLang="fr-FR" sz="1400" smtClean="0">
                <a:latin typeface="Calibri" pitchFamily="34" charset="0"/>
              </a:rPr>
              <a:t>Contacts privilégiés avec les membres des services de police concernés, avec le Parquet de Nivelles, ainsi qu’avec l’UVCW et les fonctionnaires sanctionnateurs des autres provinces wallonnes</a:t>
            </a:r>
          </a:p>
          <a:p>
            <a:pPr eaLnBrk="1" hangingPunct="1"/>
            <a:endParaRPr lang="fr-FR" altLang="fr-FR" sz="1400" smtClean="0">
              <a:latin typeface="Calibri" pitchFamily="34" charset="0"/>
            </a:endParaRPr>
          </a:p>
        </p:txBody>
      </p:sp>
      <p:sp>
        <p:nvSpPr>
          <p:cNvPr id="8197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2667000" y="6524625"/>
            <a:ext cx="3352800" cy="19685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BE" altLang="fr-FR" sz="900" i="1" smtClean="0">
                <a:solidFill>
                  <a:srgbClr val="000000"/>
                </a:solidFill>
                <a:latin typeface="Calibri" pitchFamily="34" charset="0"/>
              </a:rPr>
              <a:t>Salle Epicure – 12 janvier 2015</a:t>
            </a:r>
          </a:p>
        </p:txBody>
      </p:sp>
      <p:pic>
        <p:nvPicPr>
          <p:cNvPr id="6" name="Picture 5" descr="logo-province-[Converti]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362007" y="5598000"/>
            <a:ext cx="1781993" cy="12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fr-FR" altLang="fr-FR" sz="1400" smtClean="0">
              <a:latin typeface="Calibri" pitchFamily="34" charset="0"/>
            </a:endParaRPr>
          </a:p>
          <a:p>
            <a:pPr eaLnBrk="1" hangingPunct="1"/>
            <a:endParaRPr lang="fr-FR" altLang="fr-FR" sz="1400" smtClean="0">
              <a:latin typeface="Calibri" pitchFamily="34" charset="0"/>
            </a:endParaRPr>
          </a:p>
          <a:p>
            <a:pPr eaLnBrk="1" hangingPunct="1"/>
            <a:endParaRPr lang="fr-FR" altLang="fr-FR" sz="1400" smtClean="0">
              <a:latin typeface="Calibri" pitchFamily="34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fr-FR" altLang="fr-FR" sz="1400" b="1" smtClean="0"/>
              <a:t>		</a:t>
            </a:r>
            <a:r>
              <a:rPr lang="fr-FR" altLang="fr-FR" sz="2000" b="1" smtClean="0">
                <a:latin typeface="Calibri" pitchFamily="34" charset="0"/>
              </a:rPr>
              <a:t>Merci pour votre présence et votre attention</a:t>
            </a:r>
            <a:endParaRPr lang="fr-FR" altLang="fr-FR" sz="2000" smtClean="0">
              <a:latin typeface="Calibri" pitchFamily="34" charset="0"/>
            </a:endParaRPr>
          </a:p>
          <a:p>
            <a:pPr eaLnBrk="1" hangingPunct="1"/>
            <a:endParaRPr lang="fr-FR" altLang="fr-FR" sz="1400" smtClean="0">
              <a:latin typeface="Calibri" pitchFamily="34" charset="0"/>
            </a:endParaRPr>
          </a:p>
          <a:p>
            <a:pPr eaLnBrk="1" hangingPunct="1"/>
            <a:endParaRPr lang="fr-FR" altLang="fr-FR" sz="1400" smtClean="0">
              <a:latin typeface="Calibri" pitchFamily="34" charset="0"/>
            </a:endParaRPr>
          </a:p>
          <a:p>
            <a:pPr eaLnBrk="1" hangingPunct="1"/>
            <a:endParaRPr lang="fr-FR" altLang="fr-FR" sz="1400" smtClean="0">
              <a:latin typeface="Calibri" pitchFamily="34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fr-FR" altLang="fr-FR" sz="1400" smtClean="0">
                <a:latin typeface="Calibri" pitchFamily="34" charset="0"/>
              </a:rPr>
              <a:t>Si vous avez des questions ou souhaitez obtenir des informations complémentaires, n’hésitez pas à nous contacter via l’adresse </a:t>
            </a:r>
            <a:r>
              <a:rPr lang="fr-FR" altLang="fr-FR" sz="1400" smtClean="0">
                <a:latin typeface="Calibri" pitchFamily="34" charset="0"/>
                <a:hlinkClick r:id="rId2"/>
              </a:rPr>
              <a:t>commune@brabantwallon.be</a:t>
            </a:r>
            <a:r>
              <a:rPr lang="fr-FR" altLang="fr-FR" sz="1400" smtClean="0">
                <a:latin typeface="Calibri" pitchFamily="34" charset="0"/>
              </a:rPr>
              <a:t>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fr-FR" altLang="fr-FR" sz="1400" smtClean="0">
                <a:latin typeface="Calibri" pitchFamily="34" charset="0"/>
              </a:rPr>
              <a:t>ou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fr-FR" altLang="fr-FR" sz="1400" smtClean="0">
                <a:latin typeface="Calibri" pitchFamily="34" charset="0"/>
              </a:rPr>
              <a:t>au 010/68.66.36</a:t>
            </a:r>
          </a:p>
        </p:txBody>
      </p:sp>
      <p:sp>
        <p:nvSpPr>
          <p:cNvPr id="9220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>
            <a:off x="2667000" y="6524625"/>
            <a:ext cx="3352800" cy="19685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BE" altLang="fr-FR" sz="900" i="1" smtClean="0">
                <a:solidFill>
                  <a:srgbClr val="000000"/>
                </a:solidFill>
                <a:latin typeface="Calibri" pitchFamily="34" charset="0"/>
              </a:rPr>
              <a:t>Salle Epicure – 12 janvier 2015</a:t>
            </a:r>
          </a:p>
        </p:txBody>
      </p:sp>
      <p:pic>
        <p:nvPicPr>
          <p:cNvPr id="5" name="Picture 5" descr="logo-province-[Converti]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362007" y="5598000"/>
            <a:ext cx="1781993" cy="12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693</TotalTime>
  <Words>476</Words>
  <Application>Microsoft Office PowerPoint</Application>
  <PresentationFormat>Affichage à l'écran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Constantia</vt:lpstr>
      <vt:lpstr>Wingdings 2</vt:lpstr>
      <vt:lpstr>Débit</vt:lpstr>
      <vt:lpstr>Sanctions administratives communales – Modèle de RGP commun  aux communes du Brabant wallon   </vt:lpstr>
      <vt:lpstr>Pourquoi un modèle de RGP commun?</vt:lpstr>
      <vt:lpstr>Tenir compte des différentes évolutions législatives</vt:lpstr>
      <vt:lpstr>Diapositive 4</vt:lpstr>
      <vt:lpstr>Harmonisation entre les différentes communes</vt:lpstr>
      <vt:lpstr>Les agents sanctionnateurs provinciaux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Laurent</cp:lastModifiedBy>
  <cp:revision>87</cp:revision>
  <dcterms:created xsi:type="dcterms:W3CDTF">2012-12-03T10:22:06Z</dcterms:created>
  <dcterms:modified xsi:type="dcterms:W3CDTF">2014-12-19T13:23:02Z</dcterms:modified>
</cp:coreProperties>
</file>