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6"/>
  </p:notesMasterIdLst>
  <p:handoutMasterIdLst>
    <p:handoutMasterId r:id="rId17"/>
  </p:handoutMasterIdLst>
  <p:sldIdLst>
    <p:sldId id="27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97" d="100"/>
          <a:sy n="197" d="100"/>
        </p:scale>
        <p:origin x="-287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3A3E79-873C-AA43-9A2C-1A0DF84D06EB}" type="datetimeFigureOut">
              <a:rPr lang="fr-FR" smtClean="0"/>
              <a:t>12/06/13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CE77F78-F22D-154E-B9A2-B5C83A403E43}" type="slidenum">
              <a:rPr lang="fr-FR" smtClean="0"/>
              <a:t>‹#›</a:t>
            </a:fld>
            <a:endParaRPr lang="fr-FR"/>
          </a:p>
        </p:txBody>
      </p:sp>
    </p:spTree>
    <p:extLst>
      <p:ext uri="{BB962C8B-B14F-4D97-AF65-F5344CB8AC3E}">
        <p14:creationId xmlns:p14="http://schemas.microsoft.com/office/powerpoint/2010/main" val="463542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BBD3A8-9161-D548-B0B0-7201FA751E0C}" type="datetimeFigureOut">
              <a:rPr lang="fr-FR" smtClean="0"/>
              <a:t>12/06/13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2E549A-3BF6-0245-9FF7-1A1299890D9E}" type="slidenum">
              <a:rPr lang="fr-FR" smtClean="0"/>
              <a:t>‹#›</a:t>
            </a:fld>
            <a:endParaRPr lang="fr-FR"/>
          </a:p>
        </p:txBody>
      </p:sp>
    </p:spTree>
    <p:extLst>
      <p:ext uri="{BB962C8B-B14F-4D97-AF65-F5344CB8AC3E}">
        <p14:creationId xmlns:p14="http://schemas.microsoft.com/office/powerpoint/2010/main" val="261611127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eaLnBrk="1" latinLnBrk="0" hangingPunct="1"/>
            <a:fld id="{B4911588-E415-474D-8824-B7DA29186F1B}" type="datetime1">
              <a:rPr lang="fr-BE" smtClean="0"/>
              <a:t>12/06/13</a:t>
            </a:fld>
            <a:endParaRPr lang="en-US"/>
          </a:p>
        </p:txBody>
      </p:sp>
      <p:sp>
        <p:nvSpPr>
          <p:cNvPr id="5" name="Footer Placeholder 4"/>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smtClean="0"/>
              <a:t>Cliquez pour modifier le style des sous-titres du masque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nl-BE" smtClean="0"/>
              <a:t>Cliquez et modifiez le titre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Cliquez et modifiez le titre</a:t>
            </a:r>
            <a:endParaRPr lang="en-US"/>
          </a:p>
        </p:txBody>
      </p:sp>
      <p:sp>
        <p:nvSpPr>
          <p:cNvPr id="3" name="Vertical Text Placeholder 2"/>
          <p:cNvSpPr>
            <a:spLocks noGrp="1"/>
          </p:cNvSpPr>
          <p:nvPr>
            <p:ph type="body" orient="vert" idx="1"/>
          </p:nvPr>
        </p:nvSpPr>
        <p:spPr/>
        <p:txBody>
          <a:bodyPr vert="eaVert"/>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en-US"/>
          </a:p>
        </p:txBody>
      </p:sp>
      <p:sp>
        <p:nvSpPr>
          <p:cNvPr id="4" name="Date Placeholder 3"/>
          <p:cNvSpPr>
            <a:spLocks noGrp="1"/>
          </p:cNvSpPr>
          <p:nvPr>
            <p:ph type="dt" sz="half" idx="10"/>
          </p:nvPr>
        </p:nvSpPr>
        <p:spPr/>
        <p:txBody>
          <a:bodyPr/>
          <a:lstStyle/>
          <a:p>
            <a:pPr eaLnBrk="1" latinLnBrk="0" hangingPunct="1"/>
            <a:fld id="{8872956B-46D8-3746-A8D3-35E26ADFB21C}" type="datetime1">
              <a:rPr lang="fr-BE" smtClean="0"/>
              <a:t>12/06/13</a:t>
            </a:fld>
            <a:endParaRPr lang="en-US"/>
          </a:p>
        </p:txBody>
      </p:sp>
      <p:sp>
        <p:nvSpPr>
          <p:cNvPr id="5" name="Footer Placeholder 4"/>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nl-BE" smtClean="0"/>
              <a:t>Cliquez et modifiez le titre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en-US" dirty="0"/>
          </a:p>
        </p:txBody>
      </p:sp>
      <p:sp>
        <p:nvSpPr>
          <p:cNvPr id="4" name="Date Placeholder 3"/>
          <p:cNvSpPr>
            <a:spLocks noGrp="1"/>
          </p:cNvSpPr>
          <p:nvPr>
            <p:ph type="dt" sz="half" idx="10"/>
          </p:nvPr>
        </p:nvSpPr>
        <p:spPr/>
        <p:txBody>
          <a:bodyPr/>
          <a:lstStyle/>
          <a:p>
            <a:pPr eaLnBrk="1" latinLnBrk="0" hangingPunct="1"/>
            <a:fld id="{2EC9E428-F796-1F44-B543-AA176974B45A}" type="datetime1">
              <a:rPr lang="fr-BE" smtClean="0"/>
              <a:t>12/06/13</a:t>
            </a:fld>
            <a:endParaRPr lang="en-US"/>
          </a:p>
        </p:txBody>
      </p:sp>
      <p:sp>
        <p:nvSpPr>
          <p:cNvPr id="5" name="Footer Placeholder 4"/>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Cliquez et modifiez le titre</a:t>
            </a:r>
            <a:endParaRPr lang="en-US"/>
          </a:p>
        </p:txBody>
      </p:sp>
      <p:sp>
        <p:nvSpPr>
          <p:cNvPr id="3" name="Content Placeholder 2"/>
          <p:cNvSpPr>
            <a:spLocks noGrp="1"/>
          </p:cNvSpPr>
          <p:nvPr>
            <p:ph idx="1"/>
          </p:nvPr>
        </p:nvSpPr>
        <p:spPr/>
        <p:txBody>
          <a:body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en-US"/>
          </a:p>
        </p:txBody>
      </p:sp>
      <p:sp>
        <p:nvSpPr>
          <p:cNvPr id="4" name="Date Placeholder 3"/>
          <p:cNvSpPr>
            <a:spLocks noGrp="1"/>
          </p:cNvSpPr>
          <p:nvPr>
            <p:ph type="dt" sz="half" idx="10"/>
          </p:nvPr>
        </p:nvSpPr>
        <p:spPr/>
        <p:txBody>
          <a:bodyPr/>
          <a:lstStyle/>
          <a:p>
            <a:pPr eaLnBrk="1" latinLnBrk="0" hangingPunct="1"/>
            <a:fld id="{EFA482AF-5356-6B43-B961-0D1F0D53AEB7}" type="datetime1">
              <a:rPr lang="fr-BE" smtClean="0"/>
              <a:t>12/06/13</a:t>
            </a:fld>
            <a:endParaRPr lang="en-US"/>
          </a:p>
        </p:txBody>
      </p:sp>
      <p:sp>
        <p:nvSpPr>
          <p:cNvPr id="5" name="Footer Placeholder 4"/>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eaLnBrk="1" latinLnBrk="0" hangingPunct="1"/>
            <a:fld id="{4680CA9C-89C4-9144-881A-2496C7E7D161}" type="datetime1">
              <a:rPr lang="fr-BE" smtClean="0"/>
              <a:t>12/06/13</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nl-BE" smtClean="0"/>
              <a:t>Cliquez et modifiez le titre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BE" smtClean="0"/>
              <a:t>Cliquez pour modifier les styles du texte du masque</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nl-BE" smtClean="0"/>
              <a:t>Cliquez et modifiez le titre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en-US" dirty="0"/>
          </a:p>
        </p:txBody>
      </p:sp>
      <p:sp>
        <p:nvSpPr>
          <p:cNvPr id="5" name="Date Placeholder 4"/>
          <p:cNvSpPr>
            <a:spLocks noGrp="1"/>
          </p:cNvSpPr>
          <p:nvPr>
            <p:ph type="dt" sz="half" idx="10"/>
          </p:nvPr>
        </p:nvSpPr>
        <p:spPr/>
        <p:txBody>
          <a:bodyPr/>
          <a:lstStyle/>
          <a:p>
            <a:pPr eaLnBrk="1" latinLnBrk="0" hangingPunct="1"/>
            <a:fld id="{BD2FDDD2-6945-2746-B33F-D9DC0CFC2E68}" type="datetime1">
              <a:rPr lang="fr-BE" smtClean="0"/>
              <a:t>12/06/13</a:t>
            </a:fld>
            <a:endParaRPr lang="en-US"/>
          </a:p>
        </p:txBody>
      </p:sp>
      <p:sp>
        <p:nvSpPr>
          <p:cNvPr id="6" name="Footer Placeholder 5"/>
          <p:cNvSpPr>
            <a:spLocks noGrp="1"/>
          </p:cNvSpPr>
          <p:nvPr>
            <p:ph type="ftr" sz="quarter" idx="11"/>
          </p:nvPr>
        </p:nvSpPr>
        <p:spPr/>
        <p:txBody>
          <a:bodyPr/>
          <a:lstStyle/>
          <a:p>
            <a:r>
              <a:rPr kumimoji="0" lang="en-US" smtClean="0"/>
              <a:t>Assemblée générale des secrétaires communaux du BW - le 14 juin 2013</a:t>
            </a:r>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nl-BE" smtClean="0"/>
              <a:t>Cliquez et modifiez le titre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smtClean="0"/>
              <a:t>Cliquez pour modifier les styles du texte du masque</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smtClean="0"/>
              <a:t>Cliquez pour modifier les styles du texte du masque</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en-US" dirty="0"/>
          </a:p>
        </p:txBody>
      </p:sp>
      <p:sp>
        <p:nvSpPr>
          <p:cNvPr id="7" name="Date Placeholder 6"/>
          <p:cNvSpPr>
            <a:spLocks noGrp="1"/>
          </p:cNvSpPr>
          <p:nvPr>
            <p:ph type="dt" sz="half" idx="10"/>
          </p:nvPr>
        </p:nvSpPr>
        <p:spPr/>
        <p:txBody>
          <a:bodyPr/>
          <a:lstStyle/>
          <a:p>
            <a:pPr eaLnBrk="1" latinLnBrk="0" hangingPunct="1"/>
            <a:fld id="{AC09B971-77C4-C54D-A1DC-40A96290B348}" type="datetime1">
              <a:rPr lang="fr-BE" smtClean="0"/>
              <a:t>12/06/13</a:t>
            </a:fld>
            <a:endParaRPr lang="en-US"/>
          </a:p>
        </p:txBody>
      </p:sp>
      <p:sp>
        <p:nvSpPr>
          <p:cNvPr id="8" name="Footer Placeholder 7"/>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9" name="Slide Number Placeholder 8"/>
          <p:cNvSpPr>
            <a:spLocks noGrp="1"/>
          </p:cNvSpPr>
          <p:nvPr>
            <p:ph type="sldNum" sz="quarter" idx="12"/>
          </p:nvPr>
        </p:nvSpPr>
        <p:spPr/>
        <p:txBody>
          <a:bodyPr/>
          <a:lstStyle/>
          <a:p>
            <a:pPr algn="ctr" eaLnBrk="1" latinLnBrk="0" hangingPunct="1"/>
            <a:fld id="{2C6B1FF6-39B9-40F5-8B67-33C6354A3D4F}" type="slidenum">
              <a:rPr kumimoji="0" lang="en-US" smtClean="0"/>
              <a:pPr algn="ctr" eaLnBrk="1" latinLnBrk="0" hangingPunct="1"/>
              <a:t>‹#›</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Cliquez et modifiez le titre</a:t>
            </a:r>
            <a:endParaRPr lang="en-US"/>
          </a:p>
        </p:txBody>
      </p:sp>
      <p:sp>
        <p:nvSpPr>
          <p:cNvPr id="3" name="Date Placeholder 2"/>
          <p:cNvSpPr>
            <a:spLocks noGrp="1"/>
          </p:cNvSpPr>
          <p:nvPr>
            <p:ph type="dt" sz="half" idx="10"/>
          </p:nvPr>
        </p:nvSpPr>
        <p:spPr/>
        <p:txBody>
          <a:bodyPr/>
          <a:lstStyle/>
          <a:p>
            <a:pPr eaLnBrk="1" latinLnBrk="0" hangingPunct="1"/>
            <a:fld id="{9D4D8DCA-C119-3543-ABE3-28B684D23839}" type="datetime1">
              <a:rPr lang="fr-BE" smtClean="0"/>
              <a:t>12/06/13</a:t>
            </a:fld>
            <a:endParaRPr lang="en-US"/>
          </a:p>
        </p:txBody>
      </p:sp>
      <p:sp>
        <p:nvSpPr>
          <p:cNvPr id="4" name="Footer Placeholder 3"/>
          <p:cNvSpPr>
            <a:spLocks noGrp="1"/>
          </p:cNvSpPr>
          <p:nvPr>
            <p:ph type="ftr" sz="quarter" idx="11"/>
          </p:nvPr>
        </p:nvSpPr>
        <p:spPr/>
        <p:txBody>
          <a:bodyPr/>
          <a:lstStyle/>
          <a:p>
            <a:r>
              <a:rPr kumimoji="0" lang="en-US" smtClean="0"/>
              <a:t>Assemblée générale des secrétaires communaux du BW - le 14 juin 2013</a:t>
            </a:r>
            <a:endParaRPr kumimoji="0" lang="en-US" dirty="0"/>
          </a:p>
        </p:txBody>
      </p:sp>
      <p:sp>
        <p:nvSpPr>
          <p:cNvPr id="5" name="Slide Number Placeholder 4"/>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pPr eaLnBrk="1" latinLnBrk="0" hangingPunct="1"/>
            <a:fld id="{326D6DCA-306E-9D46-BDB8-C8F3D64CE546}" type="datetime1">
              <a:rPr lang="fr-BE" smtClean="0"/>
              <a:t>12/06/13</a:t>
            </a:fld>
            <a:endParaRPr lang="en-US"/>
          </a:p>
        </p:txBody>
      </p:sp>
      <p:sp>
        <p:nvSpPr>
          <p:cNvPr id="3" name="Footer Placeholder 2"/>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en-US" dirty="0"/>
          </a:p>
        </p:txBody>
      </p:sp>
      <p:sp>
        <p:nvSpPr>
          <p:cNvPr id="5" name="Date Placeholder 4"/>
          <p:cNvSpPr>
            <a:spLocks noGrp="1"/>
          </p:cNvSpPr>
          <p:nvPr>
            <p:ph type="dt" sz="half" idx="10"/>
          </p:nvPr>
        </p:nvSpPr>
        <p:spPr/>
        <p:txBody>
          <a:bodyPr/>
          <a:lstStyle/>
          <a:p>
            <a:pPr eaLnBrk="1" latinLnBrk="0" hangingPunct="1"/>
            <a:fld id="{A51601DB-A0F8-DD46-AE67-242F80E2341E}" type="datetime1">
              <a:rPr lang="fr-BE" smtClean="0"/>
              <a:t>12/06/13</a:t>
            </a:fld>
            <a:endParaRPr lang="en-US"/>
          </a:p>
        </p:txBody>
      </p:sp>
      <p:sp>
        <p:nvSpPr>
          <p:cNvPr id="6" name="Footer Placeholder 5"/>
          <p:cNvSpPr>
            <a:spLocks noGrp="1"/>
          </p:cNvSpPr>
          <p:nvPr>
            <p:ph type="ftr" sz="quarter" idx="11"/>
          </p:nvPr>
        </p:nvSpPr>
        <p:spPr/>
        <p:txBody>
          <a:bodyPr/>
          <a:lstStyle/>
          <a:p>
            <a:r>
              <a:rPr kumimoji="0" lang="en-US" smtClean="0"/>
              <a:t>Assemblée générale des secrétaires communaux du BW - le 14 juin 2013</a:t>
            </a:r>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smtClean="0"/>
              <a:t>Cliquez pour modifier les styles du texte du masque</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nl-BE" smtClean="0"/>
              <a:t>Cliquez et modifiez le titre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BE" smtClean="0"/>
              <a:t>Faire glisser l'image vers l'espace réservé ou cliquer sur l'icône pour l'ajouter</a:t>
            </a:r>
            <a:endParaRPr lang="en-US" dirty="0"/>
          </a:p>
        </p:txBody>
      </p:sp>
      <p:sp>
        <p:nvSpPr>
          <p:cNvPr id="5" name="Date Placeholder 4"/>
          <p:cNvSpPr>
            <a:spLocks noGrp="1"/>
          </p:cNvSpPr>
          <p:nvPr>
            <p:ph type="dt" sz="half" idx="10"/>
          </p:nvPr>
        </p:nvSpPr>
        <p:spPr/>
        <p:txBody>
          <a:bodyPr/>
          <a:lstStyle/>
          <a:p>
            <a:pPr eaLnBrk="1" latinLnBrk="0" hangingPunct="1"/>
            <a:fld id="{EE03EEAE-AC14-F84B-9BCE-48050C66E997}" type="datetime1">
              <a:rPr lang="fr-BE" smtClean="0"/>
              <a:t>12/06/13</a:t>
            </a:fld>
            <a:endParaRPr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r>
              <a:rPr kumimoji="0" lang="en-US" smtClean="0"/>
              <a:t>Assemblée générale des secrétaires communaux du BW - le 14 juin 2013</a:t>
            </a:r>
            <a:endParaRPr kumimoji="0" lang="en-US" dirty="0"/>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smtClean="0"/>
              <a:t>Cliquez pour modifier les styles du texte du masque</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nl-BE" smtClean="0"/>
              <a:t>Cliquez et modifiez le titre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pPr algn="r" eaLnBrk="1" latinLnBrk="0" hangingPunct="1"/>
            <a:fld id="{4841B0EA-F28F-0F42-9916-56EEF93AD2B8}" type="datetime1">
              <a:rPr lang="fr-BE" smtClean="0"/>
              <a:t>12/06/13</a:t>
            </a:fld>
            <a:endParaRPr lang="en-US" sz="1400" dirty="0">
              <a:solidFill>
                <a:srgbClr val="FFFFFF"/>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pPr algn="l" eaLnBrk="1" latinLnBrk="0" hangingPunct="1"/>
            <a:r>
              <a:rPr kumimoji="0" lang="en-US" smtClean="0">
                <a:solidFill>
                  <a:srgbClr val="FFFFFF"/>
                </a:solidFill>
              </a:rPr>
              <a:t>Assemblée générale des secrétaires communaux du BW - le 14 juin 2013</a:t>
            </a:r>
            <a:endParaRPr kumimoji="0" lang="en-US" dirty="0">
              <a:solidFill>
                <a:srgbClr val="FFFFFF"/>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nl-BE" smtClean="0"/>
              <a:t>Cliquez et modifiez le titre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smtClean="0"/>
              <a:t>Décret du 17 avril 2013 portant la réforme des Grades légaux</a:t>
            </a:r>
            <a:endParaRPr lang="fr-FR" sz="2400" dirty="0"/>
          </a:p>
        </p:txBody>
      </p:sp>
      <p:sp>
        <p:nvSpPr>
          <p:cNvPr id="3" name="Espace réservé du contenu 2"/>
          <p:cNvSpPr>
            <a:spLocks noGrp="1"/>
          </p:cNvSpPr>
          <p:nvPr>
            <p:ph idx="1"/>
          </p:nvPr>
        </p:nvSpPr>
        <p:spPr/>
        <p:txBody>
          <a:bodyPr/>
          <a:lstStyle/>
          <a:p>
            <a:endParaRPr lang="fr-FR" dirty="0" smtClean="0"/>
          </a:p>
          <a:p>
            <a:endParaRPr lang="fr-FR" dirty="0"/>
          </a:p>
          <a:p>
            <a:endParaRPr lang="fr-FR" dirty="0" smtClean="0"/>
          </a:p>
          <a:p>
            <a:pPr marL="114300" indent="0" algn="ctr">
              <a:buNone/>
            </a:pPr>
            <a:r>
              <a:rPr lang="fr-FR" sz="3200" dirty="0" smtClean="0">
                <a:solidFill>
                  <a:srgbClr val="D16349"/>
                </a:solidFill>
              </a:rPr>
              <a:t>La lettre de mission et son articulation avec les outils stratégiques du décret du 17 avril 2013</a:t>
            </a:r>
            <a:endParaRPr lang="fr-FR" sz="3200" dirty="0">
              <a:solidFill>
                <a:srgbClr val="D16349"/>
              </a:solidFill>
            </a:endParaRPr>
          </a:p>
        </p:txBody>
      </p:sp>
      <p:sp>
        <p:nvSpPr>
          <p:cNvPr id="4" name="Espace réservé du pied de page 3"/>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1</a:t>
            </a:fld>
            <a:endParaRPr kumimoji="0" lang="en-US" dirty="0"/>
          </a:p>
        </p:txBody>
      </p:sp>
    </p:spTree>
    <p:extLst>
      <p:ext uri="{BB962C8B-B14F-4D97-AF65-F5344CB8AC3E}">
        <p14:creationId xmlns:p14="http://schemas.microsoft.com/office/powerpoint/2010/main" val="204494180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L’équilibre entre la lettre </a:t>
            </a:r>
            <a:r>
              <a:rPr lang="fr-FR" sz="2800" smtClean="0"/>
              <a:t>de mission </a:t>
            </a:r>
            <a:r>
              <a:rPr lang="fr-FR" sz="2800" dirty="0" smtClean="0"/>
              <a:t>et le contrat d’objectifs</a:t>
            </a:r>
            <a:endParaRPr lang="fr-FR" sz="2800" dirty="0"/>
          </a:p>
        </p:txBody>
      </p:sp>
      <p:sp>
        <p:nvSpPr>
          <p:cNvPr id="3" name="Espace réservé du contenu 2"/>
          <p:cNvSpPr>
            <a:spLocks noGrp="1"/>
          </p:cNvSpPr>
          <p:nvPr>
            <p:ph idx="1"/>
          </p:nvPr>
        </p:nvSpPr>
        <p:spPr/>
        <p:txBody>
          <a:bodyPr>
            <a:normAutofit fontScale="92500"/>
          </a:bodyPr>
          <a:lstStyle/>
          <a:p>
            <a:pPr marL="0" indent="0">
              <a:buNone/>
            </a:pPr>
            <a:endParaRPr lang="fr-FR" sz="1600" dirty="0"/>
          </a:p>
          <a:p>
            <a:r>
              <a:rPr lang="fr-FR" sz="1400" dirty="0" smtClean="0"/>
              <a:t>La lettre de mission est l’élément le plus stable de définition des objectifs pour la législature</a:t>
            </a:r>
            <a:r>
              <a:rPr lang="fr-FR" sz="1400" dirty="0" smtClean="0"/>
              <a:t>.</a:t>
            </a:r>
          </a:p>
          <a:p>
            <a:pPr marL="114300" indent="0">
              <a:buNone/>
            </a:pPr>
            <a:endParaRPr lang="fr-FR" sz="1400" dirty="0" smtClean="0"/>
          </a:p>
          <a:p>
            <a:r>
              <a:rPr lang="fr-FR" sz="1400" dirty="0" smtClean="0"/>
              <a:t>La lettre de mission est également l’élément potentiellement le plus homogène entre toutes les communes et toutes les provinces à l’exception de sa partie sur les objectifs </a:t>
            </a:r>
            <a:r>
              <a:rPr lang="fr-FR" sz="1400" dirty="0" smtClean="0"/>
              <a:t>stratégiques.</a:t>
            </a:r>
          </a:p>
          <a:p>
            <a:pPr marL="114300" indent="0">
              <a:buNone/>
            </a:pPr>
            <a:endParaRPr lang="fr-FR" sz="1400" dirty="0" smtClean="0"/>
          </a:p>
          <a:p>
            <a:r>
              <a:rPr lang="fr-FR" sz="1400" dirty="0" smtClean="0"/>
              <a:t>La lettre de mission reprend et complète les objectifs stratégiques du PPG, tels que le DG devra les opérationnaliser dans son CO</a:t>
            </a:r>
            <a:r>
              <a:rPr lang="fr-FR" sz="1400" dirty="0" smtClean="0"/>
              <a:t>.</a:t>
            </a:r>
          </a:p>
          <a:p>
            <a:pPr marL="114300" indent="0">
              <a:buNone/>
            </a:pPr>
            <a:endParaRPr lang="fr-FR" sz="1400" dirty="0" smtClean="0"/>
          </a:p>
          <a:p>
            <a:r>
              <a:rPr lang="fr-FR" sz="1400" dirty="0" smtClean="0"/>
              <a:t>La lettre de mission ne peut pas gommer une ou des missions légales que le DG doit remplir et donc, à laquelle il doit pouvoir affecter des moyens et du temps. C’est un périmètre d’actions imposé à l’autorité politique</a:t>
            </a:r>
            <a:r>
              <a:rPr lang="fr-FR" sz="1400" dirty="0" smtClean="0"/>
              <a:t>.</a:t>
            </a:r>
          </a:p>
          <a:p>
            <a:pPr marL="114300" indent="0">
              <a:buNone/>
            </a:pPr>
            <a:endParaRPr lang="fr-FR" sz="1400" dirty="0" smtClean="0"/>
          </a:p>
          <a:p>
            <a:r>
              <a:rPr lang="fr-FR" sz="1400" dirty="0" smtClean="0"/>
              <a:t>La lettre de mission ne peut pas empiéter (en tous les cas hors concertation et accord du DG – </a:t>
            </a:r>
            <a:r>
              <a:rPr lang="fr-FR" sz="1400" dirty="0" err="1" smtClean="0"/>
              <a:t>cfr</a:t>
            </a:r>
            <a:r>
              <a:rPr lang="fr-FR" sz="1400" dirty="0" smtClean="0"/>
              <a:t> cas particulièrement du PST) sur l’opérationnalisation des objectifs stratégiques, dont la rédaction revient au DG dans le contrat d’objectifs. Le DG pourra par ailleurs opérationnaliser les éléments de ses missions légales(puisqu’elles sont dans sa LM par le fait même du CDLD) dans la mesure où il l’estimera utile, en outre des objectifs stratégiques définis par le collège communal.</a:t>
            </a:r>
            <a:endParaRPr lang="fr-FR" sz="1400" dirty="0"/>
          </a:p>
        </p:txBody>
      </p:sp>
      <p:sp>
        <p:nvSpPr>
          <p:cNvPr id="4" name="Espace réservé du pied de page 3"/>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10</a:t>
            </a:fld>
            <a:endParaRPr kumimoji="0" lang="en-US" dirty="0"/>
          </a:p>
        </p:txBody>
      </p:sp>
    </p:spTree>
    <p:extLst>
      <p:ext uri="{BB962C8B-B14F-4D97-AF65-F5344CB8AC3E}">
        <p14:creationId xmlns:p14="http://schemas.microsoft.com/office/powerpoint/2010/main" val="178482502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Eléments cadre: Description de fonction du </a:t>
            </a:r>
            <a:r>
              <a:rPr lang="fr-FR" sz="2800" dirty="0" smtClean="0"/>
              <a:t>DG (les piliers)</a:t>
            </a:r>
            <a:endParaRPr lang="fr-FR" sz="2800" dirty="0"/>
          </a:p>
        </p:txBody>
      </p:sp>
      <p:sp>
        <p:nvSpPr>
          <p:cNvPr id="3" name="Espace réservé du contenu 2"/>
          <p:cNvSpPr>
            <a:spLocks noGrp="1"/>
          </p:cNvSpPr>
          <p:nvPr>
            <p:ph idx="1"/>
          </p:nvPr>
        </p:nvSpPr>
        <p:spPr/>
        <p:txBody>
          <a:bodyPr>
            <a:normAutofit lnSpcReduction="10000"/>
          </a:bodyPr>
          <a:lstStyle/>
          <a:p>
            <a:endParaRPr lang="fr-FR" sz="1800" dirty="0" smtClean="0"/>
          </a:p>
          <a:p>
            <a:r>
              <a:rPr lang="fr-FR" sz="1800" dirty="0" smtClean="0">
                <a:solidFill>
                  <a:srgbClr val="D16349"/>
                </a:solidFill>
              </a:rPr>
              <a:t>Les devoirs institutionnels</a:t>
            </a:r>
          </a:p>
          <a:p>
            <a:pPr lvl="1" algn="just"/>
            <a:r>
              <a:rPr lang="fr-FR" sz="1300" dirty="0" smtClean="0"/>
              <a:t>Le DG est le secrétaire du conseil et du collège. Il veille au bon fonctionnement de ces organes. Il est l’interlocuteur des conseillers et des membres du collège. Il est le premier interlocuteur de la population. Il est l’interface avec les acteurs institutionnels (tutelle; ONSSAPL; inspection du travail;…). Il prépare les dossiers soumis au conseil et au collège et exécute leurs décisions. Il donne des conseils juridiques et administratifs à ces organes. Il assiste sans voix délibérative à leurs réunions. Il rédige les PV, transcrit les délibérations, délivre les actes, contresigne la correspondance et les actes.</a:t>
            </a:r>
          </a:p>
          <a:p>
            <a:r>
              <a:rPr lang="fr-FR" sz="1800" dirty="0" smtClean="0">
                <a:solidFill>
                  <a:srgbClr val="D16349"/>
                </a:solidFill>
              </a:rPr>
              <a:t>Les missions légales</a:t>
            </a:r>
          </a:p>
          <a:p>
            <a:pPr lvl="1" algn="just"/>
            <a:r>
              <a:rPr lang="fr-FR" sz="1300" dirty="0" smtClean="0"/>
              <a:t>Le DG dirige et coordonne les services sous le contrôle du collège. Il est le chef du personnel (dont le personnel enseignant). Il préside le comité de direction (</a:t>
            </a:r>
            <a:r>
              <a:rPr lang="fr-FR" sz="1300" dirty="0" err="1" smtClean="0"/>
              <a:t>codi</a:t>
            </a:r>
            <a:r>
              <a:rPr lang="fr-FR" sz="1300" dirty="0" smtClean="0"/>
              <a:t>). Il prépare les avant-projets d’organigramme, du cadre organique et du statut. Il concerte au sein du </a:t>
            </a:r>
            <a:r>
              <a:rPr lang="fr-FR" sz="1300" dirty="0" err="1" smtClean="0"/>
              <a:t>codi</a:t>
            </a:r>
            <a:r>
              <a:rPr lang="fr-FR" sz="1300" dirty="0"/>
              <a:t>.</a:t>
            </a:r>
            <a:r>
              <a:rPr lang="fr-FR" sz="1300" dirty="0" smtClean="0"/>
              <a:t> (… )Il est chargé du contrôle interne du fonctionnement des services.</a:t>
            </a:r>
          </a:p>
          <a:p>
            <a:r>
              <a:rPr lang="fr-FR" sz="1800" dirty="0" smtClean="0">
                <a:solidFill>
                  <a:srgbClr val="D16349"/>
                </a:solidFill>
              </a:rPr>
              <a:t>L’exécution des axes politiques fondamentaux</a:t>
            </a:r>
          </a:p>
          <a:p>
            <a:pPr lvl="1" algn="just"/>
            <a:r>
              <a:rPr lang="fr-FR" sz="1300" dirty="0"/>
              <a:t>L</a:t>
            </a:r>
            <a:r>
              <a:rPr lang="fr-FR" sz="1300" dirty="0" smtClean="0"/>
              <a:t>e DG est chargé de l’exécution des axes politiques fondamentaux du PPG et de leur opérationnalisation détaillés dans le CO. A ce titre, il rédige le CO et veille à sa mise en œuvre.</a:t>
            </a:r>
          </a:p>
          <a:p>
            <a:r>
              <a:rPr lang="fr-FR" sz="1800" dirty="0" smtClean="0">
                <a:solidFill>
                  <a:srgbClr val="D16349"/>
                </a:solidFill>
              </a:rPr>
              <a:t>La représentation dans les mandats dérivés</a:t>
            </a:r>
          </a:p>
        </p:txBody>
      </p:sp>
      <p:sp>
        <p:nvSpPr>
          <p:cNvPr id="4" name="Espace réservé du pied de page 3"/>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11</a:t>
            </a:fld>
            <a:endParaRPr kumimoji="0" lang="en-US" dirty="0"/>
          </a:p>
        </p:txBody>
      </p:sp>
    </p:spTree>
    <p:extLst>
      <p:ext uri="{BB962C8B-B14F-4D97-AF65-F5344CB8AC3E}">
        <p14:creationId xmlns:p14="http://schemas.microsoft.com/office/powerpoint/2010/main" val="345605989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Profil de compétences du DG</a:t>
            </a:r>
            <a:endParaRPr lang="fr-FR" sz="2800" dirty="0"/>
          </a:p>
        </p:txBody>
      </p:sp>
      <p:sp>
        <p:nvSpPr>
          <p:cNvPr id="3" name="Espace réservé du contenu 2"/>
          <p:cNvSpPr>
            <a:spLocks noGrp="1"/>
          </p:cNvSpPr>
          <p:nvPr>
            <p:ph idx="1"/>
          </p:nvPr>
        </p:nvSpPr>
        <p:spPr/>
        <p:txBody>
          <a:bodyPr>
            <a:normAutofit fontScale="92500" lnSpcReduction="10000"/>
          </a:bodyPr>
          <a:lstStyle/>
          <a:p>
            <a:r>
              <a:rPr lang="fr-FR" sz="1800" i="1" dirty="0" smtClean="0"/>
              <a:t>Le DG est l’interface entre les différents mandataires politiques et l’administration dans le respect et la compréhension réciproques</a:t>
            </a:r>
            <a:r>
              <a:rPr lang="fr-FR" sz="1800" dirty="0" smtClean="0"/>
              <a:t>.</a:t>
            </a:r>
          </a:p>
          <a:p>
            <a:r>
              <a:rPr lang="fr-FR" sz="1800" dirty="0" smtClean="0">
                <a:solidFill>
                  <a:srgbClr val="D16349"/>
                </a:solidFill>
              </a:rPr>
              <a:t>Le savoir</a:t>
            </a:r>
            <a:r>
              <a:rPr lang="fr-FR" sz="1800" dirty="0" smtClean="0"/>
              <a:t>: ce sont les conditions d’admissibilité à l’emploi fixées par l’arrêté d’exécution relatif au recrutement:</a:t>
            </a:r>
          </a:p>
          <a:p>
            <a:pPr lvl="1"/>
            <a:r>
              <a:rPr lang="fr-FR" sz="1300" dirty="0" smtClean="0"/>
              <a:t>Connaissances minimales évaluées dans le cadre d’une épreuve d’aptitude professionnelle définie par un jury mixte, dans les matières suivantes: droit constitutionnel, droit administratif, droit des marchés publics, droit civil, finances et fiscalité locales; droit communal et loi organique des </a:t>
            </a:r>
            <a:r>
              <a:rPr lang="fr-FR" sz="1300" dirty="0" smtClean="0"/>
              <a:t>CPAS</a:t>
            </a:r>
            <a:endParaRPr lang="fr-FR" sz="1300" dirty="0" smtClean="0"/>
          </a:p>
          <a:p>
            <a:pPr lvl="1"/>
            <a:r>
              <a:rPr lang="fr-FR" sz="1300" dirty="0" smtClean="0"/>
              <a:t>Le CMP (au plus tard au terme de deux ans de stage): programme à définir et mettre en œuvre par l’EAP (art</a:t>
            </a:r>
            <a:r>
              <a:rPr lang="fr-FR" sz="1300" dirty="0" smtClean="0"/>
              <a:t>.5 </a:t>
            </a:r>
            <a:r>
              <a:rPr lang="fr-FR" sz="1300" dirty="0" smtClean="0"/>
              <a:t>de l’accord de coopération créant l’EAP</a:t>
            </a:r>
            <a:r>
              <a:rPr lang="fr-FR" sz="1300" dirty="0" smtClean="0"/>
              <a:t>)</a:t>
            </a:r>
            <a:endParaRPr lang="fr-FR" sz="1300" dirty="0" smtClean="0"/>
          </a:p>
          <a:p>
            <a:r>
              <a:rPr lang="fr-FR" sz="1800" dirty="0" smtClean="0">
                <a:solidFill>
                  <a:srgbClr val="D16349"/>
                </a:solidFill>
              </a:rPr>
              <a:t>Le savoir-faire</a:t>
            </a:r>
            <a:r>
              <a:rPr lang="fr-FR" sz="1800" dirty="0" smtClean="0"/>
              <a:t>: grille d’évaluation reprise </a:t>
            </a:r>
            <a:r>
              <a:rPr lang="fr-FR" sz="1800" dirty="0" smtClean="0"/>
              <a:t>du projet d’arrêté </a:t>
            </a:r>
            <a:r>
              <a:rPr lang="fr-FR" sz="1800" dirty="0" smtClean="0"/>
              <a:t>d’exécution relatif à l’évaluation:</a:t>
            </a:r>
          </a:p>
          <a:p>
            <a:pPr lvl="1"/>
            <a:r>
              <a:rPr lang="fr-FR" sz="1300" dirty="0" smtClean="0"/>
              <a:t>Réalisation du métier de base: gestion d’équipe; gestion des organes; missions légales; gestion économique et budgétaire / planification et organisation; direction et stimulation; exécution des tâches dans les délais imposés; évaluation du personnel; pédagogie et </a:t>
            </a:r>
            <a:r>
              <a:rPr lang="fr-FR" sz="1300" dirty="0" smtClean="0"/>
              <a:t>encadrement </a:t>
            </a:r>
            <a:r>
              <a:rPr lang="fr-FR" sz="1300" i="1" dirty="0" smtClean="0"/>
              <a:t>(en l’état actuel des projets connus)</a:t>
            </a:r>
            <a:endParaRPr lang="fr-FR" sz="1300" dirty="0" smtClean="0"/>
          </a:p>
          <a:p>
            <a:pPr lvl="1"/>
            <a:r>
              <a:rPr lang="fr-FR" sz="1300" dirty="0" smtClean="0"/>
              <a:t>Réalisation des objectifs: état d’avancement des objectifs; initiatives, réalisation, méthodes mises en œuvre afin d’atteindre les objectifs</a:t>
            </a:r>
          </a:p>
          <a:p>
            <a:r>
              <a:rPr lang="fr-FR" sz="1800" dirty="0" smtClean="0">
                <a:solidFill>
                  <a:srgbClr val="D16349"/>
                </a:solidFill>
              </a:rPr>
              <a:t>Le savoir-être</a:t>
            </a:r>
            <a:r>
              <a:rPr lang="fr-FR" sz="1800" dirty="0" smtClean="0"/>
              <a:t>:</a:t>
            </a:r>
          </a:p>
          <a:p>
            <a:pPr lvl="1"/>
            <a:r>
              <a:rPr lang="fr-FR" sz="1300" dirty="0" smtClean="0"/>
              <a:t>Réalisation des objectifs individuels: initiatives, investissement personnel, acquisition de compétences, aspects relationnels</a:t>
            </a:r>
            <a:endParaRPr lang="fr-FR" sz="1300" dirty="0"/>
          </a:p>
        </p:txBody>
      </p:sp>
      <p:sp>
        <p:nvSpPr>
          <p:cNvPr id="4" name="Espace réservé du pied de page 3"/>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12</a:t>
            </a:fld>
            <a:endParaRPr kumimoji="0" lang="en-US" dirty="0"/>
          </a:p>
        </p:txBody>
      </p:sp>
    </p:spTree>
    <p:extLst>
      <p:ext uri="{BB962C8B-B14F-4D97-AF65-F5344CB8AC3E}">
        <p14:creationId xmlns:p14="http://schemas.microsoft.com/office/powerpoint/2010/main" val="121505501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Objectifs à atteindre</a:t>
            </a:r>
            <a:endParaRPr lang="fr-FR" dirty="0"/>
          </a:p>
        </p:txBody>
      </p:sp>
      <p:sp>
        <p:nvSpPr>
          <p:cNvPr id="3" name="Espace réservé du contenu 2"/>
          <p:cNvSpPr>
            <a:spLocks noGrp="1"/>
          </p:cNvSpPr>
          <p:nvPr>
            <p:ph idx="1"/>
          </p:nvPr>
        </p:nvSpPr>
        <p:spPr/>
        <p:txBody>
          <a:bodyPr>
            <a:normAutofit/>
          </a:bodyPr>
          <a:lstStyle/>
          <a:p>
            <a:endParaRPr lang="fr-FR" sz="1800" dirty="0" smtClean="0"/>
          </a:p>
          <a:p>
            <a:r>
              <a:rPr lang="fr-FR" sz="1800" dirty="0" smtClean="0"/>
              <a:t>Le groupe de travail DGO5 renvoie à la définition des objectifs stratégiques de législature faite par l’autorité politique soit directement dans le PPG, soit dans la lettre de mission (devant être suffisamment claire pour permettre leur opérationnalisation), ou dans le programme stratégique transversal qui aurait par ailleurs été établi par le pouvoir local (en concertation politique/administration)</a:t>
            </a:r>
          </a:p>
          <a:p>
            <a:pPr marL="0" indent="0">
              <a:buNone/>
            </a:pPr>
            <a:endParaRPr lang="fr-FR" sz="1800" dirty="0" smtClean="0"/>
          </a:p>
          <a:p>
            <a:r>
              <a:rPr lang="fr-FR" sz="1800" dirty="0" smtClean="0"/>
              <a:t>Se pose ici la question de l’articulation entre les outils </a:t>
            </a:r>
            <a:r>
              <a:rPr lang="fr-FR" sz="1800" dirty="0" err="1" smtClean="0"/>
              <a:t>décrétaux</a:t>
            </a:r>
            <a:r>
              <a:rPr lang="fr-FR" sz="1800" dirty="0" smtClean="0"/>
              <a:t> (obligatoires et générant des droits et des devoirs tant dans le chef de l’autorité politique que du DG) et le PST qui n’a pas été validé dans le décret et se développe maintenant en marge, en doublant ces outils mais selon une autre logique et un autre partage des responsabilités. En cas de difficulté entre l’autorité et le DG, ceci sera sans doute un nid à contentieux.</a:t>
            </a:r>
            <a:endParaRPr lang="fr-FR" sz="1800" dirty="0"/>
          </a:p>
        </p:txBody>
      </p:sp>
      <p:sp>
        <p:nvSpPr>
          <p:cNvPr id="4" name="Espace réservé du pied de page 3"/>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13</a:t>
            </a:fld>
            <a:endParaRPr kumimoji="0" lang="en-US" dirty="0"/>
          </a:p>
        </p:txBody>
      </p:sp>
    </p:spTree>
    <p:extLst>
      <p:ext uri="{BB962C8B-B14F-4D97-AF65-F5344CB8AC3E}">
        <p14:creationId xmlns:p14="http://schemas.microsoft.com/office/powerpoint/2010/main" val="110090582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Moyens budgétaires et humains</a:t>
            </a:r>
            <a:endParaRPr lang="fr-FR" dirty="0"/>
          </a:p>
        </p:txBody>
      </p:sp>
      <p:sp>
        <p:nvSpPr>
          <p:cNvPr id="3" name="Espace réservé du contenu 2"/>
          <p:cNvSpPr>
            <a:spLocks noGrp="1"/>
          </p:cNvSpPr>
          <p:nvPr>
            <p:ph idx="1"/>
          </p:nvPr>
        </p:nvSpPr>
        <p:spPr/>
        <p:txBody>
          <a:bodyPr>
            <a:normAutofit/>
          </a:bodyPr>
          <a:lstStyle/>
          <a:p>
            <a:endParaRPr lang="fr-FR" sz="1800" dirty="0" smtClean="0"/>
          </a:p>
          <a:p>
            <a:endParaRPr lang="fr-FR" sz="1800" dirty="0"/>
          </a:p>
          <a:p>
            <a:pPr algn="just"/>
            <a:r>
              <a:rPr lang="fr-FR" sz="1800" dirty="0" smtClean="0"/>
              <a:t>Comme dit plus haut, au niveau de la lettre de mission, avant que ne commence l’opérationnalisation des objectifs stratégiques du collège, les moyens budgétaires et humains peuvent seulement être inventoriés. A la marge, le collège pourrait déjà affecter certains moyens à des objectifs mais sans hypothéquer la marge d’action que le CDLD attribue au DG pour la rédaction du CO.</a:t>
            </a:r>
          </a:p>
          <a:p>
            <a:endParaRPr lang="fr-FR" sz="1800" dirty="0" smtClean="0"/>
          </a:p>
          <a:p>
            <a:pPr algn="just"/>
            <a:r>
              <a:rPr lang="fr-FR" sz="1800" dirty="0" smtClean="0"/>
              <a:t>Le groupe de travail a donc choisi de parler simplement en termes de méthode, rappelant que les phases budgétaires devaient être préparées au sein du CODI. Il est cependant rappelé que le collège doit donner les moyens requis pour l’accomplissement des missions légales.</a:t>
            </a:r>
            <a:endParaRPr lang="fr-FR" sz="1800" dirty="0"/>
          </a:p>
        </p:txBody>
      </p:sp>
      <p:sp>
        <p:nvSpPr>
          <p:cNvPr id="4" name="Espace réservé du pied de page 3"/>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14</a:t>
            </a:fld>
            <a:endParaRPr kumimoji="0" lang="en-US" dirty="0"/>
          </a:p>
        </p:txBody>
      </p:sp>
    </p:spTree>
    <p:extLst>
      <p:ext uri="{BB962C8B-B14F-4D97-AF65-F5344CB8AC3E}">
        <p14:creationId xmlns:p14="http://schemas.microsoft.com/office/powerpoint/2010/main" val="23299097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Sur base:</a:t>
            </a:r>
            <a:endParaRPr lang="fr-FR" dirty="0"/>
          </a:p>
        </p:txBody>
      </p:sp>
      <p:sp>
        <p:nvSpPr>
          <p:cNvPr id="3" name="Espace réservé du contenu 2"/>
          <p:cNvSpPr>
            <a:spLocks noGrp="1"/>
          </p:cNvSpPr>
          <p:nvPr>
            <p:ph idx="1"/>
          </p:nvPr>
        </p:nvSpPr>
        <p:spPr/>
        <p:txBody>
          <a:bodyPr/>
          <a:lstStyle/>
          <a:p>
            <a:endParaRPr lang="fr-FR" dirty="0" smtClean="0"/>
          </a:p>
          <a:p>
            <a:endParaRPr lang="fr-FR" dirty="0"/>
          </a:p>
          <a:p>
            <a:r>
              <a:rPr lang="fr-FR" dirty="0" smtClean="0"/>
              <a:t>Du décret voté le 17 avril 2013 au Parlement wallon non encore entré en vigueur</a:t>
            </a:r>
          </a:p>
          <a:p>
            <a:r>
              <a:rPr lang="fr-FR" dirty="0" smtClean="0"/>
              <a:t>Des projets d’arrêtés d’exécution du décret tels que déposés à la section législation du CE et qui concernent le recrutement et l’évaluation des GL</a:t>
            </a:r>
          </a:p>
          <a:p>
            <a:r>
              <a:rPr lang="fr-FR" dirty="0" smtClean="0"/>
              <a:t>Des travaux </a:t>
            </a:r>
            <a:r>
              <a:rPr lang="fr-FR" dirty="0" smtClean="0"/>
              <a:t>(</a:t>
            </a:r>
            <a:r>
              <a:rPr lang="fr-FR" dirty="0" smtClean="0"/>
              <a:t>non achevés) </a:t>
            </a:r>
            <a:r>
              <a:rPr lang="fr-FR" dirty="0" smtClean="0"/>
              <a:t>du </a:t>
            </a:r>
            <a:r>
              <a:rPr lang="fr-FR" dirty="0" smtClean="0"/>
              <a:t>groupe de travail DGO5 (fin mai 2013)</a:t>
            </a:r>
          </a:p>
          <a:p>
            <a:endParaRPr lang="fr-FR" dirty="0"/>
          </a:p>
        </p:txBody>
      </p:sp>
      <p:sp>
        <p:nvSpPr>
          <p:cNvPr id="4" name="Espace réservé du pied de page 3"/>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2</a:t>
            </a:fld>
            <a:endParaRPr kumimoji="0" lang="en-US" dirty="0"/>
          </a:p>
        </p:txBody>
      </p:sp>
    </p:spTree>
    <p:extLst>
      <p:ext uri="{BB962C8B-B14F-4D97-AF65-F5344CB8AC3E}">
        <p14:creationId xmlns:p14="http://schemas.microsoft.com/office/powerpoint/2010/main" val="76868842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Les outils stratégiques, opérationnels et d’évaluation</a:t>
            </a:r>
            <a:endParaRPr lang="fr-FR" sz="2800" dirty="0"/>
          </a:p>
        </p:txBody>
      </p:sp>
      <p:sp>
        <p:nvSpPr>
          <p:cNvPr id="3" name="Espace réservé du contenu 2"/>
          <p:cNvSpPr>
            <a:spLocks noGrp="1"/>
          </p:cNvSpPr>
          <p:nvPr>
            <p:ph idx="1"/>
          </p:nvPr>
        </p:nvSpPr>
        <p:spPr/>
        <p:txBody>
          <a:bodyPr/>
          <a:lstStyle/>
          <a:p>
            <a:r>
              <a:rPr lang="fr-FR" dirty="0" smtClean="0"/>
              <a:t>Le décret du 17 avril 2013 prévoit successivement et cumulativement:</a:t>
            </a:r>
          </a:p>
          <a:p>
            <a:pPr marL="0" indent="0">
              <a:buNone/>
            </a:pPr>
            <a:endParaRPr lang="fr-FR" dirty="0" smtClean="0"/>
          </a:p>
          <a:p>
            <a:pPr marL="731520" lvl="1" indent="-457200">
              <a:buFont typeface="+mj-lt"/>
              <a:buAutoNum type="arabicPeriod"/>
            </a:pPr>
            <a:r>
              <a:rPr lang="fr-FR" dirty="0" smtClean="0"/>
              <a:t>Un programme de politique générale (</a:t>
            </a:r>
            <a:r>
              <a:rPr lang="fr-FR" dirty="0" smtClean="0">
                <a:solidFill>
                  <a:srgbClr val="D16349"/>
                </a:solidFill>
              </a:rPr>
              <a:t>PPG</a:t>
            </a:r>
            <a:r>
              <a:rPr lang="fr-FR" dirty="0" smtClean="0"/>
              <a:t>)</a:t>
            </a:r>
          </a:p>
          <a:p>
            <a:pPr marL="731520" lvl="1" indent="-457200">
              <a:buFont typeface="+mj-lt"/>
              <a:buAutoNum type="arabicPeriod"/>
            </a:pPr>
            <a:r>
              <a:rPr lang="fr-FR" dirty="0" smtClean="0"/>
              <a:t>Une lettre de mission pour le DG (</a:t>
            </a:r>
            <a:r>
              <a:rPr lang="fr-FR" dirty="0" smtClean="0">
                <a:solidFill>
                  <a:srgbClr val="D16349"/>
                </a:solidFill>
              </a:rPr>
              <a:t>LM</a:t>
            </a:r>
            <a:r>
              <a:rPr lang="fr-FR" dirty="0" smtClean="0"/>
              <a:t>)</a:t>
            </a:r>
          </a:p>
          <a:p>
            <a:pPr marL="731520" lvl="1" indent="-457200">
              <a:buFont typeface="+mj-lt"/>
              <a:buAutoNum type="arabicPeriod"/>
            </a:pPr>
            <a:r>
              <a:rPr lang="fr-FR" dirty="0" smtClean="0"/>
              <a:t>Un contrat d’objectifs pour le DG (</a:t>
            </a:r>
            <a:r>
              <a:rPr lang="fr-FR" dirty="0" smtClean="0">
                <a:solidFill>
                  <a:srgbClr val="D16349"/>
                </a:solidFill>
              </a:rPr>
              <a:t>CO</a:t>
            </a:r>
            <a:r>
              <a:rPr lang="fr-FR" dirty="0" smtClean="0"/>
              <a:t>)</a:t>
            </a:r>
          </a:p>
          <a:p>
            <a:pPr marL="731520" lvl="1" indent="-457200">
              <a:buFont typeface="+mj-lt"/>
              <a:buAutoNum type="arabicPeriod"/>
            </a:pPr>
            <a:r>
              <a:rPr lang="fr-FR" dirty="0" smtClean="0"/>
              <a:t>Des objectifs individuels à définir lors de l’entretien de planification pour le DG et pour le DF (projet d’arrêté d’exécution relatif à l’évaluation)</a:t>
            </a:r>
            <a:endParaRPr lang="fr-FR" dirty="0"/>
          </a:p>
        </p:txBody>
      </p:sp>
      <p:sp>
        <p:nvSpPr>
          <p:cNvPr id="4" name="Espace réservé du pied de page 3"/>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3</a:t>
            </a:fld>
            <a:endParaRPr kumimoji="0" lang="en-US" dirty="0"/>
          </a:p>
        </p:txBody>
      </p:sp>
    </p:spTree>
    <p:extLst>
      <p:ext uri="{BB962C8B-B14F-4D97-AF65-F5344CB8AC3E}">
        <p14:creationId xmlns:p14="http://schemas.microsoft.com/office/powerpoint/2010/main" val="344484788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 résumé</a:t>
            </a:r>
            <a:endParaRPr lang="fr-FR" dirty="0"/>
          </a:p>
        </p:txBody>
      </p:sp>
      <p:sp>
        <p:nvSpPr>
          <p:cNvPr id="3" name="Espace réservé du contenu 2"/>
          <p:cNvSpPr>
            <a:spLocks noGrp="1"/>
          </p:cNvSpPr>
          <p:nvPr>
            <p:ph idx="1"/>
          </p:nvPr>
        </p:nvSpPr>
        <p:spPr/>
        <p:txBody>
          <a:bodyPr>
            <a:normAutofit lnSpcReduction="10000"/>
          </a:bodyPr>
          <a:lstStyle/>
          <a:p>
            <a:pPr algn="just"/>
            <a:r>
              <a:rPr lang="fr-FR" dirty="0" smtClean="0">
                <a:solidFill>
                  <a:srgbClr val="D16349"/>
                </a:solidFill>
              </a:rPr>
              <a:t>Programme de politique générale</a:t>
            </a:r>
            <a:r>
              <a:rPr lang="fr-FR" dirty="0" smtClean="0"/>
              <a:t>: définition par le Collège de ses objectifs politiques pour la législature</a:t>
            </a:r>
          </a:p>
          <a:p>
            <a:pPr algn="just"/>
            <a:r>
              <a:rPr lang="fr-FR" dirty="0" smtClean="0">
                <a:solidFill>
                  <a:srgbClr val="D16349"/>
                </a:solidFill>
              </a:rPr>
              <a:t>Lettre de mission</a:t>
            </a:r>
            <a:r>
              <a:rPr lang="fr-FR" dirty="0" smtClean="0"/>
              <a:t>: notification par le Collège au DG de ses missions légales, des objectifs stratégiques du Collège pour la législature et des moyens disponibles</a:t>
            </a:r>
          </a:p>
          <a:p>
            <a:pPr algn="just"/>
            <a:r>
              <a:rPr lang="fr-FR" dirty="0" smtClean="0">
                <a:solidFill>
                  <a:srgbClr val="D16349"/>
                </a:solidFill>
              </a:rPr>
              <a:t>Contrat d’objectifs</a:t>
            </a:r>
            <a:r>
              <a:rPr lang="fr-FR" dirty="0" smtClean="0"/>
              <a:t>: opérationnalisation par le DG (concertation) des objectifs stratégiques du Collège avec identification des moyens et des échéances</a:t>
            </a:r>
          </a:p>
          <a:p>
            <a:pPr algn="just"/>
            <a:r>
              <a:rPr lang="fr-FR" dirty="0" smtClean="0">
                <a:solidFill>
                  <a:srgbClr val="D16349"/>
                </a:solidFill>
              </a:rPr>
              <a:t>Objectifs individuels</a:t>
            </a:r>
            <a:r>
              <a:rPr lang="fr-FR" dirty="0" smtClean="0"/>
              <a:t> complémentaires pour </a:t>
            </a:r>
            <a:r>
              <a:rPr lang="fr-FR" dirty="0" smtClean="0"/>
              <a:t>l’évaluation, </a:t>
            </a:r>
            <a:r>
              <a:rPr lang="fr-FR" dirty="0" smtClean="0"/>
              <a:t>définis par le Collège au GL</a:t>
            </a:r>
            <a:endParaRPr lang="fr-FR" dirty="0"/>
          </a:p>
        </p:txBody>
      </p:sp>
      <p:sp>
        <p:nvSpPr>
          <p:cNvPr id="4" name="Espace réservé du pied de page 3"/>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4</a:t>
            </a:fld>
            <a:endParaRPr kumimoji="0" lang="en-US" dirty="0"/>
          </a:p>
        </p:txBody>
      </p:sp>
    </p:spTree>
    <p:extLst>
      <p:ext uri="{BB962C8B-B14F-4D97-AF65-F5344CB8AC3E}">
        <p14:creationId xmlns:p14="http://schemas.microsoft.com/office/powerpoint/2010/main" val="147384972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599"/>
            <a:ext cx="8534400" cy="918967"/>
          </a:xfrm>
        </p:spPr>
        <p:txBody>
          <a:bodyPr>
            <a:normAutofit fontScale="90000"/>
          </a:bodyPr>
          <a:lstStyle/>
          <a:p>
            <a:r>
              <a:rPr lang="fr-FR" dirty="0" smtClean="0"/>
              <a:t>La lettre de mission, parent pauvre? Les éléments légaux</a:t>
            </a:r>
            <a:endParaRPr lang="fr-FR" dirty="0"/>
          </a:p>
        </p:txBody>
      </p:sp>
      <p:sp>
        <p:nvSpPr>
          <p:cNvPr id="3" name="Espace réservé du contenu 2"/>
          <p:cNvSpPr>
            <a:spLocks noGrp="1"/>
          </p:cNvSpPr>
          <p:nvPr>
            <p:ph idx="1"/>
          </p:nvPr>
        </p:nvSpPr>
        <p:spPr/>
        <p:txBody>
          <a:bodyPr>
            <a:normAutofit/>
          </a:bodyPr>
          <a:lstStyle/>
          <a:p>
            <a:r>
              <a:rPr lang="fr-FR" dirty="0" smtClean="0"/>
              <a:t>Article 1124-1, al.4 CDLD:</a:t>
            </a:r>
          </a:p>
          <a:p>
            <a:pPr lvl="1"/>
            <a:r>
              <a:rPr lang="fr-FR" dirty="0" smtClean="0"/>
              <a:t>La LM est citée après le contrat d’objectifs alors qu’elle arrive chronologiquement avant</a:t>
            </a:r>
          </a:p>
          <a:p>
            <a:pPr lvl="1"/>
            <a:r>
              <a:rPr lang="fr-FR" dirty="0" smtClean="0"/>
              <a:t>La LM est citée une seule fois dans le CDLD; Elle n’est pas citée dans les projets d’arrêté </a:t>
            </a:r>
            <a:r>
              <a:rPr lang="fr-FR" dirty="0" smtClean="0"/>
              <a:t>d’</a:t>
            </a:r>
            <a:r>
              <a:rPr lang="fr-FR" dirty="0" smtClean="0"/>
              <a:t>exécution</a:t>
            </a:r>
          </a:p>
          <a:p>
            <a:pPr lvl="1"/>
            <a:r>
              <a:rPr lang="fr-FR" dirty="0" smtClean="0"/>
              <a:t>La </a:t>
            </a:r>
            <a:r>
              <a:rPr lang="fr-FR" dirty="0" smtClean="0"/>
              <a:t>LM est annexée au contrat d’objectifs et donc communiquée a posteriori au Conseil </a:t>
            </a:r>
          </a:p>
          <a:p>
            <a:pPr lvl="1"/>
            <a:r>
              <a:rPr lang="fr-FR" dirty="0" smtClean="0"/>
              <a:t>La LM est absente de l’exposé des motifs et des débats parlementaires</a:t>
            </a:r>
          </a:p>
          <a:p>
            <a:pPr marL="411480" lvl="1" indent="0">
              <a:buNone/>
            </a:pPr>
            <a:endParaRPr lang="fr-FR" dirty="0" smtClean="0"/>
          </a:p>
          <a:p>
            <a:pPr lvl="1">
              <a:buFont typeface="Wingdings" charset="2"/>
              <a:buChar char="Ø"/>
            </a:pPr>
            <a:r>
              <a:rPr lang="fr-FR" dirty="0" smtClean="0">
                <a:solidFill>
                  <a:srgbClr val="D16349"/>
                </a:solidFill>
              </a:rPr>
              <a:t>Pourquoi alors la lettre de mission a occupé plus des deux tiers des réunions du groupe de travail DGO5?</a:t>
            </a:r>
          </a:p>
          <a:p>
            <a:endParaRPr lang="fr-FR" dirty="0"/>
          </a:p>
        </p:txBody>
      </p:sp>
      <p:sp>
        <p:nvSpPr>
          <p:cNvPr id="4" name="Espace réservé du pied de page 3"/>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5</a:t>
            </a:fld>
            <a:endParaRPr kumimoji="0" lang="en-US" dirty="0"/>
          </a:p>
        </p:txBody>
      </p:sp>
    </p:spTree>
    <p:extLst>
      <p:ext uri="{BB962C8B-B14F-4D97-AF65-F5344CB8AC3E}">
        <p14:creationId xmlns:p14="http://schemas.microsoft.com/office/powerpoint/2010/main" val="151366126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autres lettres de mission</a:t>
            </a:r>
            <a:endParaRPr lang="fr-FR" dirty="0"/>
          </a:p>
        </p:txBody>
      </p:sp>
      <p:sp>
        <p:nvSpPr>
          <p:cNvPr id="3" name="Espace réservé du contenu 2"/>
          <p:cNvSpPr>
            <a:spLocks noGrp="1"/>
          </p:cNvSpPr>
          <p:nvPr>
            <p:ph idx="1"/>
          </p:nvPr>
        </p:nvSpPr>
        <p:spPr/>
        <p:txBody>
          <a:bodyPr>
            <a:normAutofit fontScale="92500" lnSpcReduction="10000"/>
          </a:bodyPr>
          <a:lstStyle/>
          <a:p>
            <a:r>
              <a:rPr lang="fr-FR" sz="1400" dirty="0" smtClean="0"/>
              <a:t>En Belgique, le point de comparaison principal est le régime des mandataires dans la haute administration </a:t>
            </a:r>
            <a:r>
              <a:rPr lang="fr-FR" sz="1400" dirty="0" smtClean="0"/>
              <a:t>de la Région wallonne </a:t>
            </a:r>
            <a:r>
              <a:rPr lang="fr-FR" sz="1400" dirty="0" smtClean="0"/>
              <a:t>et de la Communauté Wallonie-Bruxelles (secrétaires généraux, directeurs généraux, directeurs généraux des OIP) pour lesquels on retrouve la même dualité Lettre de mission/Plan opérationnel.</a:t>
            </a:r>
          </a:p>
          <a:p>
            <a:r>
              <a:rPr lang="fr-FR" sz="1400" dirty="0" smtClean="0"/>
              <a:t>Point de comparaison: le contenu est le même:</a:t>
            </a:r>
          </a:p>
          <a:p>
            <a:pPr lvl="1"/>
            <a:r>
              <a:rPr lang="fr-FR" sz="900" dirty="0" smtClean="0"/>
              <a:t> Description de fonction et profil de compétences</a:t>
            </a:r>
          </a:p>
          <a:p>
            <a:pPr lvl="1"/>
            <a:r>
              <a:rPr lang="fr-FR" sz="900" dirty="0" smtClean="0"/>
              <a:t>Définition des missions incombant au mandataire</a:t>
            </a:r>
          </a:p>
          <a:p>
            <a:pPr lvl="1"/>
            <a:r>
              <a:rPr lang="fr-FR" sz="900" dirty="0" smtClean="0"/>
              <a:t>Objectifs de gestion stratégique sur base de la déclaration de politique générale</a:t>
            </a:r>
          </a:p>
          <a:p>
            <a:pPr lvl="1"/>
            <a:r>
              <a:rPr lang="fr-FR" sz="900" dirty="0" smtClean="0"/>
              <a:t>Moyens budgétaires et ressources humaines attribués</a:t>
            </a:r>
          </a:p>
          <a:p>
            <a:pPr lvl="1"/>
            <a:endParaRPr lang="fr-FR" sz="900" dirty="0" smtClean="0"/>
          </a:p>
          <a:p>
            <a:r>
              <a:rPr lang="fr-FR" sz="1400" dirty="0" smtClean="0"/>
              <a:t>Les différences fondamentales:</a:t>
            </a:r>
          </a:p>
          <a:p>
            <a:pPr lvl="1"/>
            <a:r>
              <a:rPr lang="fr-FR" sz="900" dirty="0" smtClean="0"/>
              <a:t>La LM est donnée à la RW et à la CWB à des agents sous mandat à durée déterminée. Au terme de la LM, la fonction du mandataire cesse, </a:t>
            </a:r>
            <a:r>
              <a:rPr lang="fr-FR" sz="900" dirty="0" smtClean="0"/>
              <a:t>sauf à </a:t>
            </a:r>
            <a:r>
              <a:rPr lang="fr-FR" sz="900" dirty="0" smtClean="0"/>
              <a:t>être</a:t>
            </a:r>
            <a:r>
              <a:rPr lang="fr-FR" sz="900" dirty="0" smtClean="0"/>
              <a:t> reconduit après une procédure de sélection, </a:t>
            </a:r>
            <a:r>
              <a:rPr lang="fr-FR" sz="900" dirty="0" smtClean="0"/>
              <a:t>avec une nouvelle </a:t>
            </a:r>
            <a:r>
              <a:rPr lang="fr-FR" sz="900" dirty="0" smtClean="0"/>
              <a:t>LM. Le terme de la LM du GL ne remet pas en question son statut ni sa fonction.</a:t>
            </a:r>
            <a:endParaRPr lang="fr-FR" sz="900" dirty="0" smtClean="0"/>
          </a:p>
          <a:p>
            <a:pPr lvl="1"/>
            <a:r>
              <a:rPr lang="fr-FR" sz="900" dirty="0" smtClean="0"/>
              <a:t>Les </a:t>
            </a:r>
            <a:r>
              <a:rPr lang="fr-FR" sz="900" dirty="0" smtClean="0"/>
              <a:t>mandataires de la RW et de la CWB </a:t>
            </a:r>
            <a:r>
              <a:rPr lang="fr-FR" sz="900" dirty="0" smtClean="0"/>
              <a:t> n’ont </a:t>
            </a:r>
            <a:r>
              <a:rPr lang="fr-FR" sz="900" dirty="0" smtClean="0"/>
              <a:t>pas un statut légal  ni donc des missions </a:t>
            </a:r>
            <a:r>
              <a:rPr lang="fr-FR" sz="900" dirty="0" smtClean="0"/>
              <a:t>légales </a:t>
            </a:r>
            <a:r>
              <a:rPr lang="fr-FR" sz="900" dirty="0" smtClean="0"/>
              <a:t>définies en dehors de la volonté de l’autorité politique</a:t>
            </a:r>
          </a:p>
          <a:p>
            <a:pPr lvl="1"/>
            <a:r>
              <a:rPr lang="fr-FR" sz="900" dirty="0" smtClean="0"/>
              <a:t>La LM à la RW et à la CWB est émise par l’autorité politique lors de la déclaration de vacance du mandat; elle fonde donc le processus de </a:t>
            </a:r>
            <a:r>
              <a:rPr lang="fr-FR" sz="900" dirty="0" smtClean="0"/>
              <a:t>sélection de son destinataire. </a:t>
            </a:r>
            <a:r>
              <a:rPr lang="fr-FR" sz="900" dirty="0" smtClean="0"/>
              <a:t>Pour les GL, elle est émise au début du mandat politique de </a:t>
            </a:r>
            <a:r>
              <a:rPr lang="fr-FR" sz="900" dirty="0" smtClean="0"/>
              <a:t>l’autorité</a:t>
            </a:r>
            <a:r>
              <a:rPr lang="fr-FR" sz="900" dirty="0"/>
              <a:t> </a:t>
            </a:r>
            <a:r>
              <a:rPr lang="fr-FR" sz="900" dirty="0" smtClean="0"/>
              <a:t>(</a:t>
            </a:r>
            <a:r>
              <a:rPr lang="fr-FR" sz="900" dirty="0" smtClean="0"/>
              <a:t>sauf </a:t>
            </a:r>
            <a:r>
              <a:rPr lang="fr-FR" sz="900" dirty="0" smtClean="0"/>
              <a:t>le </a:t>
            </a:r>
            <a:r>
              <a:rPr lang="fr-FR" sz="900" dirty="0" smtClean="0"/>
              <a:t>recrutement) et </a:t>
            </a:r>
            <a:r>
              <a:rPr lang="fr-FR" sz="900" dirty="0" smtClean="0"/>
              <a:t>elle est remise au stagiaire. Elle ne fonde normalement pas de comparaison de titres et mérites.</a:t>
            </a:r>
          </a:p>
          <a:p>
            <a:pPr marL="274320" lvl="1" indent="0">
              <a:buNone/>
            </a:pPr>
            <a:endParaRPr lang="fr-FR" sz="900" dirty="0" smtClean="0"/>
          </a:p>
          <a:p>
            <a:pPr>
              <a:buFont typeface="Wingdings" charset="2"/>
              <a:buChar char="Ø"/>
            </a:pPr>
            <a:r>
              <a:rPr lang="fr-FR" sz="1400" dirty="0" smtClean="0"/>
              <a:t>La lettre de mission prévue dans le décret du 17 avril 2013 est adressée par l’autorité politique dans tous les cas à un agent nommé « à vie » (même dans le cas du recrutement, où il est admis au stage, donc déjà statutaire); sa durée est liée à la durée du mandat de l’autorité politique et non du mandat de l’agent destinataire; En outre, son contenu est en partie défini par la « loi » soit en dehors même de l’autorité politique. Les missions légales s’imposent donc à l’autorité et doivent conduire à pré-affecter une partie des ressources disponibles.</a:t>
            </a:r>
          </a:p>
          <a:p>
            <a:pPr marL="0" indent="0">
              <a:buNone/>
            </a:pPr>
            <a:r>
              <a:rPr lang="fr-FR" sz="1100" dirty="0" smtClean="0"/>
              <a:t>Nb: Système similaire pour les lettres de mission pour les directeurs d’école (mais sans opérationnalisation ensuite)</a:t>
            </a:r>
          </a:p>
        </p:txBody>
      </p:sp>
      <p:sp>
        <p:nvSpPr>
          <p:cNvPr id="4" name="Espace réservé du pied de page 3"/>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6</a:t>
            </a:fld>
            <a:endParaRPr kumimoji="0" lang="en-US" dirty="0"/>
          </a:p>
        </p:txBody>
      </p:sp>
    </p:spTree>
    <p:extLst>
      <p:ext uri="{BB962C8B-B14F-4D97-AF65-F5344CB8AC3E}">
        <p14:creationId xmlns:p14="http://schemas.microsoft.com/office/powerpoint/2010/main" val="27839600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contenu de la lettre de mission du DG</a:t>
            </a:r>
            <a:endParaRPr lang="fr-FR" dirty="0"/>
          </a:p>
        </p:txBody>
      </p:sp>
      <p:sp>
        <p:nvSpPr>
          <p:cNvPr id="3" name="Espace réservé du contenu 2"/>
          <p:cNvSpPr>
            <a:spLocks noGrp="1"/>
          </p:cNvSpPr>
          <p:nvPr>
            <p:ph idx="1"/>
          </p:nvPr>
        </p:nvSpPr>
        <p:spPr/>
        <p:txBody>
          <a:bodyPr>
            <a:normAutofit/>
          </a:bodyPr>
          <a:lstStyle/>
          <a:p>
            <a:pPr marL="342900" indent="-342900">
              <a:buFont typeface="+mj-lt"/>
              <a:buAutoNum type="arabicPeriod"/>
            </a:pPr>
            <a:endParaRPr lang="fr-FR" sz="1600" dirty="0" smtClean="0"/>
          </a:p>
          <a:p>
            <a:pPr marL="0" indent="0">
              <a:buNone/>
            </a:pPr>
            <a:endParaRPr lang="fr-FR" sz="1800" dirty="0"/>
          </a:p>
          <a:p>
            <a:pPr marL="342900" indent="-342900">
              <a:buFont typeface="+mj-lt"/>
              <a:buAutoNum type="arabicPeriod"/>
            </a:pPr>
            <a:r>
              <a:rPr lang="fr-FR" sz="1800" dirty="0" smtClean="0"/>
              <a:t>La </a:t>
            </a:r>
            <a:r>
              <a:rPr lang="fr-FR" sz="1800" dirty="0" smtClean="0">
                <a:solidFill>
                  <a:srgbClr val="D16349"/>
                </a:solidFill>
              </a:rPr>
              <a:t>description de fonction </a:t>
            </a:r>
            <a:r>
              <a:rPr lang="fr-FR" sz="1800" dirty="0" smtClean="0"/>
              <a:t>et le profil de compétence de l’emploi de DG</a:t>
            </a:r>
          </a:p>
          <a:p>
            <a:pPr marL="0" indent="0">
              <a:buNone/>
            </a:pPr>
            <a:endParaRPr lang="fr-FR" sz="1800" dirty="0" smtClean="0"/>
          </a:p>
          <a:p>
            <a:pPr marL="342900" indent="-342900">
              <a:buFont typeface="+mj-lt"/>
              <a:buAutoNum type="arabicPeriod"/>
            </a:pPr>
            <a:r>
              <a:rPr lang="fr-FR" sz="1800" dirty="0" smtClean="0"/>
              <a:t>Les </a:t>
            </a:r>
            <a:r>
              <a:rPr lang="fr-FR" sz="1800" dirty="0" smtClean="0">
                <a:solidFill>
                  <a:srgbClr val="D16349"/>
                </a:solidFill>
              </a:rPr>
              <a:t>objectifs à atteindre </a:t>
            </a:r>
            <a:r>
              <a:rPr lang="fr-FR" sz="1800" dirty="0" smtClean="0"/>
              <a:t>pour les diverses missions, notamment sur base du programme de politique générale (objectifs </a:t>
            </a:r>
            <a:r>
              <a:rPr lang="fr-FR" sz="1800" dirty="0" smtClean="0">
                <a:solidFill>
                  <a:srgbClr val="D16349"/>
                </a:solidFill>
              </a:rPr>
              <a:t>stratégiques</a:t>
            </a:r>
            <a:r>
              <a:rPr lang="fr-FR" sz="1800" dirty="0" smtClean="0"/>
              <a:t>)</a:t>
            </a:r>
          </a:p>
          <a:p>
            <a:pPr marL="0" indent="0">
              <a:buNone/>
            </a:pPr>
            <a:endParaRPr lang="fr-FR" sz="1800" dirty="0" smtClean="0"/>
          </a:p>
          <a:p>
            <a:pPr marL="342900" indent="-342900">
              <a:buFont typeface="+mj-lt"/>
              <a:buAutoNum type="arabicPeriod"/>
            </a:pPr>
            <a:r>
              <a:rPr lang="fr-FR" sz="1800" dirty="0" smtClean="0"/>
              <a:t>Les </a:t>
            </a:r>
            <a:r>
              <a:rPr lang="fr-FR" sz="1800" dirty="0" smtClean="0">
                <a:solidFill>
                  <a:srgbClr val="D16349"/>
                </a:solidFill>
              </a:rPr>
              <a:t>moyens</a:t>
            </a:r>
            <a:r>
              <a:rPr lang="fr-FR" sz="1800" dirty="0" smtClean="0"/>
              <a:t> budgétaires et les ressources humaines attribués</a:t>
            </a:r>
          </a:p>
          <a:p>
            <a:pPr marL="0" indent="0">
              <a:buNone/>
            </a:pPr>
            <a:endParaRPr lang="fr-FR" sz="1800" dirty="0" smtClean="0"/>
          </a:p>
          <a:p>
            <a:pPr marL="342900" indent="-342900">
              <a:buFont typeface="+mj-lt"/>
              <a:buAutoNum type="arabicPeriod"/>
            </a:pPr>
            <a:r>
              <a:rPr lang="fr-FR" sz="1800" dirty="0" smtClean="0"/>
              <a:t>L’ensemble des missions qui lui sont conférées par le Code et notamment sa mission de conseil et de disponibilité à l’égard de l’ensemble des membres du conseil communal. (</a:t>
            </a:r>
            <a:r>
              <a:rPr lang="fr-FR" sz="1800" dirty="0" smtClean="0">
                <a:solidFill>
                  <a:srgbClr val="D16349"/>
                </a:solidFill>
              </a:rPr>
              <a:t>missions légales</a:t>
            </a:r>
            <a:r>
              <a:rPr lang="fr-FR" sz="1800" dirty="0" smtClean="0"/>
              <a:t>)</a:t>
            </a:r>
          </a:p>
          <a:p>
            <a:endParaRPr lang="fr-FR" sz="1600" dirty="0"/>
          </a:p>
        </p:txBody>
      </p:sp>
      <p:sp>
        <p:nvSpPr>
          <p:cNvPr id="4" name="Espace réservé du pied de page 3"/>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7</a:t>
            </a:fld>
            <a:endParaRPr kumimoji="0" lang="en-US" dirty="0"/>
          </a:p>
        </p:txBody>
      </p:sp>
    </p:spTree>
    <p:extLst>
      <p:ext uri="{BB962C8B-B14F-4D97-AF65-F5344CB8AC3E}">
        <p14:creationId xmlns:p14="http://schemas.microsoft.com/office/powerpoint/2010/main" val="186005860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autres éléments déterminés par le CDLD</a:t>
            </a:r>
            <a:endParaRPr lang="fr-FR" dirty="0"/>
          </a:p>
        </p:txBody>
      </p:sp>
      <p:sp>
        <p:nvSpPr>
          <p:cNvPr id="3" name="Espace réservé du contenu 2"/>
          <p:cNvSpPr>
            <a:spLocks noGrp="1"/>
          </p:cNvSpPr>
          <p:nvPr>
            <p:ph idx="1"/>
          </p:nvPr>
        </p:nvSpPr>
        <p:spPr/>
        <p:txBody>
          <a:bodyPr>
            <a:noAutofit/>
          </a:bodyPr>
          <a:lstStyle/>
          <a:p>
            <a:r>
              <a:rPr lang="fr-FR" sz="1600" dirty="0" smtClean="0"/>
              <a:t>La lettre de mission est remise par le collège au DG.</a:t>
            </a:r>
          </a:p>
          <a:p>
            <a:pPr marL="0" indent="0">
              <a:buNone/>
            </a:pPr>
            <a:endParaRPr lang="fr-FR" sz="1600" dirty="0" smtClean="0"/>
          </a:p>
          <a:p>
            <a:r>
              <a:rPr lang="fr-FR" sz="1600" dirty="0" smtClean="0"/>
              <a:t>À l’occasion du renouvellement intégral du conseil ou du recrutement du DG.</a:t>
            </a:r>
          </a:p>
          <a:p>
            <a:pPr marL="0" indent="0">
              <a:buNone/>
            </a:pPr>
            <a:endParaRPr lang="fr-FR" sz="1600" dirty="0" smtClean="0"/>
          </a:p>
          <a:p>
            <a:r>
              <a:rPr lang="fr-FR" sz="1600" dirty="0" smtClean="0"/>
              <a:t>Sa réception fait courir le délai de 6 mois laissé au DG pour rédiger le contrat d’objectifs (en concertation).</a:t>
            </a:r>
          </a:p>
          <a:p>
            <a:pPr marL="0" indent="0">
              <a:buNone/>
            </a:pPr>
            <a:endParaRPr lang="fr-FR" sz="1600" dirty="0" smtClean="0"/>
          </a:p>
          <a:p>
            <a:r>
              <a:rPr lang="fr-FR" sz="1600" dirty="0" smtClean="0"/>
              <a:t>Le contrat d’objectifs est rédigé sur base de la lettre de mission et opérationnalise les objectifs stratégiques y inscrits.</a:t>
            </a:r>
          </a:p>
          <a:p>
            <a:pPr marL="0" indent="0">
              <a:buNone/>
            </a:pPr>
            <a:endParaRPr lang="fr-FR" sz="1600" dirty="0" smtClean="0"/>
          </a:p>
          <a:p>
            <a:r>
              <a:rPr lang="fr-FR" sz="1600" dirty="0" smtClean="0"/>
              <a:t>La lettre de mission est annexée au contrat d’objectifs.</a:t>
            </a:r>
          </a:p>
          <a:p>
            <a:pPr marL="0" indent="0">
              <a:buNone/>
            </a:pPr>
            <a:endParaRPr lang="fr-FR" sz="1600" dirty="0" smtClean="0"/>
          </a:p>
          <a:p>
            <a:r>
              <a:rPr lang="fr-FR" sz="1600" dirty="0" smtClean="0"/>
              <a:t>Il n’est pas prévu de possibilité d’actualisation intermédiaire de la lettre de mission. Elle vaut donc pour toute la législature.</a:t>
            </a:r>
            <a:endParaRPr lang="fr-FR" sz="1600" dirty="0"/>
          </a:p>
        </p:txBody>
      </p:sp>
      <p:sp>
        <p:nvSpPr>
          <p:cNvPr id="4" name="Espace réservé du pied de page 3"/>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8</a:t>
            </a:fld>
            <a:endParaRPr kumimoji="0" lang="en-US" dirty="0"/>
          </a:p>
        </p:txBody>
      </p:sp>
    </p:spTree>
    <p:extLst>
      <p:ext uri="{BB962C8B-B14F-4D97-AF65-F5344CB8AC3E}">
        <p14:creationId xmlns:p14="http://schemas.microsoft.com/office/powerpoint/2010/main" val="200861955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recommandations du groupe de travail DGO5</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lgn="just">
              <a:buNone/>
            </a:pPr>
            <a:endParaRPr lang="fr-FR" sz="1600" dirty="0"/>
          </a:p>
          <a:p>
            <a:pPr algn="just"/>
            <a:r>
              <a:rPr lang="fr-FR" sz="1600" dirty="0" smtClean="0"/>
              <a:t>Ces recommandations seront traduites en une circulaire </a:t>
            </a:r>
            <a:r>
              <a:rPr lang="fr-FR" sz="1600" dirty="0" smtClean="0"/>
              <a:t>et/ou </a:t>
            </a:r>
            <a:r>
              <a:rPr lang="fr-FR" sz="1600" dirty="0" smtClean="0"/>
              <a:t>un guide de bonnes pratiques. Il n’y aura pas un modèle-type, pour préserver l’autonomie locale, mais des </a:t>
            </a:r>
            <a:r>
              <a:rPr lang="fr-FR" sz="1600" dirty="0" smtClean="0"/>
              <a:t>recommandations-cadre</a:t>
            </a:r>
            <a:r>
              <a:rPr lang="fr-FR" sz="1600" dirty="0" smtClean="0"/>
              <a:t>. </a:t>
            </a:r>
            <a:endParaRPr lang="fr-FR" sz="1600" dirty="0" smtClean="0"/>
          </a:p>
          <a:p>
            <a:pPr algn="just"/>
            <a:endParaRPr lang="fr-FR" sz="1600" dirty="0" smtClean="0"/>
          </a:p>
          <a:p>
            <a:pPr algn="just"/>
            <a:r>
              <a:rPr lang="fr-FR" sz="1600" dirty="0" smtClean="0"/>
              <a:t>Le Ministre a souhaité les mêmes lignes directrices de lettre de mission pour tous les DG: communes/CPAS/Provinces</a:t>
            </a:r>
            <a:r>
              <a:rPr lang="fr-FR" sz="1600" dirty="0" smtClean="0"/>
              <a:t>.</a:t>
            </a:r>
          </a:p>
          <a:p>
            <a:pPr algn="just"/>
            <a:endParaRPr lang="fr-FR" sz="1600" dirty="0" smtClean="0"/>
          </a:p>
          <a:p>
            <a:pPr algn="just"/>
            <a:r>
              <a:rPr lang="fr-FR" sz="1600" dirty="0" smtClean="0"/>
              <a:t>Ces lignes directrices </a:t>
            </a:r>
            <a:r>
              <a:rPr lang="fr-FR" sz="1600" dirty="0" smtClean="0"/>
              <a:t>ne citent </a:t>
            </a:r>
            <a:r>
              <a:rPr lang="fr-FR" sz="1600" dirty="0" smtClean="0"/>
              <a:t>pas de manière exhaustive toutes les missions légales mais classent par « pilier », les grands axes du métier de DG. Ces piliers sont toutefois censés recouvrir toutes les missions légales sans exception. C’est une des différences avec les recommandations formulées pour le </a:t>
            </a:r>
            <a:r>
              <a:rPr lang="fr-FR" sz="1600" dirty="0" smtClean="0"/>
              <a:t>CO dans lequel toutes les missions légales ne devraient pas nécessairement </a:t>
            </a:r>
            <a:r>
              <a:rPr lang="fr-FR" sz="1600" dirty="0" smtClean="0"/>
              <a:t>être opérationnalisées</a:t>
            </a:r>
            <a:r>
              <a:rPr lang="fr-FR" sz="1600" dirty="0" smtClean="0"/>
              <a:t>.</a:t>
            </a:r>
          </a:p>
          <a:p>
            <a:pPr algn="just"/>
            <a:endParaRPr lang="fr-FR" sz="1600" dirty="0" smtClean="0"/>
          </a:p>
          <a:p>
            <a:pPr algn="just"/>
            <a:r>
              <a:rPr lang="fr-FR" sz="1600" dirty="0" smtClean="0"/>
              <a:t>Concernant le profil de compétences, le Ministre n’a pas souhaité s’écarter de la grille fixée dans le projet d’arrêté d’exécution relatif à l’évaluation des grades légaux afin de ne pas imposer d’autres critères d’évaluation d’une manière générale</a:t>
            </a:r>
            <a:r>
              <a:rPr lang="fr-FR" sz="1600" dirty="0" smtClean="0"/>
              <a:t>.</a:t>
            </a:r>
          </a:p>
          <a:p>
            <a:pPr algn="just"/>
            <a:endParaRPr lang="fr-FR" sz="1600" dirty="0" smtClean="0"/>
          </a:p>
          <a:p>
            <a:pPr algn="just"/>
            <a:r>
              <a:rPr lang="fr-FR" sz="1600" dirty="0" smtClean="0"/>
              <a:t>Concernant les moyens, le groupe de travail a dû constater que la lettre de mission ne pouvait pas aller beaucoup plus loin que le seul inventaire des ressources, leur affectation relevant de l’opérationnalisation à définir par le DG dans le CO.</a:t>
            </a:r>
          </a:p>
          <a:p>
            <a:pPr marL="0" indent="0">
              <a:buNone/>
            </a:pPr>
            <a:endParaRPr lang="fr-FR" sz="1600" dirty="0" smtClean="0"/>
          </a:p>
          <a:p>
            <a:pPr marL="0" indent="0">
              <a:buNone/>
            </a:pPr>
            <a:endParaRPr lang="fr-FR" sz="1600" dirty="0" smtClean="0"/>
          </a:p>
          <a:p>
            <a:pPr marL="0" indent="0">
              <a:buNone/>
            </a:pPr>
            <a:r>
              <a:rPr lang="fr-FR" sz="1200" dirty="0" smtClean="0"/>
              <a:t>NB: Ceci sous réserve bien sûr de ce que le Ministre reprendra, ou non, dans sa circulaire ou son guide de bonnes pratiques.</a:t>
            </a:r>
            <a:endParaRPr lang="fr-FR" sz="1200" dirty="0"/>
          </a:p>
        </p:txBody>
      </p:sp>
      <p:sp>
        <p:nvSpPr>
          <p:cNvPr id="4" name="Espace réservé du pied de page 3"/>
          <p:cNvSpPr>
            <a:spLocks noGrp="1"/>
          </p:cNvSpPr>
          <p:nvPr>
            <p:ph type="ftr" sz="quarter" idx="11"/>
          </p:nvPr>
        </p:nvSpPr>
        <p:spPr/>
        <p:txBody>
          <a:bodyPr/>
          <a:lstStyle/>
          <a:p>
            <a:r>
              <a:rPr kumimoji="0" lang="en-US" smtClean="0"/>
              <a:t>Assemblée générale des secrétaires communaux du BW - le 14 juin 2013</a:t>
            </a:r>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9</a:t>
            </a:fld>
            <a:endParaRPr kumimoji="0" lang="en-US" dirty="0"/>
          </a:p>
        </p:txBody>
      </p:sp>
    </p:spTree>
    <p:extLst>
      <p:ext uri="{BB962C8B-B14F-4D97-AF65-F5344CB8AC3E}">
        <p14:creationId xmlns:p14="http://schemas.microsoft.com/office/powerpoint/2010/main" val="1767695621"/>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icaire">
  <a:themeElements>
    <a:clrScheme name="Apothicaire">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icaire">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icaire">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Apothicaire.thmx</Template>
  <TotalTime>197</TotalTime>
  <Words>2048</Words>
  <Application>Microsoft Macintosh PowerPoint</Application>
  <PresentationFormat>Présentation à l'écran (4:3)</PresentationFormat>
  <Paragraphs>151</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Apothicaire</vt:lpstr>
      <vt:lpstr>Décret du 17 avril 2013 portant la réforme des Grades légaux</vt:lpstr>
      <vt:lpstr>Sur base:</vt:lpstr>
      <vt:lpstr>Les outils stratégiques, opérationnels et d’évaluation</vt:lpstr>
      <vt:lpstr>En résumé</vt:lpstr>
      <vt:lpstr>La lettre de mission, parent pauvre? Les éléments légaux</vt:lpstr>
      <vt:lpstr>Les autres lettres de mission</vt:lpstr>
      <vt:lpstr>Le contenu de la lettre de mission du DG</vt:lpstr>
      <vt:lpstr>Les autres éléments déterminés par le CDLD</vt:lpstr>
      <vt:lpstr>Les recommandations du groupe de travail DGO5</vt:lpstr>
      <vt:lpstr>L’équilibre entre la lettre de mission et le contrat d’objectifs</vt:lpstr>
      <vt:lpstr>Eléments cadre: Description de fonction du DG (les piliers)</vt:lpstr>
      <vt:lpstr>Profil de compétences du DG</vt:lpstr>
      <vt:lpstr>Objectifs à atteindre</vt:lpstr>
      <vt:lpstr>Moyens budgétaires et humains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
  <cp:lastModifiedBy/>
  <cp:revision>35</cp:revision>
  <dcterms:created xsi:type="dcterms:W3CDTF">2013-06-03T12:33:56Z</dcterms:created>
  <dcterms:modified xsi:type="dcterms:W3CDTF">2013-06-12T11:58:36Z</dcterms:modified>
</cp:coreProperties>
</file>