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84" r:id="rId8"/>
    <p:sldId id="279" r:id="rId9"/>
    <p:sldId id="280" r:id="rId10"/>
    <p:sldId id="261" r:id="rId11"/>
    <p:sldId id="281" r:id="rId12"/>
    <p:sldId id="278" r:id="rId13"/>
    <p:sldId id="282" r:id="rId14"/>
    <p:sldId id="283" r:id="rId15"/>
  </p:sldIdLst>
  <p:sldSz cx="9144000" cy="6858000" type="screen4x3"/>
  <p:notesSz cx="666273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showPr loop="1" showNarration="1">
    <p:present/>
    <p:sldAll/>
    <p:penClr>
      <a:srgbClr val="FF0000"/>
    </p:penClr>
  </p:showPr>
  <p:clrMru>
    <a:srgbClr val="000066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3" autoAdjust="0"/>
    <p:restoredTop sz="9455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/>
              <a:t>Cliquer pour modifier le style du titre du masque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r>
              <a:rPr lang="fr-FR"/>
              <a:t>Cliquer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872CA-0D0D-4685-BDE9-6EF91F2DC4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EC19-97CB-4267-B3A5-B087FC4E3A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9A258-FEE1-4467-A392-289733F9D6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1D3D4-C306-43AA-9C32-6139396809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B4593-2B59-4C2F-B241-B2AAADB36E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695A2-B3D1-4926-93A5-6B0964DDD8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A6945-8E15-4BCD-8595-7D6D108B84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CA57E-1DB2-4DF3-925F-5470326426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58B09-F5C5-40BE-ADA5-1B5757FFA6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0D72B-0C2A-4ACA-89B8-B5219CCBBD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58D41-6223-43AF-93E9-A31C47775A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Cliquer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Cliquer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cs typeface="Arial" charset="0"/>
              </a:defRPr>
            </a:lvl1pPr>
          </a:lstStyle>
          <a:p>
            <a:pPr>
              <a:defRPr/>
            </a:pPr>
            <a:fld id="{4263B9C3-9E6D-4723-AC78-C65C35C29C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060575"/>
            <a:ext cx="8758238" cy="1008063"/>
          </a:xfrm>
        </p:spPr>
        <p:txBody>
          <a:bodyPr/>
          <a:lstStyle/>
          <a:p>
            <a:pPr eaLnBrk="1" hangingPunct="1"/>
            <a:r>
              <a:rPr lang="fr-BE" sz="2800" smtClean="0"/>
              <a:t/>
            </a:r>
            <a:br>
              <a:rPr lang="fr-BE" sz="2800" smtClean="0"/>
            </a:br>
            <a:r>
              <a:rPr lang="fr-BE" sz="2800" smtClean="0"/>
              <a:t>CONSEIL CONSULTATIF DE L’ECONOMIE</a:t>
            </a:r>
            <a:br>
              <a:rPr lang="fr-BE" sz="2800" smtClean="0"/>
            </a:br>
            <a:r>
              <a:rPr lang="fr-BE" sz="2800" smtClean="0"/>
              <a:t>DE LA PROVINCE DU BRABANT WALLON</a:t>
            </a:r>
            <a:br>
              <a:rPr lang="fr-BE" sz="2800" smtClean="0"/>
            </a:br>
            <a:endParaRPr lang="fr-FR" sz="28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3429000"/>
            <a:ext cx="7643812" cy="3087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BE" sz="1600" b="1" smtClean="0">
                <a:solidFill>
                  <a:schemeClr val="hlink"/>
                </a:solidFill>
                <a:latin typeface="Tahoma" pitchFamily="34" charset="0"/>
              </a:rPr>
              <a:t/>
            </a:r>
            <a:br>
              <a:rPr lang="fr-BE" sz="1600" b="1" smtClean="0">
                <a:solidFill>
                  <a:schemeClr val="hlink"/>
                </a:solidFill>
                <a:latin typeface="Tahoma" pitchFamily="34" charset="0"/>
              </a:rPr>
            </a:br>
            <a:r>
              <a:rPr lang="fr-BE" sz="4000" b="1" smtClean="0">
                <a:solidFill>
                  <a:schemeClr val="hlink"/>
                </a:solidFill>
                <a:latin typeface="Tahoma" pitchFamily="34" charset="0"/>
              </a:rPr>
              <a:t> </a:t>
            </a:r>
            <a:r>
              <a:rPr lang="fr-BE" sz="2800" b="1" smtClean="0">
                <a:solidFill>
                  <a:schemeClr val="hlink"/>
                </a:solidFill>
                <a:latin typeface="Tahoma" pitchFamily="34" charset="0"/>
              </a:rPr>
              <a:t>Séance d’installation</a:t>
            </a:r>
            <a:br>
              <a:rPr lang="fr-BE" sz="2800" b="1" smtClean="0">
                <a:solidFill>
                  <a:schemeClr val="hlink"/>
                </a:solidFill>
                <a:latin typeface="Tahoma" pitchFamily="34" charset="0"/>
              </a:rPr>
            </a:br>
            <a:r>
              <a:rPr lang="fr-BE" sz="4000" b="1" smtClean="0">
                <a:solidFill>
                  <a:schemeClr val="hlink"/>
                </a:solidFill>
                <a:latin typeface="Tahoma" pitchFamily="34" charset="0"/>
              </a:rPr>
              <a:t>Nivelles, le 11 mai 2011</a:t>
            </a:r>
            <a:endParaRPr lang="fr-FR" sz="4000" b="1" smtClean="0">
              <a:solidFill>
                <a:schemeClr val="hlink"/>
              </a:solidFill>
              <a:latin typeface="Tahoma" pitchFamily="34" charset="0"/>
            </a:endParaRPr>
          </a:p>
        </p:txBody>
      </p:sp>
      <p:pic>
        <p:nvPicPr>
          <p:cNvPr id="3076" name="Picture 4" descr="mo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584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1052513"/>
            <a:ext cx="5783262" cy="768350"/>
          </a:xfrm>
        </p:spPr>
        <p:txBody>
          <a:bodyPr/>
          <a:lstStyle/>
          <a:p>
            <a:pPr eaLnBrk="1" hangingPunct="1"/>
            <a:r>
              <a:rPr lang="fr-BE" sz="3600" smtClean="0">
                <a:solidFill>
                  <a:schemeClr val="accent1"/>
                </a:solidFill>
              </a:rPr>
              <a:t>Ses missions :</a:t>
            </a:r>
            <a:br>
              <a:rPr lang="fr-BE" sz="3600" smtClean="0">
                <a:solidFill>
                  <a:schemeClr val="accent1"/>
                </a:solidFill>
              </a:rPr>
            </a:br>
            <a:endParaRPr lang="fr-FR" sz="3600" smtClean="0">
              <a:solidFill>
                <a:schemeClr val="accent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686800" cy="4848225"/>
          </a:xfrm>
        </p:spPr>
        <p:txBody>
          <a:bodyPr/>
          <a:lstStyle/>
          <a:p>
            <a:pPr eaLnBrk="1" hangingPunct="1"/>
            <a:r>
              <a:rPr lang="fr-BE" sz="2400" smtClean="0">
                <a:solidFill>
                  <a:schemeClr val="bg1"/>
                </a:solidFill>
                <a:latin typeface="Tahoma" pitchFamily="34" charset="0"/>
              </a:rPr>
              <a:t>Soutien au développement économique et commercial de la Province;</a:t>
            </a:r>
          </a:p>
          <a:p>
            <a:pPr eaLnBrk="1" hangingPunct="1"/>
            <a:r>
              <a:rPr lang="fr-BE" sz="2400" smtClean="0">
                <a:solidFill>
                  <a:schemeClr val="bg1"/>
                </a:solidFill>
                <a:latin typeface="Tahoma" pitchFamily="34" charset="0"/>
              </a:rPr>
              <a:t>Promotion des atouts économiques de la Province et des exportations;</a:t>
            </a:r>
          </a:p>
          <a:p>
            <a:pPr eaLnBrk="1" hangingPunct="1"/>
            <a:r>
              <a:rPr lang="fr-BE" sz="2400" smtClean="0">
                <a:solidFill>
                  <a:schemeClr val="bg1"/>
                </a:solidFill>
                <a:latin typeface="Tahoma" pitchFamily="34" charset="0"/>
              </a:rPr>
              <a:t>Organisation ou participation à des manifestations à caractère économique;</a:t>
            </a:r>
          </a:p>
          <a:p>
            <a:pPr eaLnBrk="1" hangingPunct="1"/>
            <a:r>
              <a:rPr lang="fr-BE" sz="2400" smtClean="0">
                <a:solidFill>
                  <a:schemeClr val="bg1"/>
                </a:solidFill>
                <a:latin typeface="Tahoma" pitchFamily="34" charset="0"/>
              </a:rPr>
              <a:t>Réponse à des demandes d’information, de documentation et d’aides;</a:t>
            </a:r>
          </a:p>
          <a:p>
            <a:pPr eaLnBrk="1" hangingPunct="1"/>
            <a:r>
              <a:rPr lang="fr-BE" sz="2400" smtClean="0">
                <a:solidFill>
                  <a:schemeClr val="bg1"/>
                </a:solidFill>
                <a:latin typeface="Tahoma" pitchFamily="34" charset="0"/>
              </a:rPr>
              <a:t>Mise en œuvre des accords de coopération économique conclus avec des collectivités territoriales étrangères;</a:t>
            </a:r>
          </a:p>
          <a:p>
            <a:pPr eaLnBrk="1" hangingPunct="1"/>
            <a:r>
              <a:rPr lang="fr-BE" sz="2400" smtClean="0">
                <a:solidFill>
                  <a:schemeClr val="bg1"/>
                </a:solidFill>
                <a:latin typeface="Tahoma" pitchFamily="34" charset="0"/>
              </a:rPr>
              <a:t>Mise à disposition d’un support multilingue de présentation économique de la Province (en préparation).</a:t>
            </a:r>
            <a:endParaRPr lang="fr-FR" sz="2400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2292" name="Picture 4" descr="mo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584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500"/>
                            </p:stCondLst>
                            <p:childTnLst>
                              <p:par>
                                <p:cTn id="3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BE" sz="2000" smtClean="0">
                <a:solidFill>
                  <a:schemeClr val="bg1"/>
                </a:solidFill>
                <a:latin typeface="Tahoma" pitchFamily="34" charset="0"/>
              </a:rPr>
              <a:t>Organisation :</a:t>
            </a:r>
          </a:p>
          <a:p>
            <a:pPr lvl="1" eaLnBrk="1" hangingPunct="1">
              <a:lnSpc>
                <a:spcPct val="80000"/>
              </a:lnSpc>
            </a:pPr>
            <a:r>
              <a:rPr lang="fr-BE" sz="2000" smtClean="0">
                <a:solidFill>
                  <a:schemeClr val="bg1"/>
                </a:solidFill>
                <a:latin typeface="Tahoma" pitchFamily="34" charset="0"/>
              </a:rPr>
              <a:t>D’un cycle annuel de tables de conversation en langues néerlandaise et anglaise ;</a:t>
            </a:r>
          </a:p>
          <a:p>
            <a:pPr lvl="1" eaLnBrk="1" hangingPunct="1">
              <a:lnSpc>
                <a:spcPct val="80000"/>
              </a:lnSpc>
            </a:pPr>
            <a:r>
              <a:rPr lang="fr-BE" sz="2000" smtClean="0">
                <a:solidFill>
                  <a:schemeClr val="bg1"/>
                </a:solidFill>
                <a:latin typeface="Tahoma" pitchFamily="34" charset="0"/>
              </a:rPr>
              <a:t>Du Marché du chocolat ;</a:t>
            </a:r>
          </a:p>
          <a:p>
            <a:pPr lvl="1" eaLnBrk="1" hangingPunct="1">
              <a:lnSpc>
                <a:spcPct val="80000"/>
              </a:lnSpc>
            </a:pPr>
            <a:r>
              <a:rPr lang="fr-BE" sz="2000" smtClean="0">
                <a:solidFill>
                  <a:schemeClr val="bg1"/>
                </a:solidFill>
                <a:latin typeface="Tahoma" pitchFamily="34" charset="0"/>
              </a:rPr>
              <a:t>Du Salon Créations en Brabant wallon ;</a:t>
            </a:r>
          </a:p>
          <a:p>
            <a:pPr eaLnBrk="1" hangingPunct="1">
              <a:lnSpc>
                <a:spcPct val="80000"/>
              </a:lnSpc>
            </a:pPr>
            <a:r>
              <a:rPr lang="fr-BE" sz="2000" smtClean="0">
                <a:solidFill>
                  <a:schemeClr val="bg1"/>
                </a:solidFill>
                <a:latin typeface="Tahoma" pitchFamily="34" charset="0"/>
              </a:rPr>
              <a:t>Participation active dans ArtiBW;</a:t>
            </a:r>
          </a:p>
          <a:p>
            <a:pPr eaLnBrk="1" hangingPunct="1">
              <a:lnSpc>
                <a:spcPct val="80000"/>
              </a:lnSpc>
            </a:pPr>
            <a:r>
              <a:rPr lang="fr-BE" sz="2000" smtClean="0">
                <a:solidFill>
                  <a:schemeClr val="bg1"/>
                </a:solidFill>
                <a:latin typeface="Tahoma" pitchFamily="34" charset="0"/>
              </a:rPr>
              <a:t>Contrôle de l’octroi et de l’emploi de subventions à des intercommunales, à des sociétés, à des  associations sans but lucratif et de fait ;</a:t>
            </a:r>
          </a:p>
          <a:p>
            <a:pPr eaLnBrk="1" hangingPunct="1">
              <a:lnSpc>
                <a:spcPct val="80000"/>
              </a:lnSpc>
            </a:pPr>
            <a:r>
              <a:rPr lang="fr-BE" sz="2000" smtClean="0">
                <a:solidFill>
                  <a:schemeClr val="bg1"/>
                </a:solidFill>
                <a:latin typeface="Tahoma" pitchFamily="34" charset="0"/>
              </a:rPr>
              <a:t>Contrôle de la conformité à l’intérêt général des activités de l’Intercommunale du Brabant wallon (I.B.W.) et de l’Intercommunale des Eaux du Centre du Brabant wallon (I.E.C.B.W.);</a:t>
            </a:r>
          </a:p>
          <a:p>
            <a:pPr eaLnBrk="1" hangingPunct="1">
              <a:lnSpc>
                <a:spcPct val="80000"/>
              </a:lnSpc>
            </a:pPr>
            <a:endParaRPr lang="fr-BE" sz="200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BE" sz="2000" smtClean="0">
                <a:solidFill>
                  <a:schemeClr val="bg1"/>
                </a:solidFill>
                <a:latin typeface="Tahoma" pitchFamily="34" charset="0"/>
              </a:rPr>
              <a:t>Depuis janvier 2011, le Service de l’économie et du commerce héberge </a:t>
            </a:r>
            <a:r>
              <a:rPr lang="fr-BE" sz="2000" b="1" u="sng" smtClean="0">
                <a:solidFill>
                  <a:schemeClr val="bg1"/>
                </a:solidFill>
                <a:latin typeface="Tahoma" pitchFamily="34" charset="0"/>
              </a:rPr>
              <a:t>le Centre Europe Direct du Brabant wallon</a:t>
            </a:r>
            <a:r>
              <a:rPr lang="fr-BE" sz="2000" smtClean="0">
                <a:solidFill>
                  <a:schemeClr val="bg1"/>
                </a:solidFill>
                <a:latin typeface="Tahoma" pitchFamily="34" charset="0"/>
              </a:rPr>
              <a:t>.</a:t>
            </a:r>
            <a:endParaRPr lang="fr-FR" sz="200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fr-FR" sz="2000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3315" name="Picture 3" descr="mo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584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89150" y="858838"/>
            <a:ext cx="6562725" cy="722312"/>
          </a:xfrm>
          <a:noFill/>
        </p:spPr>
        <p:txBody>
          <a:bodyPr anchorCtr="1"/>
          <a:lstStyle/>
          <a:p>
            <a:pPr eaLnBrk="1" hangingPunct="1"/>
            <a:r>
              <a:rPr lang="fr-FR" sz="3600" smtClean="0"/>
              <a:t/>
            </a:r>
            <a:br>
              <a:rPr lang="fr-FR" sz="3600" smtClean="0"/>
            </a:br>
            <a:r>
              <a:rPr lang="fr-FR" sz="3600" b="1" smtClean="0">
                <a:solidFill>
                  <a:schemeClr val="accent2"/>
                </a:solidFill>
                <a:latin typeface="Tahoma" pitchFamily="34" charset="0"/>
              </a:rPr>
              <a:t>Budget provincial 2011 pour l’économie </a:t>
            </a:r>
            <a:br>
              <a:rPr lang="fr-FR" sz="3600" b="1" smtClean="0">
                <a:solidFill>
                  <a:schemeClr val="accent2"/>
                </a:solidFill>
                <a:latin typeface="Tahoma" pitchFamily="34" charset="0"/>
              </a:rPr>
            </a:br>
            <a:endParaRPr lang="fr-FR" sz="1600" b="1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50825" y="2133600"/>
            <a:ext cx="8569325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1" hangingPunct="1"/>
            <a:r>
              <a:rPr lang="fr-BE" sz="3600">
                <a:solidFill>
                  <a:schemeClr val="accent1"/>
                </a:solidFill>
              </a:rPr>
              <a:t>Subventions ordinaires</a:t>
            </a:r>
            <a:r>
              <a:rPr lang="fr-BE" sz="3600"/>
              <a:t>: </a:t>
            </a:r>
            <a:r>
              <a:rPr lang="fr-BE" sz="3600">
                <a:solidFill>
                  <a:schemeClr val="bg1"/>
                </a:solidFill>
              </a:rPr>
              <a:t>631.250 €</a:t>
            </a:r>
          </a:p>
          <a:p>
            <a:pPr marL="342900" indent="-342900" algn="ctr" eaLnBrk="1" hangingPunct="1"/>
            <a:endParaRPr lang="fr-BE" sz="1200">
              <a:solidFill>
                <a:schemeClr val="bg1"/>
              </a:solidFill>
            </a:endParaRPr>
          </a:p>
          <a:p>
            <a:pPr marL="342900" indent="-342900" algn="ctr" eaLnBrk="1" hangingPunct="1"/>
            <a:r>
              <a:rPr lang="fr-BE" sz="3600">
                <a:solidFill>
                  <a:schemeClr val="accent1"/>
                </a:solidFill>
              </a:rPr>
              <a:t>Subventions extraordinaires</a:t>
            </a:r>
            <a:r>
              <a:rPr lang="fr-BE" sz="3600"/>
              <a:t> : </a:t>
            </a:r>
            <a:r>
              <a:rPr lang="fr-BE" sz="3600">
                <a:solidFill>
                  <a:schemeClr val="bg1"/>
                </a:solidFill>
              </a:rPr>
              <a:t>262.870 €</a:t>
            </a:r>
          </a:p>
          <a:p>
            <a:pPr marL="342900" indent="-342900" algn="ctr" eaLnBrk="1" hangingPunct="1"/>
            <a:endParaRPr lang="fr-BE" sz="3600"/>
          </a:p>
          <a:p>
            <a:pPr marL="342900" indent="-342900" algn="ctr" eaLnBrk="1" hangingPunct="1"/>
            <a:r>
              <a:rPr lang="fr-BE" sz="3600">
                <a:solidFill>
                  <a:schemeClr val="accent1"/>
                </a:solidFill>
              </a:rPr>
              <a:t>Fonctionnement</a:t>
            </a:r>
            <a:r>
              <a:rPr lang="fr-BE" sz="3600"/>
              <a:t> : </a:t>
            </a:r>
            <a:r>
              <a:rPr lang="fr-BE" sz="3600">
                <a:solidFill>
                  <a:schemeClr val="bg1"/>
                </a:solidFill>
              </a:rPr>
              <a:t>206.000 €</a:t>
            </a:r>
          </a:p>
          <a:p>
            <a:pPr marL="342900" indent="-342900" algn="ctr" eaLnBrk="1" hangingPunct="1"/>
            <a:endParaRPr lang="fr-BE" sz="3600" b="1"/>
          </a:p>
          <a:p>
            <a:pPr marL="342900" indent="-342900" algn="ctr" eaLnBrk="1" hangingPunct="1"/>
            <a:r>
              <a:rPr lang="fr-BE" sz="3600" b="1">
                <a:solidFill>
                  <a:schemeClr val="bg1"/>
                </a:solidFill>
              </a:rPr>
              <a:t>Total : 1.100.120 €</a:t>
            </a:r>
          </a:p>
          <a:p>
            <a:pPr marL="342900" indent="-342900" eaLnBrk="1" hangingPunct="1"/>
            <a:endParaRPr lang="fr-FR" sz="3600" b="1"/>
          </a:p>
        </p:txBody>
      </p:sp>
      <p:pic>
        <p:nvPicPr>
          <p:cNvPr id="14340" name="Picture 4" descr="mo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584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286000"/>
            <a:ext cx="8686800" cy="4572000"/>
          </a:xfrm>
        </p:spPr>
        <p:txBody>
          <a:bodyPr/>
          <a:lstStyle/>
          <a:p>
            <a:pPr eaLnBrk="1" hangingPunct="1"/>
            <a:r>
              <a:rPr lang="fr-BE" sz="2800" b="1" smtClean="0">
                <a:solidFill>
                  <a:schemeClr val="bg1"/>
                </a:solidFill>
                <a:latin typeface="Tahoma" pitchFamily="34" charset="0"/>
              </a:rPr>
              <a:t>Adoption du Règlement d’ordre intérieur </a:t>
            </a:r>
            <a:br>
              <a:rPr lang="fr-BE" sz="2800" b="1" smtClean="0">
                <a:solidFill>
                  <a:schemeClr val="bg1"/>
                </a:solidFill>
                <a:latin typeface="Tahoma" pitchFamily="34" charset="0"/>
              </a:rPr>
            </a:br>
            <a:endParaRPr lang="fr-BE" sz="2800" b="1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/>
            <a:r>
              <a:rPr lang="fr-BE" sz="2800" b="1" smtClean="0">
                <a:solidFill>
                  <a:schemeClr val="bg1"/>
                </a:solidFill>
                <a:latin typeface="Tahoma" pitchFamily="34" charset="0"/>
              </a:rPr>
              <a:t>Contenu de l’article 2212-30 du Code de la démocratie locale et de la  décentralisation</a:t>
            </a:r>
            <a:br>
              <a:rPr lang="fr-BE" sz="2800" b="1" smtClean="0">
                <a:solidFill>
                  <a:schemeClr val="bg1"/>
                </a:solidFill>
                <a:latin typeface="Tahoma" pitchFamily="34" charset="0"/>
              </a:rPr>
            </a:br>
            <a:endParaRPr lang="fr-BE" sz="2800" b="1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/>
            <a:r>
              <a:rPr lang="fr-BE" sz="2800" b="1" smtClean="0">
                <a:solidFill>
                  <a:schemeClr val="bg1"/>
                </a:solidFill>
                <a:latin typeface="Tahoma" pitchFamily="34" charset="0"/>
              </a:rPr>
              <a:t>Programme des activités.</a:t>
            </a:r>
            <a:endParaRPr lang="fr-FR" sz="2800" b="1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63713" y="1052513"/>
            <a:ext cx="5903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4000">
                <a:solidFill>
                  <a:schemeClr val="accent1"/>
                </a:solidFill>
                <a:latin typeface="Tahoma" pitchFamily="34" charset="0"/>
              </a:rPr>
              <a:t>ORDRE DU JOUR</a:t>
            </a:r>
            <a:endParaRPr lang="fr-FR" sz="4000">
              <a:solidFill>
                <a:schemeClr val="accent1"/>
              </a:solidFill>
              <a:latin typeface="Tahoma" pitchFamily="34" charset="0"/>
            </a:endParaRPr>
          </a:p>
        </p:txBody>
      </p:sp>
      <p:pic>
        <p:nvPicPr>
          <p:cNvPr id="15364" name="Picture 4" descr="mo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584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57338"/>
            <a:ext cx="8686800" cy="838200"/>
          </a:xfrm>
        </p:spPr>
        <p:txBody>
          <a:bodyPr/>
          <a:lstStyle/>
          <a:p>
            <a:pPr eaLnBrk="1" hangingPunct="1"/>
            <a:r>
              <a:rPr lang="fr-BE" smtClean="0">
                <a:solidFill>
                  <a:schemeClr val="hlink"/>
                </a:solidFill>
              </a:rPr>
              <a:t>Prochaine séance</a:t>
            </a:r>
            <a:endParaRPr lang="fr-FR" smtClean="0">
              <a:solidFill>
                <a:schemeClr val="hlink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86000"/>
            <a:ext cx="8686800" cy="4572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fr-BE" smtClean="0"/>
          </a:p>
          <a:p>
            <a:pPr algn="ctr" eaLnBrk="1" hangingPunct="1">
              <a:buFontTx/>
              <a:buNone/>
            </a:pPr>
            <a:r>
              <a:rPr lang="fr-BE" sz="3600" smtClean="0">
                <a:solidFill>
                  <a:schemeClr val="accent1"/>
                </a:solidFill>
              </a:rPr>
              <a:t>Vendredi 9 septembre 2011 </a:t>
            </a:r>
          </a:p>
          <a:p>
            <a:pPr algn="ctr" eaLnBrk="1" hangingPunct="1">
              <a:buFontTx/>
              <a:buNone/>
            </a:pPr>
            <a:r>
              <a:rPr lang="fr-BE" sz="3600" smtClean="0">
                <a:solidFill>
                  <a:schemeClr val="accent1"/>
                </a:solidFill>
              </a:rPr>
              <a:t>à 10h30</a:t>
            </a:r>
          </a:p>
          <a:p>
            <a:pPr algn="ctr" eaLnBrk="1" hangingPunct="1">
              <a:buFontTx/>
              <a:buNone/>
            </a:pPr>
            <a:r>
              <a:rPr lang="fr-BE" sz="3600" smtClean="0">
                <a:solidFill>
                  <a:schemeClr val="accent1"/>
                </a:solidFill>
              </a:rPr>
              <a:t>Bâtiment Copernic</a:t>
            </a:r>
          </a:p>
          <a:p>
            <a:pPr algn="ctr" eaLnBrk="1" hangingPunct="1">
              <a:buFontTx/>
              <a:buNone/>
            </a:pPr>
            <a:r>
              <a:rPr lang="fr-BE" sz="3600" smtClean="0">
                <a:solidFill>
                  <a:schemeClr val="accent1"/>
                </a:solidFill>
              </a:rPr>
              <a:t>Salle Saphir</a:t>
            </a:r>
          </a:p>
          <a:p>
            <a:pPr algn="ctr" eaLnBrk="1" hangingPunct="1">
              <a:buFontTx/>
              <a:buNone/>
            </a:pPr>
            <a:r>
              <a:rPr lang="fr-BE" sz="3600" smtClean="0">
                <a:solidFill>
                  <a:schemeClr val="accent1"/>
                </a:solidFill>
              </a:rPr>
              <a:t>Avenue Einstein – 1300 Wavre</a:t>
            </a:r>
            <a:endParaRPr lang="fr-FR" sz="3600" smtClean="0">
              <a:solidFill>
                <a:schemeClr val="accent1"/>
              </a:solidFill>
            </a:endParaRPr>
          </a:p>
        </p:txBody>
      </p:sp>
      <p:pic>
        <p:nvPicPr>
          <p:cNvPr id="16388" name="Picture 4" descr="mo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584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584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924300" y="1341438"/>
            <a:ext cx="4752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INTRODUCTION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900113" y="2276475"/>
            <a:ext cx="70564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BE" sz="3200">
                <a:solidFill>
                  <a:schemeClr val="bg1"/>
                </a:solidFill>
                <a:latin typeface="Tahoma" pitchFamily="34" charset="0"/>
              </a:rPr>
              <a:t>Quelques dates importantes</a:t>
            </a:r>
            <a:endParaRPr lang="fr-FR" sz="32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900113" y="2997200"/>
            <a:ext cx="70564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BE" sz="3200">
                <a:solidFill>
                  <a:schemeClr val="bg1"/>
                </a:solidFill>
                <a:latin typeface="Tahoma" pitchFamily="34" charset="0"/>
              </a:rPr>
              <a:t>Objectifs</a:t>
            </a:r>
            <a:endParaRPr lang="fr-FR" sz="32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900113" y="3789363"/>
            <a:ext cx="70564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fr-BE" sz="3200">
                <a:solidFill>
                  <a:schemeClr val="bg1"/>
                </a:solidFill>
                <a:latin typeface="Tahoma" pitchFamily="34" charset="0"/>
              </a:rPr>
              <a:t>Missions</a:t>
            </a:r>
            <a:endParaRPr lang="fr-FR" sz="32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50825" y="4437063"/>
            <a:ext cx="856932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fr-BE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L’administration provinciale : coordinatrice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fr-BE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Budget provincial pour l’économie</a:t>
            </a:r>
            <a:endParaRPr lang="fr-FR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79388" y="1700213"/>
            <a:ext cx="8569325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 sz="2000" b="1">
                <a:solidFill>
                  <a:schemeClr val="accent1"/>
                </a:solidFill>
                <a:latin typeface="Tahoma" pitchFamily="34" charset="0"/>
              </a:rPr>
              <a:t>mars 2006</a:t>
            </a:r>
            <a:r>
              <a:rPr lang="fr-FR" sz="2000">
                <a:solidFill>
                  <a:schemeClr val="accent1"/>
                </a:solidFill>
                <a:latin typeface="Tahoma" pitchFamily="34" charset="0"/>
              </a:rPr>
              <a:t> :</a:t>
            </a:r>
          </a:p>
          <a:p>
            <a:pPr eaLnBrk="1" hangingPunct="1"/>
            <a:r>
              <a:rPr lang="fr-FR" sz="2000">
                <a:solidFill>
                  <a:schemeClr val="accent1"/>
                </a:solidFill>
                <a:latin typeface="Tahoma" pitchFamily="34" charset="0"/>
              </a:rPr>
              <a:t>Les formations politiques démocratiques définissent ensemble les priorités politiques pour un développement harmonieux de la Province du Brabant wallon;</a:t>
            </a:r>
          </a:p>
          <a:p>
            <a:pPr eaLnBrk="1" hangingPunct="1"/>
            <a:endParaRPr lang="fr-FR" sz="2000" b="1">
              <a:solidFill>
                <a:schemeClr val="accent1"/>
              </a:solidFill>
              <a:latin typeface="Tahoma" pitchFamily="34" charset="0"/>
            </a:endParaRPr>
          </a:p>
          <a:p>
            <a:pPr eaLnBrk="1" hangingPunct="1"/>
            <a:r>
              <a:rPr lang="fr-FR" sz="2000" b="1">
                <a:solidFill>
                  <a:schemeClr val="accent1"/>
                </a:solidFill>
                <a:latin typeface="Tahoma" pitchFamily="34" charset="0"/>
              </a:rPr>
              <a:t>mai 2010 : </a:t>
            </a:r>
          </a:p>
          <a:p>
            <a:pPr eaLnBrk="1" hangingPunct="1"/>
            <a:r>
              <a:rPr lang="fr-FR" sz="2000">
                <a:solidFill>
                  <a:schemeClr val="accent1"/>
                </a:solidFill>
                <a:latin typeface="Tahoma" pitchFamily="34" charset="0"/>
              </a:rPr>
              <a:t>Le Collège initie une réflexion de structuration de l’animation économique avec différents acteurs : l’IBW, la SARSI, ID, l’UCM et la Chambre de Commerce et d’Industrie du Brabant wallon;</a:t>
            </a:r>
          </a:p>
          <a:p>
            <a:pPr eaLnBrk="1" hangingPunct="1"/>
            <a:endParaRPr lang="fr-FR" sz="2000" b="1">
              <a:solidFill>
                <a:schemeClr val="accent1"/>
              </a:solidFill>
              <a:latin typeface="Tahoma" pitchFamily="34" charset="0"/>
            </a:endParaRPr>
          </a:p>
          <a:p>
            <a:pPr eaLnBrk="1" hangingPunct="1"/>
            <a:r>
              <a:rPr lang="fr-FR" sz="2000" b="1">
                <a:solidFill>
                  <a:schemeClr val="accent1"/>
                </a:solidFill>
                <a:latin typeface="Tahoma" pitchFamily="34" charset="0"/>
              </a:rPr>
              <a:t>30 septembre 2010 : </a:t>
            </a:r>
          </a:p>
          <a:p>
            <a:pPr eaLnBrk="1" hangingPunct="1"/>
            <a:r>
              <a:rPr lang="fr-FR" sz="2000">
                <a:solidFill>
                  <a:schemeClr val="accent1"/>
                </a:solidFill>
                <a:latin typeface="Tahoma" pitchFamily="34" charset="0"/>
              </a:rPr>
              <a:t>Le Conseil provincial décide de créer le Conseil consultatif de l’économie du Brabant wallon.</a:t>
            </a:r>
          </a:p>
          <a:p>
            <a:pPr eaLnBrk="1" hangingPunct="1">
              <a:spcBef>
                <a:spcPct val="50000"/>
              </a:spcBef>
            </a:pPr>
            <a:endParaRPr lang="fr-FR" sz="2000">
              <a:solidFill>
                <a:schemeClr val="accent1"/>
              </a:solidFill>
              <a:latin typeface="Tahoma" pitchFamily="34" charset="0"/>
            </a:endParaRPr>
          </a:p>
        </p:txBody>
      </p:sp>
      <p:pic>
        <p:nvPicPr>
          <p:cNvPr id="5123" name="Picture 3" descr="mo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584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276600" y="1052513"/>
            <a:ext cx="5400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BE" sz="3200">
                <a:solidFill>
                  <a:schemeClr val="accent1"/>
                </a:solidFill>
                <a:latin typeface="Tahoma" pitchFamily="34" charset="0"/>
              </a:rPr>
              <a:t>DATES IMPORTANTES</a:t>
            </a:r>
            <a:endParaRPr lang="fr-FR" sz="3200">
              <a:solidFill>
                <a:schemeClr val="accent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o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584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059113" y="981075"/>
            <a:ext cx="57451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fr-FR" sz="4800" b="1">
                <a:solidFill>
                  <a:schemeClr val="accent1"/>
                </a:solidFill>
                <a:latin typeface="Tahoma" pitchFamily="34" charset="0"/>
              </a:rPr>
              <a:t>Objectifs :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95288" y="3141663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endParaRPr lang="fr-FR" sz="2400">
              <a:latin typeface="Garamond" pitchFamily="18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23850" y="1700213"/>
            <a:ext cx="8424863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fr-FR">
                <a:latin typeface="Tahoma" pitchFamily="34" charset="0"/>
              </a:rPr>
              <a:t> </a:t>
            </a:r>
          </a:p>
          <a:p>
            <a:pPr eaLnBrk="1" hangingPunct="1"/>
            <a:r>
              <a:rPr lang="fr-FR" sz="3200">
                <a:solidFill>
                  <a:schemeClr val="accent1"/>
                </a:solidFill>
                <a:latin typeface="Tahoma" pitchFamily="34" charset="0"/>
              </a:rPr>
              <a:t>1. </a:t>
            </a:r>
            <a:r>
              <a:rPr lang="fr-FR" sz="4400" b="1">
                <a:solidFill>
                  <a:schemeClr val="accent1"/>
                </a:solidFill>
                <a:latin typeface="Tahoma" pitchFamily="34" charset="0"/>
              </a:rPr>
              <a:t>Créer</a:t>
            </a:r>
            <a:r>
              <a:rPr lang="fr-FR" sz="320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fr-FR" sz="3200">
                <a:solidFill>
                  <a:schemeClr val="bg1"/>
                </a:solidFill>
                <a:latin typeface="Tahoma" pitchFamily="34" charset="0"/>
              </a:rPr>
              <a:t>une structure permanente de dialogue, de coordination et de concertation;</a:t>
            </a:r>
          </a:p>
          <a:p>
            <a:pPr eaLnBrk="1" hangingPunct="1"/>
            <a:r>
              <a:rPr lang="fr-BE" sz="3200">
                <a:solidFill>
                  <a:schemeClr val="accent1"/>
                </a:solidFill>
                <a:latin typeface="Tahoma" pitchFamily="34" charset="0"/>
              </a:rPr>
              <a:t>2. </a:t>
            </a:r>
            <a:r>
              <a:rPr lang="fr-BE" sz="4400" b="1">
                <a:solidFill>
                  <a:schemeClr val="accent1"/>
                </a:solidFill>
                <a:latin typeface="Tahoma" pitchFamily="34" charset="0"/>
              </a:rPr>
              <a:t>Clarifier</a:t>
            </a:r>
            <a:r>
              <a:rPr lang="fr-FR" sz="320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fr-FR" sz="3200">
                <a:solidFill>
                  <a:schemeClr val="bg1"/>
                </a:solidFill>
                <a:latin typeface="Tahoma" pitchFamily="34" charset="0"/>
              </a:rPr>
              <a:t>les missions de chaque acteur économique, éviter dispersions et doublons </a:t>
            </a:r>
            <a:r>
              <a:rPr lang="fr-FR" sz="3200">
                <a:solidFill>
                  <a:schemeClr val="bg2"/>
                </a:solidFill>
                <a:latin typeface="Tahoma" pitchFamily="34" charset="0"/>
              </a:rPr>
              <a:t>;</a:t>
            </a:r>
          </a:p>
          <a:p>
            <a:pPr eaLnBrk="1" hangingPunct="1"/>
            <a:r>
              <a:rPr lang="fr-BE" sz="3200">
                <a:solidFill>
                  <a:schemeClr val="accent1"/>
                </a:solidFill>
                <a:latin typeface="Tahoma" pitchFamily="34" charset="0"/>
              </a:rPr>
              <a:t>3. </a:t>
            </a:r>
            <a:r>
              <a:rPr lang="fr-BE" sz="3200">
                <a:solidFill>
                  <a:schemeClr val="bg1"/>
                </a:solidFill>
                <a:latin typeface="Tahoma" pitchFamily="34" charset="0"/>
              </a:rPr>
              <a:t>Permettre à la Province du Brabant wallon</a:t>
            </a:r>
            <a:r>
              <a:rPr lang="fr-BE" sz="320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fr-BE" sz="3200">
                <a:solidFill>
                  <a:schemeClr val="bg1"/>
                </a:solidFill>
                <a:latin typeface="Tahoma" pitchFamily="34" charset="0"/>
              </a:rPr>
              <a:t>d’</a:t>
            </a:r>
            <a:r>
              <a:rPr lang="fr-BE" sz="4400" b="1">
                <a:solidFill>
                  <a:schemeClr val="accent1"/>
                </a:solidFill>
                <a:latin typeface="Tahoma" pitchFamily="34" charset="0"/>
              </a:rPr>
              <a:t>orienter</a:t>
            </a:r>
            <a:r>
              <a:rPr lang="fr-BE" sz="3200">
                <a:solidFill>
                  <a:schemeClr val="accent1"/>
                </a:solidFill>
                <a:latin typeface="Tahoma" pitchFamily="34" charset="0"/>
              </a:rPr>
              <a:t> </a:t>
            </a:r>
            <a:r>
              <a:rPr lang="fr-BE" sz="3200">
                <a:solidFill>
                  <a:schemeClr val="bg1"/>
                </a:solidFill>
                <a:latin typeface="Tahoma" pitchFamily="34" charset="0"/>
              </a:rPr>
              <a:t>avec opportunité les aides apportées au domaine économique</a:t>
            </a:r>
            <a:r>
              <a:rPr lang="fr-FR" sz="3200">
                <a:solidFill>
                  <a:schemeClr val="bg1"/>
                </a:solidFill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975" y="1196975"/>
            <a:ext cx="6024563" cy="673100"/>
          </a:xfrm>
          <a:noFill/>
        </p:spPr>
        <p:txBody>
          <a:bodyPr anchorCtr="1"/>
          <a:lstStyle/>
          <a:p>
            <a:pPr eaLnBrk="1" hangingPunct="1"/>
            <a:r>
              <a:rPr lang="fr-FR" sz="3600" smtClean="0">
                <a:latin typeface="Tahoma" pitchFamily="34" charset="0"/>
              </a:rPr>
              <a:t>       </a:t>
            </a:r>
            <a:r>
              <a:rPr lang="fr-FR" sz="4800" smtClean="0">
                <a:solidFill>
                  <a:schemeClr val="accent1"/>
                </a:solidFill>
                <a:latin typeface="Tahoma" pitchFamily="34" charset="0"/>
              </a:rPr>
              <a:t>Missions :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95288" y="2060575"/>
            <a:ext cx="856932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indent="-1588" eaLnBrk="1" hangingPunct="1">
              <a:tabLst>
                <a:tab pos="0" algn="l"/>
              </a:tabLst>
            </a:pPr>
            <a:r>
              <a:rPr lang="fr-FR" sz="3600">
                <a:solidFill>
                  <a:schemeClr val="bg1"/>
                </a:solidFill>
                <a:latin typeface="Tahoma" pitchFamily="34" charset="0"/>
              </a:rPr>
              <a:t>Rendre des </a:t>
            </a:r>
            <a:r>
              <a:rPr lang="fr-FR" sz="3600" b="1">
                <a:solidFill>
                  <a:schemeClr val="bg1"/>
                </a:solidFill>
                <a:latin typeface="Tahoma" pitchFamily="34" charset="0"/>
              </a:rPr>
              <a:t>avis non contraignants</a:t>
            </a:r>
            <a:r>
              <a:rPr lang="fr-FR" sz="3600">
                <a:solidFill>
                  <a:schemeClr val="bg1"/>
                </a:solidFill>
                <a:latin typeface="Tahoma" pitchFamily="34" charset="0"/>
              </a:rPr>
              <a:t> au Conseil provincial ;</a:t>
            </a:r>
          </a:p>
          <a:p>
            <a:pPr marL="1588" indent="-1588" eaLnBrk="1" hangingPunct="1">
              <a:tabLst>
                <a:tab pos="0" algn="l"/>
              </a:tabLst>
            </a:pPr>
            <a:endParaRPr lang="fr-FR" sz="3600">
              <a:solidFill>
                <a:schemeClr val="bg1"/>
              </a:solidFill>
              <a:latin typeface="Tahoma" pitchFamily="34" charset="0"/>
            </a:endParaRPr>
          </a:p>
          <a:p>
            <a:pPr marL="1588" indent="-1588" eaLnBrk="1" hangingPunct="1">
              <a:tabLst>
                <a:tab pos="0" algn="l"/>
              </a:tabLst>
            </a:pPr>
            <a:r>
              <a:rPr lang="fr-FR" sz="3600">
                <a:solidFill>
                  <a:schemeClr val="bg1"/>
                </a:solidFill>
                <a:latin typeface="Tahoma" pitchFamily="34" charset="0"/>
              </a:rPr>
              <a:t>Présenter au Conseil provincial un </a:t>
            </a:r>
            <a:r>
              <a:rPr lang="fr-FR" sz="3600" b="1">
                <a:solidFill>
                  <a:schemeClr val="bg1"/>
                </a:solidFill>
                <a:latin typeface="Tahoma" pitchFamily="34" charset="0"/>
              </a:rPr>
              <a:t>rapport annuel d’évaluation</a:t>
            </a:r>
            <a:r>
              <a:rPr lang="fr-FR" sz="3600">
                <a:solidFill>
                  <a:schemeClr val="bg1"/>
                </a:solidFill>
                <a:latin typeface="Tahoma" pitchFamily="34" charset="0"/>
              </a:rPr>
              <a:t> de son fonctionnement.</a:t>
            </a:r>
            <a:r>
              <a:rPr lang="fr-FR" sz="4000">
                <a:solidFill>
                  <a:schemeClr val="bg1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7172" name="Picture 4" descr="mo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584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79388" y="981075"/>
            <a:ext cx="8713787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2313" lvl="4" eaLnBrk="1" hangingPunct="1"/>
            <a:r>
              <a:rPr lang="fr-FR" sz="2400" b="1">
                <a:solidFill>
                  <a:schemeClr val="bg1"/>
                </a:solidFill>
                <a:latin typeface="Tahoma" pitchFamily="34" charset="0"/>
              </a:rPr>
              <a:t>            Préciser</a:t>
            </a:r>
            <a:r>
              <a:rPr lang="fr-FR" sz="240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fr-FR" sz="2200">
                <a:solidFill>
                  <a:schemeClr val="bg1"/>
                </a:solidFill>
                <a:latin typeface="Tahoma" pitchFamily="34" charset="0"/>
              </a:rPr>
              <a:t>l’image économique du Brabant wallon</a:t>
            </a:r>
            <a:r>
              <a:rPr lang="fr-FR" sz="2400">
                <a:solidFill>
                  <a:schemeClr val="bg1"/>
                </a:solidFill>
                <a:latin typeface="Tahoma" pitchFamily="34" charset="0"/>
              </a:rPr>
              <a:t>;</a:t>
            </a:r>
          </a:p>
          <a:p>
            <a:pPr marL="722313" lvl="4" eaLnBrk="1" hangingPunct="1"/>
            <a:endParaRPr lang="fr-FR" sz="1600" b="1">
              <a:solidFill>
                <a:schemeClr val="bg1"/>
              </a:solidFill>
              <a:latin typeface="Tahoma" pitchFamily="34" charset="0"/>
            </a:endParaRPr>
          </a:p>
          <a:p>
            <a:pPr marL="722313" lvl="4" eaLnBrk="1" hangingPunct="1"/>
            <a:r>
              <a:rPr lang="fr-FR" sz="2400" b="1">
                <a:solidFill>
                  <a:schemeClr val="bg1"/>
                </a:solidFill>
                <a:latin typeface="Tahoma" pitchFamily="34" charset="0"/>
              </a:rPr>
              <a:t>Susciter</a:t>
            </a:r>
            <a:r>
              <a:rPr lang="fr-FR" sz="240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fr-FR" sz="2200">
                <a:solidFill>
                  <a:schemeClr val="bg1"/>
                </a:solidFill>
                <a:latin typeface="Tahoma" pitchFamily="34" charset="0"/>
              </a:rPr>
              <a:t>l’innovation créatrice d’emplois en mettant en contact les différents acteurs ;</a:t>
            </a:r>
          </a:p>
          <a:p>
            <a:pPr marL="722313" lvl="4" eaLnBrk="1" hangingPunct="1"/>
            <a:endParaRPr lang="fr-FR" sz="800" b="1">
              <a:solidFill>
                <a:schemeClr val="bg1"/>
              </a:solidFill>
              <a:latin typeface="Tahoma" pitchFamily="34" charset="0"/>
            </a:endParaRPr>
          </a:p>
          <a:p>
            <a:pPr marL="722313" lvl="4" eaLnBrk="1" hangingPunct="1"/>
            <a:r>
              <a:rPr lang="fr-FR" sz="2400" b="1">
                <a:solidFill>
                  <a:schemeClr val="bg1"/>
                </a:solidFill>
                <a:latin typeface="Tahoma" pitchFamily="34" charset="0"/>
              </a:rPr>
              <a:t>Structurer</a:t>
            </a:r>
            <a:r>
              <a:rPr lang="fr-FR" sz="240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fr-FR" sz="2200">
                <a:solidFill>
                  <a:schemeClr val="bg1"/>
                </a:solidFill>
                <a:latin typeface="Tahoma" pitchFamily="34" charset="0"/>
              </a:rPr>
              <a:t>les missions de chacun par le dialogue en vue d’une répartition harmonieuse des moyens humains et financiers ;</a:t>
            </a:r>
          </a:p>
          <a:p>
            <a:pPr marL="722313" lvl="4" eaLnBrk="1" hangingPunct="1"/>
            <a:endParaRPr lang="fr-FR" sz="800" b="1">
              <a:solidFill>
                <a:schemeClr val="bg1"/>
              </a:solidFill>
              <a:latin typeface="Tahoma" pitchFamily="34" charset="0"/>
            </a:endParaRPr>
          </a:p>
          <a:p>
            <a:pPr marL="722313" lvl="4" eaLnBrk="1" hangingPunct="1"/>
            <a:r>
              <a:rPr lang="fr-FR" sz="2400" b="1">
                <a:solidFill>
                  <a:schemeClr val="bg1"/>
                </a:solidFill>
                <a:latin typeface="Tahoma" pitchFamily="34" charset="0"/>
              </a:rPr>
              <a:t>Recevoir</a:t>
            </a:r>
            <a:r>
              <a:rPr lang="fr-FR" sz="240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fr-FR" sz="2200">
                <a:solidFill>
                  <a:schemeClr val="bg1"/>
                </a:solidFill>
                <a:latin typeface="Tahoma" pitchFamily="34" charset="0"/>
              </a:rPr>
              <a:t>les informations sur les aides provinciales en matière économique ;</a:t>
            </a:r>
          </a:p>
          <a:p>
            <a:pPr marL="722313" lvl="4" eaLnBrk="1" hangingPunct="1"/>
            <a:endParaRPr lang="fr-FR" sz="800" b="1">
              <a:solidFill>
                <a:schemeClr val="bg1"/>
              </a:solidFill>
              <a:latin typeface="Tahoma" pitchFamily="34" charset="0"/>
            </a:endParaRPr>
          </a:p>
          <a:p>
            <a:pPr marL="722313" lvl="4" eaLnBrk="1" hangingPunct="1"/>
            <a:r>
              <a:rPr lang="fr-FR" sz="2400" b="1">
                <a:solidFill>
                  <a:schemeClr val="bg1"/>
                </a:solidFill>
                <a:latin typeface="Tahoma" pitchFamily="34" charset="0"/>
              </a:rPr>
              <a:t>Fournir aux autorités politiques</a:t>
            </a:r>
            <a:r>
              <a:rPr lang="fr-FR" sz="240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fr-FR" sz="2200">
                <a:solidFill>
                  <a:schemeClr val="bg1"/>
                </a:solidFill>
                <a:latin typeface="Tahoma" pitchFamily="34" charset="0"/>
              </a:rPr>
              <a:t>des pistes de réflexion et d’actions au niveau économique;</a:t>
            </a:r>
          </a:p>
          <a:p>
            <a:pPr marL="722313" lvl="4" eaLnBrk="1" hangingPunct="1"/>
            <a:endParaRPr lang="fr-BE" sz="800">
              <a:solidFill>
                <a:schemeClr val="bg1"/>
              </a:solidFill>
              <a:latin typeface="Tahoma" pitchFamily="34" charset="0"/>
            </a:endParaRPr>
          </a:p>
          <a:p>
            <a:pPr marL="722313" lvl="4" eaLnBrk="1" hangingPunct="1"/>
            <a:r>
              <a:rPr lang="fr-BE" sz="2400" b="1">
                <a:solidFill>
                  <a:schemeClr val="bg1"/>
                </a:solidFill>
                <a:latin typeface="Tahoma" pitchFamily="34" charset="0"/>
              </a:rPr>
              <a:t>S’intégrer</a:t>
            </a:r>
            <a:r>
              <a:rPr lang="fr-BE" sz="240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fr-BE" sz="2200">
                <a:solidFill>
                  <a:schemeClr val="bg1"/>
                </a:solidFill>
                <a:latin typeface="Tahoma" pitchFamily="34" charset="0"/>
              </a:rPr>
              <a:t>dans la démarche de la Table Ronde permanente HORIZON 2020 en ce qui concerne le volet économique.</a:t>
            </a:r>
          </a:p>
          <a:p>
            <a:pPr marL="722313" lvl="4" eaLnBrk="1" hangingPunct="1"/>
            <a:endParaRPr lang="fr-FR" sz="220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8195" name="Picture 3" descr="mo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584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500563" y="188913"/>
            <a:ext cx="439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BE" sz="3600" b="1">
                <a:solidFill>
                  <a:schemeClr val="accent1"/>
                </a:solidFill>
                <a:latin typeface="Tahoma" pitchFamily="34" charset="0"/>
              </a:rPr>
              <a:t>Concrètement</a:t>
            </a:r>
            <a:r>
              <a:rPr lang="fr-BE">
                <a:solidFill>
                  <a:schemeClr val="accent1"/>
                </a:solidFill>
                <a:latin typeface="Tahoma" pitchFamily="34" charset="0"/>
              </a:rPr>
              <a:t>  :</a:t>
            </a:r>
            <a:endParaRPr lang="fr-FR">
              <a:solidFill>
                <a:schemeClr val="accent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2" presetClass="entr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9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9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686800" cy="838200"/>
          </a:xfrm>
        </p:spPr>
        <p:txBody>
          <a:bodyPr/>
          <a:lstStyle/>
          <a:p>
            <a:pPr eaLnBrk="1" hangingPunct="1"/>
            <a:r>
              <a:rPr lang="fr-BE" b="1" smtClean="0">
                <a:solidFill>
                  <a:schemeClr val="accent1"/>
                </a:solidFill>
                <a:latin typeface="Tahoma" pitchFamily="34" charset="0"/>
              </a:rPr>
              <a:t>COORDINATION DU CCEBW :</a:t>
            </a:r>
            <a:endParaRPr lang="fr-FR" b="1" smtClean="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997200"/>
            <a:ext cx="7632700" cy="23764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BE" smtClean="0"/>
          </a:p>
          <a:p>
            <a:pPr eaLnBrk="1" hangingPunct="1">
              <a:buFontTx/>
              <a:buNone/>
            </a:pPr>
            <a:r>
              <a:rPr lang="fr-BE" sz="4800" smtClean="0">
                <a:solidFill>
                  <a:schemeClr val="bg1"/>
                </a:solidFill>
                <a:latin typeface="Tahoma" pitchFamily="34" charset="0"/>
              </a:rPr>
              <a:t>L’administration provinciale</a:t>
            </a:r>
          </a:p>
          <a:p>
            <a:pPr eaLnBrk="1" hangingPunct="1">
              <a:buFontTx/>
              <a:buNone/>
            </a:pPr>
            <a:endParaRPr lang="fr-FR" smtClean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9220" name="Picture 4" descr="mo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584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GLV_1489_d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567055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BE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Direction d’administration de l’économie, de l’agriculture et du tourisme</a:t>
            </a:r>
            <a:br>
              <a:rPr lang="fr-BE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fr-BE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(DA5)</a:t>
            </a:r>
            <a:endParaRPr lang="fr-FR" sz="24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64087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BE" b="1" smtClean="0">
                <a:solidFill>
                  <a:schemeClr val="bg1"/>
                </a:solidFill>
                <a:latin typeface="Tahoma" pitchFamily="34" charset="0"/>
              </a:rPr>
              <a:t>                     Au sein de la DA 5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BE" b="1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BE" sz="2800" b="1" smtClean="0">
                <a:solidFill>
                  <a:schemeClr val="bg1"/>
                </a:solidFill>
                <a:latin typeface="Tahoma" pitchFamily="34" charset="0"/>
              </a:rPr>
              <a:t>Le Service de l’économie et du commerce</a:t>
            </a:r>
          </a:p>
          <a:p>
            <a:pPr eaLnBrk="1" hangingPunct="1">
              <a:lnSpc>
                <a:spcPct val="80000"/>
              </a:lnSpc>
            </a:pPr>
            <a:endParaRPr lang="fr-BE" sz="2800" smtClean="0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BE" sz="2800" smtClean="0">
                <a:solidFill>
                  <a:schemeClr val="bg1"/>
                </a:solidFill>
                <a:latin typeface="Tahoma" pitchFamily="34" charset="0"/>
              </a:rPr>
              <a:t>Gère les dossiers relatifs :</a:t>
            </a:r>
          </a:p>
          <a:p>
            <a:pPr eaLnBrk="1" hangingPunct="1">
              <a:lnSpc>
                <a:spcPct val="80000"/>
              </a:lnSpc>
            </a:pPr>
            <a:r>
              <a:rPr lang="fr-BE" sz="2800" smtClean="0">
                <a:solidFill>
                  <a:schemeClr val="bg1"/>
                </a:solidFill>
                <a:latin typeface="Tahoma" pitchFamily="34" charset="0"/>
              </a:rPr>
              <a:t>à l’économie;</a:t>
            </a:r>
          </a:p>
          <a:p>
            <a:pPr eaLnBrk="1" hangingPunct="1">
              <a:lnSpc>
                <a:spcPct val="80000"/>
              </a:lnSpc>
            </a:pPr>
            <a:r>
              <a:rPr lang="fr-BE" sz="2800" smtClean="0">
                <a:solidFill>
                  <a:schemeClr val="bg1"/>
                </a:solidFill>
                <a:latin typeface="Tahoma" pitchFamily="34" charset="0"/>
              </a:rPr>
              <a:t>au commerce;</a:t>
            </a:r>
          </a:p>
          <a:p>
            <a:pPr eaLnBrk="1" hangingPunct="1">
              <a:lnSpc>
                <a:spcPct val="80000"/>
              </a:lnSpc>
            </a:pPr>
            <a:r>
              <a:rPr lang="fr-BE" sz="2800" smtClean="0">
                <a:solidFill>
                  <a:schemeClr val="bg1"/>
                </a:solidFill>
                <a:latin typeface="Tahoma" pitchFamily="34" charset="0"/>
              </a:rPr>
              <a:t>aux relations internationales menées par la Province du Brabant wallon.</a:t>
            </a:r>
            <a:endParaRPr lang="fr-FR" sz="2800" smtClean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539750" y="2565400"/>
            <a:ext cx="7705725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BE"/>
          </a:p>
        </p:txBody>
      </p:sp>
      <p:pic>
        <p:nvPicPr>
          <p:cNvPr id="11268" name="Picture 4" descr="mo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584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7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7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072117">
  <a:themeElements>
    <a:clrScheme name="01072117 9">
      <a:dk1>
        <a:srgbClr val="969696"/>
      </a:dk1>
      <a:lt1>
        <a:srgbClr val="FFFFFF"/>
      </a:lt1>
      <a:dk2>
        <a:srgbClr val="0099CC"/>
      </a:dk2>
      <a:lt2>
        <a:srgbClr val="969696"/>
      </a:lt2>
      <a:accent1>
        <a:srgbClr val="D2F8B8"/>
      </a:accent1>
      <a:accent2>
        <a:srgbClr val="CCCC00"/>
      </a:accent2>
      <a:accent3>
        <a:srgbClr val="FFFFFF"/>
      </a:accent3>
      <a:accent4>
        <a:srgbClr val="7F7F7F"/>
      </a:accent4>
      <a:accent5>
        <a:srgbClr val="E5FBD8"/>
      </a:accent5>
      <a:accent6>
        <a:srgbClr val="B9B900"/>
      </a:accent6>
      <a:hlink>
        <a:srgbClr val="00CC99"/>
      </a:hlink>
      <a:folHlink>
        <a:srgbClr val="3399FF"/>
      </a:folHlink>
    </a:clrScheme>
    <a:fontScheme name="01072117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072117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17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17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17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17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17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17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17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72117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17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17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72117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01072117</Template>
  <TotalTime>379</TotalTime>
  <Words>291</Words>
  <Application>Microsoft Office PowerPoint</Application>
  <PresentationFormat>Affichage à l'écran (4:3)</PresentationFormat>
  <Paragraphs>85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Tahoma</vt:lpstr>
      <vt:lpstr>Garamond</vt:lpstr>
      <vt:lpstr>01072117</vt:lpstr>
      <vt:lpstr> CONSEIL CONSULTATIF DE L’ECONOMIE DE LA PROVINCE DU BRABANT WALLON </vt:lpstr>
      <vt:lpstr>Diapositive 2</vt:lpstr>
      <vt:lpstr>Diapositive 3</vt:lpstr>
      <vt:lpstr>Diapositive 4</vt:lpstr>
      <vt:lpstr>       Missions :</vt:lpstr>
      <vt:lpstr>Diapositive 6</vt:lpstr>
      <vt:lpstr>COORDINATION DU CCEBW :</vt:lpstr>
      <vt:lpstr>Diapositive 8</vt:lpstr>
      <vt:lpstr>Diapositive 9</vt:lpstr>
      <vt:lpstr>Ses missions : </vt:lpstr>
      <vt:lpstr>Diapositive 11</vt:lpstr>
      <vt:lpstr> Budget provincial 2011 pour l’économie  </vt:lpstr>
      <vt:lpstr>Diapositive 13</vt:lpstr>
      <vt:lpstr>Prochaine séance</vt:lpstr>
    </vt:vector>
  </TitlesOfParts>
  <Company>Province de Brabant Wallon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CONSULTATIF DE L’ECONOMIE DE LA PROVINCE DU BRABANT WALLON</dc:title>
  <dc:creator>sotal</dc:creator>
  <cp:lastModifiedBy>g</cp:lastModifiedBy>
  <cp:revision>24</cp:revision>
  <dcterms:created xsi:type="dcterms:W3CDTF">2011-05-10T09:23:01Z</dcterms:created>
  <dcterms:modified xsi:type="dcterms:W3CDTF">2011-05-10T21:21:36Z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TC010721171036</vt:lpwstr>
  </property>
</Properties>
</file>