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3" r:id="rId3"/>
    <p:sldId id="274" r:id="rId4"/>
    <p:sldId id="275" r:id="rId5"/>
    <p:sldId id="276" r:id="rId6"/>
    <p:sldId id="277" r:id="rId7"/>
    <p:sldId id="284" r:id="rId8"/>
    <p:sldId id="279" r:id="rId9"/>
    <p:sldId id="280" r:id="rId10"/>
    <p:sldId id="261" r:id="rId11"/>
    <p:sldId id="281" r:id="rId12"/>
    <p:sldId id="278" r:id="rId13"/>
    <p:sldId id="282" r:id="rId14"/>
    <p:sldId id="283" r:id="rId15"/>
  </p:sldIdLst>
  <p:sldSz cx="9144000" cy="6858000" type="screen4x3"/>
  <p:notesSz cx="6662738" cy="9926638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allowPng="1" relyOnVml="1" encoding="utf-8"/>
  <p:showPr loop="1" showNarration="1">
    <p:present/>
    <p:sldAll/>
    <p:penClr>
      <a:srgbClr val="FF0000"/>
    </p:penClr>
  </p:showPr>
  <p:clrMru>
    <a:srgbClr val="000066"/>
    <a:srgbClr val="66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43" autoAdjust="0"/>
    <p:restoredTop sz="94554" autoAdjust="0"/>
  </p:normalViewPr>
  <p:slideViewPr>
    <p:cSldViewPr>
      <p:cViewPr varScale="1">
        <p:scale>
          <a:sx n="69" d="100"/>
          <a:sy n="69" d="100"/>
        </p:scale>
        <p:origin x="-85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09800"/>
            <a:ext cx="7772400" cy="1143000"/>
          </a:xfrm>
        </p:spPr>
        <p:txBody>
          <a:bodyPr/>
          <a:lstStyle>
            <a:lvl1pPr>
              <a:defRPr sz="5400"/>
            </a:lvl1pPr>
          </a:lstStyle>
          <a:p>
            <a:r>
              <a:rPr lang="fr-FR"/>
              <a:t>Cliquer pour modifier le style du titre du masque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505200"/>
            <a:ext cx="6400800" cy="1066800"/>
          </a:xfrm>
        </p:spPr>
        <p:txBody>
          <a:bodyPr/>
          <a:lstStyle>
            <a:lvl1pPr marL="0" indent="0" algn="ctr">
              <a:buFontTx/>
              <a:buNone/>
              <a:defRPr sz="3600" b="1"/>
            </a:lvl1pPr>
          </a:lstStyle>
          <a:p>
            <a:r>
              <a:rPr lang="fr-FR"/>
              <a:t>Cliquer pour modifier le style des sous-titres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096000"/>
            <a:ext cx="1905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096000"/>
            <a:ext cx="28956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096000"/>
            <a:ext cx="1905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0872CA-0D0D-4685-BDE9-6EF91F2DC49A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51D3D4-C306-43AA-9C32-61393968093C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AB4593-2B59-4C2F-B241-B2AAADB36E08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228600" y="1676400"/>
            <a:ext cx="42672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76400"/>
            <a:ext cx="42672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2695A2-B3D1-4926-93A5-6B0964DDD8A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A6945-8E15-4BCD-8595-7D6D108B84EE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7CA57E-1DB2-4DF3-925F-54703264269F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B58B09-F5C5-40BE-ADA5-1B5757FFA6E4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60D72B-0C2A-4ACA-89B8-B5219CCBBDA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D58D41-6223-43AF-93E9-A31C47775AB1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1EC19-97CB-4267-B3A5-B087FC4E3A93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43700" y="838200"/>
            <a:ext cx="2171700" cy="5410200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28600" y="838200"/>
            <a:ext cx="6362700" cy="5410200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19A258-FEE1-4467-A392-289733F9D6A5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838200"/>
            <a:ext cx="8686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Cliquer pour modifier le style du titre du masque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676400"/>
            <a:ext cx="8686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Cliquer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" y="63246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00400" y="6324600"/>
            <a:ext cx="28956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324600"/>
            <a:ext cx="1905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cs typeface="Arial" charset="0"/>
              </a:defRPr>
            </a:lvl1pPr>
          </a:lstStyle>
          <a:p>
            <a:pPr>
              <a:defRPr/>
            </a:pPr>
            <a:fld id="{4263B9C3-9E6D-4723-AC78-C65C35C29CA6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2060575"/>
            <a:ext cx="8758238" cy="1008063"/>
          </a:xfrm>
        </p:spPr>
        <p:txBody>
          <a:bodyPr/>
          <a:lstStyle/>
          <a:p>
            <a:pPr eaLnBrk="1" hangingPunct="1"/>
            <a:r>
              <a:rPr lang="fr-BE" sz="2800" smtClean="0"/>
              <a:t/>
            </a:r>
            <a:br>
              <a:rPr lang="fr-BE" sz="2800" smtClean="0"/>
            </a:br>
            <a:r>
              <a:rPr lang="fr-BE" sz="2800" smtClean="0"/>
              <a:t>CONSEIL CONSULTATIF DE L’ECONOMIE</a:t>
            </a:r>
            <a:br>
              <a:rPr lang="fr-BE" sz="2800" smtClean="0"/>
            </a:br>
            <a:r>
              <a:rPr lang="fr-BE" sz="2800" smtClean="0"/>
              <a:t>DE LA PROVINCE DU BRABANT WALLON</a:t>
            </a:r>
            <a:br>
              <a:rPr lang="fr-BE" sz="2800" smtClean="0"/>
            </a:br>
            <a:endParaRPr lang="fr-FR" sz="2800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3429000"/>
            <a:ext cx="7643812" cy="3087688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fr-BE" sz="1600" b="1" smtClean="0">
                <a:solidFill>
                  <a:schemeClr val="hlink"/>
                </a:solidFill>
                <a:latin typeface="Tahoma" pitchFamily="34" charset="0"/>
              </a:rPr>
              <a:t/>
            </a:r>
            <a:br>
              <a:rPr lang="fr-BE" sz="1600" b="1" smtClean="0">
                <a:solidFill>
                  <a:schemeClr val="hlink"/>
                </a:solidFill>
                <a:latin typeface="Tahoma" pitchFamily="34" charset="0"/>
              </a:rPr>
            </a:br>
            <a:r>
              <a:rPr lang="fr-BE" sz="4000" b="1" smtClean="0">
                <a:solidFill>
                  <a:schemeClr val="hlink"/>
                </a:solidFill>
                <a:latin typeface="Tahoma" pitchFamily="34" charset="0"/>
              </a:rPr>
              <a:t> </a:t>
            </a:r>
            <a:r>
              <a:rPr lang="fr-BE" sz="2800" b="1" smtClean="0">
                <a:solidFill>
                  <a:schemeClr val="hlink"/>
                </a:solidFill>
                <a:latin typeface="Tahoma" pitchFamily="34" charset="0"/>
              </a:rPr>
              <a:t>Séance d’installation</a:t>
            </a:r>
            <a:br>
              <a:rPr lang="fr-BE" sz="2800" b="1" smtClean="0">
                <a:solidFill>
                  <a:schemeClr val="hlink"/>
                </a:solidFill>
                <a:latin typeface="Tahoma" pitchFamily="34" charset="0"/>
              </a:rPr>
            </a:br>
            <a:r>
              <a:rPr lang="fr-BE" sz="4000" b="1" smtClean="0">
                <a:solidFill>
                  <a:schemeClr val="hlink"/>
                </a:solidFill>
                <a:latin typeface="Tahoma" pitchFamily="34" charset="0"/>
              </a:rPr>
              <a:t>Nivelles, le 11 mai 2011</a:t>
            </a:r>
            <a:endParaRPr lang="fr-FR" sz="4000" b="1" smtClean="0">
              <a:solidFill>
                <a:schemeClr val="hlink"/>
              </a:solidFill>
              <a:latin typeface="Tahoma" pitchFamily="34" charset="0"/>
            </a:endParaRPr>
          </a:p>
        </p:txBody>
      </p:sp>
      <p:pic>
        <p:nvPicPr>
          <p:cNvPr id="3076" name="Picture 4" descr="moy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8913"/>
            <a:ext cx="15843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44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oy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8913"/>
            <a:ext cx="15843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Text Box 3"/>
          <p:cNvSpPr txBox="1">
            <a:spLocks noChangeArrowheads="1"/>
          </p:cNvSpPr>
          <p:nvPr/>
        </p:nvSpPr>
        <p:spPr bwMode="auto">
          <a:xfrm>
            <a:off x="3924300" y="1341438"/>
            <a:ext cx="47529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fr-FR" sz="40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INTRODUCTION</a:t>
            </a:r>
          </a:p>
        </p:txBody>
      </p:sp>
      <p:sp>
        <p:nvSpPr>
          <p:cNvPr id="45060" name="Text Box 4"/>
          <p:cNvSpPr txBox="1">
            <a:spLocks noChangeArrowheads="1"/>
          </p:cNvSpPr>
          <p:nvPr/>
        </p:nvSpPr>
        <p:spPr bwMode="auto">
          <a:xfrm>
            <a:off x="900113" y="2276475"/>
            <a:ext cx="70564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fr-BE" sz="3200">
                <a:solidFill>
                  <a:schemeClr val="bg1"/>
                </a:solidFill>
                <a:latin typeface="Tahoma" pitchFamily="34" charset="0"/>
              </a:rPr>
              <a:t>Quelques dates importantes</a:t>
            </a:r>
            <a:endParaRPr lang="fr-FR" sz="32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45061" name="Text Box 5"/>
          <p:cNvSpPr txBox="1">
            <a:spLocks noChangeArrowheads="1"/>
          </p:cNvSpPr>
          <p:nvPr/>
        </p:nvSpPr>
        <p:spPr bwMode="auto">
          <a:xfrm>
            <a:off x="900113" y="2997200"/>
            <a:ext cx="7056437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fr-BE" sz="3200">
                <a:solidFill>
                  <a:schemeClr val="bg1"/>
                </a:solidFill>
                <a:latin typeface="Tahoma" pitchFamily="34" charset="0"/>
              </a:rPr>
              <a:t>Objectifs</a:t>
            </a:r>
            <a:endParaRPr lang="fr-FR" sz="32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45062" name="Text Box 6"/>
          <p:cNvSpPr txBox="1">
            <a:spLocks noChangeArrowheads="1"/>
          </p:cNvSpPr>
          <p:nvPr/>
        </p:nvSpPr>
        <p:spPr bwMode="auto">
          <a:xfrm>
            <a:off x="900113" y="3789363"/>
            <a:ext cx="7056437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fr-BE" sz="3200">
                <a:solidFill>
                  <a:schemeClr val="bg1"/>
                </a:solidFill>
                <a:latin typeface="Tahoma" pitchFamily="34" charset="0"/>
              </a:rPr>
              <a:t>Missions</a:t>
            </a:r>
            <a:endParaRPr lang="fr-FR" sz="320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250825" y="4437063"/>
            <a:ext cx="8569325" cy="116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fr-BE" sz="28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L’administration provinciale : coordinatrice</a:t>
            </a:r>
          </a:p>
          <a:p>
            <a:pPr eaLnBrk="1" hangingPunct="1">
              <a:spcBef>
                <a:spcPct val="50000"/>
              </a:spcBef>
              <a:buFontTx/>
              <a:buChar char="•"/>
              <a:defRPr/>
            </a:pPr>
            <a:r>
              <a:rPr lang="fr-BE" sz="2800" b="1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Budget provincial pour l’économie</a:t>
            </a:r>
            <a:endParaRPr lang="fr-FR" sz="2800" b="1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2000"/>
                                        <p:tgtEl>
                                          <p:spTgt spid="450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20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500"/>
                            </p:stCondLst>
                            <p:childTnLst>
                              <p:par>
                                <p:cTn id="2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45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450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500"/>
                            </p:stCondLst>
                            <p:childTnLst>
                              <p:par>
                                <p:cTn id="2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450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450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/>
      <p:bldP spid="45061" grpId="0"/>
      <p:bldP spid="4506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/>
          <p:cNvSpPr txBox="1">
            <a:spLocks noChangeArrowheads="1"/>
          </p:cNvSpPr>
          <p:nvPr/>
        </p:nvSpPr>
        <p:spPr bwMode="auto">
          <a:xfrm>
            <a:off x="179388" y="1700213"/>
            <a:ext cx="8569325" cy="451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fr-FR" sz="2000" b="1">
                <a:solidFill>
                  <a:schemeClr val="accent1"/>
                </a:solidFill>
                <a:latin typeface="Tahoma" pitchFamily="34" charset="0"/>
              </a:rPr>
              <a:t>mars 2006</a:t>
            </a:r>
            <a:r>
              <a:rPr lang="fr-FR" sz="2000">
                <a:solidFill>
                  <a:schemeClr val="accent1"/>
                </a:solidFill>
                <a:latin typeface="Tahoma" pitchFamily="34" charset="0"/>
              </a:rPr>
              <a:t> :</a:t>
            </a:r>
          </a:p>
          <a:p>
            <a:pPr eaLnBrk="1" hangingPunct="1"/>
            <a:r>
              <a:rPr lang="fr-FR" sz="2000">
                <a:solidFill>
                  <a:schemeClr val="accent1"/>
                </a:solidFill>
                <a:latin typeface="Tahoma" pitchFamily="34" charset="0"/>
              </a:rPr>
              <a:t>Les formations politiques démocratiques définissent ensemble les priorités politiques pour un développement harmonieux de la Province du Brabant wallon;</a:t>
            </a:r>
          </a:p>
          <a:p>
            <a:pPr eaLnBrk="1" hangingPunct="1"/>
            <a:endParaRPr lang="fr-FR" sz="2000" b="1">
              <a:solidFill>
                <a:schemeClr val="accent1"/>
              </a:solidFill>
              <a:latin typeface="Tahoma" pitchFamily="34" charset="0"/>
            </a:endParaRPr>
          </a:p>
          <a:p>
            <a:pPr eaLnBrk="1" hangingPunct="1"/>
            <a:r>
              <a:rPr lang="fr-FR" sz="2000" b="1">
                <a:solidFill>
                  <a:schemeClr val="accent1"/>
                </a:solidFill>
                <a:latin typeface="Tahoma" pitchFamily="34" charset="0"/>
              </a:rPr>
              <a:t>mai 2010 : </a:t>
            </a:r>
          </a:p>
          <a:p>
            <a:pPr eaLnBrk="1" hangingPunct="1"/>
            <a:r>
              <a:rPr lang="fr-FR" sz="2000">
                <a:solidFill>
                  <a:schemeClr val="accent1"/>
                </a:solidFill>
                <a:latin typeface="Tahoma" pitchFamily="34" charset="0"/>
              </a:rPr>
              <a:t>Le Collège initie une réflexion de structuration de l’animation économique avec différents acteurs : l’IBW, la SARSI, ID, l’UCM et la Chambre de Commerce et d’Industrie du Brabant wallon;</a:t>
            </a:r>
          </a:p>
          <a:p>
            <a:pPr eaLnBrk="1" hangingPunct="1"/>
            <a:endParaRPr lang="fr-FR" sz="2000" b="1">
              <a:solidFill>
                <a:schemeClr val="accent1"/>
              </a:solidFill>
              <a:latin typeface="Tahoma" pitchFamily="34" charset="0"/>
            </a:endParaRPr>
          </a:p>
          <a:p>
            <a:pPr eaLnBrk="1" hangingPunct="1"/>
            <a:r>
              <a:rPr lang="fr-FR" sz="2000" b="1">
                <a:solidFill>
                  <a:schemeClr val="accent1"/>
                </a:solidFill>
                <a:latin typeface="Tahoma" pitchFamily="34" charset="0"/>
              </a:rPr>
              <a:t>30 septembre 2010 : </a:t>
            </a:r>
          </a:p>
          <a:p>
            <a:pPr eaLnBrk="1" hangingPunct="1"/>
            <a:r>
              <a:rPr lang="fr-FR" sz="2000">
                <a:solidFill>
                  <a:schemeClr val="accent1"/>
                </a:solidFill>
                <a:latin typeface="Tahoma" pitchFamily="34" charset="0"/>
              </a:rPr>
              <a:t>Le Conseil provincial décide de créer le Conseil consultatif de l’économie du Brabant wallon.</a:t>
            </a:r>
          </a:p>
          <a:p>
            <a:pPr eaLnBrk="1" hangingPunct="1">
              <a:spcBef>
                <a:spcPct val="50000"/>
              </a:spcBef>
            </a:pPr>
            <a:endParaRPr lang="fr-FR" sz="2000">
              <a:solidFill>
                <a:schemeClr val="accent1"/>
              </a:solidFill>
              <a:latin typeface="Tahoma" pitchFamily="34" charset="0"/>
            </a:endParaRPr>
          </a:p>
        </p:txBody>
      </p:sp>
      <p:pic>
        <p:nvPicPr>
          <p:cNvPr id="5123" name="Picture 3" descr="moy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8913"/>
            <a:ext cx="15843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3276600" y="1052513"/>
            <a:ext cx="5400675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fr-BE" sz="3200">
                <a:solidFill>
                  <a:schemeClr val="accent1"/>
                </a:solidFill>
                <a:latin typeface="Tahoma" pitchFamily="34" charset="0"/>
              </a:rPr>
              <a:t>DATES IMPORTANTES</a:t>
            </a:r>
            <a:endParaRPr lang="fr-FR" sz="3200">
              <a:solidFill>
                <a:schemeClr val="accent1"/>
              </a:solidFill>
              <a:latin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6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60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460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6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60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8000"/>
                            </p:stCondLst>
                            <p:childTnLst>
                              <p:par>
                                <p:cTn id="27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0"/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0"/>
                                        <p:tgtEl>
                                          <p:spTgt spid="460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460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460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4608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moy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8913"/>
            <a:ext cx="15843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3059113" y="981075"/>
            <a:ext cx="57451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 anchorCtr="1"/>
          <a:lstStyle/>
          <a:p>
            <a:pPr algn="ctr" eaLnBrk="1" hangingPunct="1"/>
            <a:r>
              <a:rPr lang="fr-FR" sz="4800" b="1">
                <a:solidFill>
                  <a:schemeClr val="accent1"/>
                </a:solidFill>
                <a:latin typeface="Tahoma" pitchFamily="34" charset="0"/>
              </a:rPr>
              <a:t>Objectifs :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395288" y="3141663"/>
            <a:ext cx="82089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50000"/>
              </a:spcBef>
            </a:pPr>
            <a:endParaRPr lang="fr-FR" sz="2400">
              <a:latin typeface="Garamond" pitchFamily="18" charset="0"/>
            </a:endParaRPr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323850" y="1700213"/>
            <a:ext cx="8424863" cy="432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fr-FR">
                <a:latin typeface="Tahoma" pitchFamily="34" charset="0"/>
              </a:rPr>
              <a:t> </a:t>
            </a:r>
          </a:p>
          <a:p>
            <a:pPr eaLnBrk="1" hangingPunct="1"/>
            <a:r>
              <a:rPr lang="fr-FR" sz="3200">
                <a:solidFill>
                  <a:schemeClr val="accent1"/>
                </a:solidFill>
                <a:latin typeface="Tahoma" pitchFamily="34" charset="0"/>
              </a:rPr>
              <a:t>1. </a:t>
            </a:r>
            <a:r>
              <a:rPr lang="fr-FR" sz="4400" b="1">
                <a:solidFill>
                  <a:schemeClr val="accent1"/>
                </a:solidFill>
                <a:latin typeface="Tahoma" pitchFamily="34" charset="0"/>
              </a:rPr>
              <a:t>Créer</a:t>
            </a:r>
            <a:r>
              <a:rPr lang="fr-FR" sz="3200">
                <a:solidFill>
                  <a:schemeClr val="accent1"/>
                </a:solidFill>
                <a:latin typeface="Tahoma" pitchFamily="34" charset="0"/>
              </a:rPr>
              <a:t> </a:t>
            </a:r>
            <a:r>
              <a:rPr lang="fr-FR" sz="3200">
                <a:solidFill>
                  <a:schemeClr val="bg1"/>
                </a:solidFill>
                <a:latin typeface="Tahoma" pitchFamily="34" charset="0"/>
              </a:rPr>
              <a:t>une structure permanente de dialogue, de coordination et de concertation;</a:t>
            </a:r>
          </a:p>
          <a:p>
            <a:pPr eaLnBrk="1" hangingPunct="1"/>
            <a:r>
              <a:rPr lang="fr-BE" sz="3200">
                <a:solidFill>
                  <a:schemeClr val="accent1"/>
                </a:solidFill>
                <a:latin typeface="Tahoma" pitchFamily="34" charset="0"/>
              </a:rPr>
              <a:t>2. </a:t>
            </a:r>
            <a:r>
              <a:rPr lang="fr-BE" sz="4400" b="1">
                <a:solidFill>
                  <a:schemeClr val="accent1"/>
                </a:solidFill>
                <a:latin typeface="Tahoma" pitchFamily="34" charset="0"/>
              </a:rPr>
              <a:t>Clarifier</a:t>
            </a:r>
            <a:r>
              <a:rPr lang="fr-FR" sz="3200">
                <a:solidFill>
                  <a:schemeClr val="accent1"/>
                </a:solidFill>
                <a:latin typeface="Tahoma" pitchFamily="34" charset="0"/>
              </a:rPr>
              <a:t> </a:t>
            </a:r>
            <a:r>
              <a:rPr lang="fr-FR" sz="3200">
                <a:solidFill>
                  <a:schemeClr val="bg1"/>
                </a:solidFill>
                <a:latin typeface="Tahoma" pitchFamily="34" charset="0"/>
              </a:rPr>
              <a:t>les missions de chaque acteur économique, éviter dispersions et doublons </a:t>
            </a:r>
            <a:r>
              <a:rPr lang="fr-FR" sz="3200">
                <a:solidFill>
                  <a:schemeClr val="bg2"/>
                </a:solidFill>
                <a:latin typeface="Tahoma" pitchFamily="34" charset="0"/>
              </a:rPr>
              <a:t>;</a:t>
            </a:r>
          </a:p>
          <a:p>
            <a:pPr eaLnBrk="1" hangingPunct="1"/>
            <a:r>
              <a:rPr lang="fr-BE" sz="3200">
                <a:solidFill>
                  <a:schemeClr val="accent1"/>
                </a:solidFill>
                <a:latin typeface="Tahoma" pitchFamily="34" charset="0"/>
              </a:rPr>
              <a:t>3. </a:t>
            </a:r>
            <a:r>
              <a:rPr lang="fr-BE" sz="3200">
                <a:solidFill>
                  <a:schemeClr val="bg1"/>
                </a:solidFill>
                <a:latin typeface="Tahoma" pitchFamily="34" charset="0"/>
              </a:rPr>
              <a:t>Permettre à la Province du Brabant wallon</a:t>
            </a:r>
            <a:r>
              <a:rPr lang="fr-BE" sz="3200">
                <a:solidFill>
                  <a:schemeClr val="accent1"/>
                </a:solidFill>
                <a:latin typeface="Tahoma" pitchFamily="34" charset="0"/>
              </a:rPr>
              <a:t> </a:t>
            </a:r>
            <a:r>
              <a:rPr lang="fr-BE" sz="3200">
                <a:solidFill>
                  <a:schemeClr val="bg1"/>
                </a:solidFill>
                <a:latin typeface="Tahoma" pitchFamily="34" charset="0"/>
              </a:rPr>
              <a:t>d’</a:t>
            </a:r>
            <a:r>
              <a:rPr lang="fr-BE" sz="4400" b="1">
                <a:solidFill>
                  <a:schemeClr val="accent1"/>
                </a:solidFill>
                <a:latin typeface="Tahoma" pitchFamily="34" charset="0"/>
              </a:rPr>
              <a:t>orienter</a:t>
            </a:r>
            <a:r>
              <a:rPr lang="fr-BE" sz="3200">
                <a:solidFill>
                  <a:schemeClr val="accent1"/>
                </a:solidFill>
                <a:latin typeface="Tahoma" pitchFamily="34" charset="0"/>
              </a:rPr>
              <a:t> </a:t>
            </a:r>
            <a:r>
              <a:rPr lang="fr-BE" sz="3200">
                <a:solidFill>
                  <a:schemeClr val="bg1"/>
                </a:solidFill>
                <a:latin typeface="Tahoma" pitchFamily="34" charset="0"/>
              </a:rPr>
              <a:t>avec opportunité les aides apportées au domaine économique</a:t>
            </a:r>
            <a:r>
              <a:rPr lang="fr-FR" sz="3200">
                <a:solidFill>
                  <a:schemeClr val="bg1"/>
                </a:solidFill>
                <a:latin typeface="Tahoma" pitchFamily="34" charset="0"/>
              </a:rPr>
              <a:t>.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7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47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71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47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0" fill="hold"/>
                                        <p:tgtEl>
                                          <p:spTgt spid="471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9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0" fill="hold"/>
                                        <p:tgtEl>
                                          <p:spTgt spid="47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4710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2339975" y="1196975"/>
            <a:ext cx="6024563" cy="673100"/>
          </a:xfrm>
          <a:noFill/>
        </p:spPr>
        <p:txBody>
          <a:bodyPr anchorCtr="1"/>
          <a:lstStyle/>
          <a:p>
            <a:pPr eaLnBrk="1" hangingPunct="1"/>
            <a:r>
              <a:rPr lang="fr-FR" sz="3600" smtClean="0">
                <a:latin typeface="Tahoma" pitchFamily="34" charset="0"/>
              </a:rPr>
              <a:t>       </a:t>
            </a:r>
            <a:r>
              <a:rPr lang="fr-FR" sz="4800" smtClean="0">
                <a:solidFill>
                  <a:schemeClr val="accent1"/>
                </a:solidFill>
                <a:latin typeface="Tahoma" pitchFamily="34" charset="0"/>
              </a:rPr>
              <a:t>Missions :</a:t>
            </a:r>
          </a:p>
        </p:txBody>
      </p:sp>
      <p:sp>
        <p:nvSpPr>
          <p:cNvPr id="48131" name="Text Box 3"/>
          <p:cNvSpPr txBox="1">
            <a:spLocks noChangeArrowheads="1"/>
          </p:cNvSpPr>
          <p:nvPr/>
        </p:nvSpPr>
        <p:spPr bwMode="auto">
          <a:xfrm>
            <a:off x="395288" y="2060575"/>
            <a:ext cx="8569325" cy="3448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588" indent="-1588" eaLnBrk="1" hangingPunct="1">
              <a:tabLst>
                <a:tab pos="0" algn="l"/>
              </a:tabLst>
            </a:pPr>
            <a:r>
              <a:rPr lang="fr-FR" sz="3600">
                <a:solidFill>
                  <a:schemeClr val="bg1"/>
                </a:solidFill>
                <a:latin typeface="Tahoma" pitchFamily="34" charset="0"/>
              </a:rPr>
              <a:t>Rendre des </a:t>
            </a:r>
            <a:r>
              <a:rPr lang="fr-FR" sz="3600" b="1">
                <a:solidFill>
                  <a:schemeClr val="bg1"/>
                </a:solidFill>
                <a:latin typeface="Tahoma" pitchFamily="34" charset="0"/>
              </a:rPr>
              <a:t>avis non contraignants</a:t>
            </a:r>
            <a:r>
              <a:rPr lang="fr-FR" sz="3600">
                <a:solidFill>
                  <a:schemeClr val="bg1"/>
                </a:solidFill>
                <a:latin typeface="Tahoma" pitchFamily="34" charset="0"/>
              </a:rPr>
              <a:t> au Conseil provincial ;</a:t>
            </a:r>
          </a:p>
          <a:p>
            <a:pPr marL="1588" indent="-1588" eaLnBrk="1" hangingPunct="1">
              <a:tabLst>
                <a:tab pos="0" algn="l"/>
              </a:tabLst>
            </a:pPr>
            <a:endParaRPr lang="fr-FR" sz="3600">
              <a:solidFill>
                <a:schemeClr val="bg1"/>
              </a:solidFill>
              <a:latin typeface="Tahoma" pitchFamily="34" charset="0"/>
            </a:endParaRPr>
          </a:p>
          <a:p>
            <a:pPr marL="1588" indent="-1588" eaLnBrk="1" hangingPunct="1">
              <a:tabLst>
                <a:tab pos="0" algn="l"/>
              </a:tabLst>
            </a:pPr>
            <a:r>
              <a:rPr lang="fr-FR" sz="3600">
                <a:solidFill>
                  <a:schemeClr val="bg1"/>
                </a:solidFill>
                <a:latin typeface="Tahoma" pitchFamily="34" charset="0"/>
              </a:rPr>
              <a:t>Présenter au Conseil provincial un </a:t>
            </a:r>
            <a:r>
              <a:rPr lang="fr-FR" sz="3600" b="1">
                <a:solidFill>
                  <a:schemeClr val="bg1"/>
                </a:solidFill>
                <a:latin typeface="Tahoma" pitchFamily="34" charset="0"/>
              </a:rPr>
              <a:t>rapport annuel d’évaluation</a:t>
            </a:r>
            <a:r>
              <a:rPr lang="fr-FR" sz="3600">
                <a:solidFill>
                  <a:schemeClr val="bg1"/>
                </a:solidFill>
                <a:latin typeface="Tahoma" pitchFamily="34" charset="0"/>
              </a:rPr>
              <a:t> de son fonctionnement.</a:t>
            </a:r>
            <a:r>
              <a:rPr lang="fr-FR" sz="4000">
                <a:solidFill>
                  <a:schemeClr val="bg1"/>
                </a:solidFill>
                <a:latin typeface="Tahoma" pitchFamily="34" charset="0"/>
              </a:rPr>
              <a:t> </a:t>
            </a:r>
          </a:p>
        </p:txBody>
      </p:sp>
      <p:pic>
        <p:nvPicPr>
          <p:cNvPr id="7172" name="Picture 4" descr="moy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8913"/>
            <a:ext cx="15843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48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2000"/>
                                        <p:tgtEl>
                                          <p:spTgt spid="481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2000"/>
                                        <p:tgtEl>
                                          <p:spTgt spid="481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179388" y="981075"/>
            <a:ext cx="8713787" cy="5360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722313" lvl="4" eaLnBrk="1" hangingPunct="1"/>
            <a:r>
              <a:rPr lang="fr-FR" sz="2400" b="1">
                <a:solidFill>
                  <a:schemeClr val="bg1"/>
                </a:solidFill>
                <a:latin typeface="Tahoma" pitchFamily="34" charset="0"/>
              </a:rPr>
              <a:t>            Préciser</a:t>
            </a:r>
            <a:r>
              <a:rPr lang="fr-FR" sz="240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fr-FR" sz="2200">
                <a:solidFill>
                  <a:schemeClr val="bg1"/>
                </a:solidFill>
                <a:latin typeface="Tahoma" pitchFamily="34" charset="0"/>
              </a:rPr>
              <a:t>l’image économique du Brabant wallon</a:t>
            </a:r>
            <a:r>
              <a:rPr lang="fr-FR" sz="2400">
                <a:solidFill>
                  <a:schemeClr val="bg1"/>
                </a:solidFill>
                <a:latin typeface="Tahoma" pitchFamily="34" charset="0"/>
              </a:rPr>
              <a:t>;</a:t>
            </a:r>
          </a:p>
          <a:p>
            <a:pPr marL="722313" lvl="4" eaLnBrk="1" hangingPunct="1"/>
            <a:endParaRPr lang="fr-FR" sz="1600" b="1">
              <a:solidFill>
                <a:schemeClr val="bg1"/>
              </a:solidFill>
              <a:latin typeface="Tahoma" pitchFamily="34" charset="0"/>
            </a:endParaRPr>
          </a:p>
          <a:p>
            <a:pPr marL="722313" lvl="4" eaLnBrk="1" hangingPunct="1"/>
            <a:r>
              <a:rPr lang="fr-FR" sz="2400" b="1">
                <a:solidFill>
                  <a:schemeClr val="bg1"/>
                </a:solidFill>
                <a:latin typeface="Tahoma" pitchFamily="34" charset="0"/>
              </a:rPr>
              <a:t>Susciter</a:t>
            </a:r>
            <a:r>
              <a:rPr lang="fr-FR" sz="240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fr-FR" sz="2200">
                <a:solidFill>
                  <a:schemeClr val="bg1"/>
                </a:solidFill>
                <a:latin typeface="Tahoma" pitchFamily="34" charset="0"/>
              </a:rPr>
              <a:t>l’innovation créatrice d’emplois en mettant en contact les différents acteurs ;</a:t>
            </a:r>
          </a:p>
          <a:p>
            <a:pPr marL="722313" lvl="4" eaLnBrk="1" hangingPunct="1"/>
            <a:endParaRPr lang="fr-FR" sz="800" b="1">
              <a:solidFill>
                <a:schemeClr val="bg1"/>
              </a:solidFill>
              <a:latin typeface="Tahoma" pitchFamily="34" charset="0"/>
            </a:endParaRPr>
          </a:p>
          <a:p>
            <a:pPr marL="722313" lvl="4" eaLnBrk="1" hangingPunct="1"/>
            <a:r>
              <a:rPr lang="fr-FR" sz="2400" b="1">
                <a:solidFill>
                  <a:schemeClr val="bg1"/>
                </a:solidFill>
                <a:latin typeface="Tahoma" pitchFamily="34" charset="0"/>
              </a:rPr>
              <a:t>Structurer</a:t>
            </a:r>
            <a:r>
              <a:rPr lang="fr-FR" sz="240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fr-FR" sz="2200">
                <a:solidFill>
                  <a:schemeClr val="bg1"/>
                </a:solidFill>
                <a:latin typeface="Tahoma" pitchFamily="34" charset="0"/>
              </a:rPr>
              <a:t>les missions de chacun par le dialogue en vue d’une répartition harmonieuse des moyens humains et financiers ;</a:t>
            </a:r>
          </a:p>
          <a:p>
            <a:pPr marL="722313" lvl="4" eaLnBrk="1" hangingPunct="1"/>
            <a:endParaRPr lang="fr-FR" sz="800" b="1">
              <a:solidFill>
                <a:schemeClr val="bg1"/>
              </a:solidFill>
              <a:latin typeface="Tahoma" pitchFamily="34" charset="0"/>
            </a:endParaRPr>
          </a:p>
          <a:p>
            <a:pPr marL="722313" lvl="4" eaLnBrk="1" hangingPunct="1"/>
            <a:r>
              <a:rPr lang="fr-FR" sz="2400" b="1">
                <a:solidFill>
                  <a:schemeClr val="bg1"/>
                </a:solidFill>
                <a:latin typeface="Tahoma" pitchFamily="34" charset="0"/>
              </a:rPr>
              <a:t>Recevoir</a:t>
            </a:r>
            <a:r>
              <a:rPr lang="fr-FR" sz="240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fr-FR" sz="2200">
                <a:solidFill>
                  <a:schemeClr val="bg1"/>
                </a:solidFill>
                <a:latin typeface="Tahoma" pitchFamily="34" charset="0"/>
              </a:rPr>
              <a:t>les informations sur les aides provinciales en matière économique ;</a:t>
            </a:r>
          </a:p>
          <a:p>
            <a:pPr marL="722313" lvl="4" eaLnBrk="1" hangingPunct="1"/>
            <a:endParaRPr lang="fr-FR" sz="800" b="1">
              <a:solidFill>
                <a:schemeClr val="bg1"/>
              </a:solidFill>
              <a:latin typeface="Tahoma" pitchFamily="34" charset="0"/>
            </a:endParaRPr>
          </a:p>
          <a:p>
            <a:pPr marL="722313" lvl="4" eaLnBrk="1" hangingPunct="1"/>
            <a:r>
              <a:rPr lang="fr-FR" sz="2400" b="1">
                <a:solidFill>
                  <a:schemeClr val="bg1"/>
                </a:solidFill>
                <a:latin typeface="Tahoma" pitchFamily="34" charset="0"/>
              </a:rPr>
              <a:t>Fournir aux autorités politiques</a:t>
            </a:r>
            <a:r>
              <a:rPr lang="fr-FR" sz="240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fr-FR" sz="2200">
                <a:solidFill>
                  <a:schemeClr val="bg1"/>
                </a:solidFill>
                <a:latin typeface="Tahoma" pitchFamily="34" charset="0"/>
              </a:rPr>
              <a:t>des pistes de réflexion et d’actions au niveau économique;</a:t>
            </a:r>
          </a:p>
          <a:p>
            <a:pPr marL="722313" lvl="4" eaLnBrk="1" hangingPunct="1"/>
            <a:endParaRPr lang="fr-BE" sz="800">
              <a:solidFill>
                <a:schemeClr val="bg1"/>
              </a:solidFill>
              <a:latin typeface="Tahoma" pitchFamily="34" charset="0"/>
            </a:endParaRPr>
          </a:p>
          <a:p>
            <a:pPr marL="722313" lvl="4" eaLnBrk="1" hangingPunct="1"/>
            <a:r>
              <a:rPr lang="fr-BE" sz="2400" b="1">
                <a:solidFill>
                  <a:schemeClr val="bg1"/>
                </a:solidFill>
                <a:latin typeface="Tahoma" pitchFamily="34" charset="0"/>
              </a:rPr>
              <a:t>S’intégrer</a:t>
            </a:r>
            <a:r>
              <a:rPr lang="fr-BE" sz="240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fr-BE" sz="2200">
                <a:solidFill>
                  <a:schemeClr val="bg1"/>
                </a:solidFill>
                <a:latin typeface="Tahoma" pitchFamily="34" charset="0"/>
              </a:rPr>
              <a:t>dans la démarche de la Table Ronde permanente HORIZON 2020 en ce qui concerne le volet économique.</a:t>
            </a:r>
          </a:p>
          <a:p>
            <a:pPr marL="722313" lvl="4" eaLnBrk="1" hangingPunct="1"/>
            <a:endParaRPr lang="fr-FR" sz="2200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8195" name="Picture 3" descr="moy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8913"/>
            <a:ext cx="15843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4500563" y="188913"/>
            <a:ext cx="43926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fr-BE" sz="3600" b="1">
                <a:solidFill>
                  <a:schemeClr val="accent1"/>
                </a:solidFill>
                <a:latin typeface="Tahoma" pitchFamily="34" charset="0"/>
              </a:rPr>
              <a:t>Concrètement</a:t>
            </a:r>
            <a:r>
              <a:rPr lang="fr-BE">
                <a:solidFill>
                  <a:schemeClr val="accent1"/>
                </a:solidFill>
                <a:latin typeface="Tahoma" pitchFamily="34" charset="0"/>
              </a:rPr>
              <a:t>  :</a:t>
            </a:r>
            <a:endParaRPr lang="fr-FR">
              <a:solidFill>
                <a:schemeClr val="accent1"/>
              </a:solidFill>
              <a:latin typeface="Tahoma" pitchFamily="34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3000"/>
                                        <p:tgtEl>
                                          <p:spTgt spid="491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49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491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0"/>
                            </p:stCondLst>
                            <p:childTnLst>
                              <p:par>
                                <p:cTn id="14" presetID="2" presetClass="entr" presetSubtype="1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9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91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0"/>
                            </p:stCondLst>
                            <p:childTnLst>
                              <p:par>
                                <p:cTn id="19" presetID="2" presetClass="entr" presetSubtype="1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9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91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91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491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00"/>
                            </p:stCondLst>
                            <p:childTnLst>
                              <p:par>
                                <p:cTn id="29" presetID="2" presetClass="entr" presetSubtype="12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491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491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9000"/>
                            </p:stCondLst>
                            <p:childTnLst>
                              <p:par>
                                <p:cTn id="34" presetID="2" presetClass="entr" presetSubtype="6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491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491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628775"/>
            <a:ext cx="8686800" cy="838200"/>
          </a:xfrm>
        </p:spPr>
        <p:txBody>
          <a:bodyPr/>
          <a:lstStyle/>
          <a:p>
            <a:pPr eaLnBrk="1" hangingPunct="1"/>
            <a:r>
              <a:rPr lang="fr-BE" b="1" smtClean="0">
                <a:solidFill>
                  <a:schemeClr val="accent1"/>
                </a:solidFill>
                <a:latin typeface="Tahoma" pitchFamily="34" charset="0"/>
              </a:rPr>
              <a:t>COORDINATION DU CCEBW :</a:t>
            </a:r>
            <a:endParaRPr lang="fr-FR" b="1" smtClean="0">
              <a:solidFill>
                <a:schemeClr val="accent1"/>
              </a:solidFill>
              <a:latin typeface="Tahoma" pitchFamily="34" charset="0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997200"/>
            <a:ext cx="7632700" cy="2376488"/>
          </a:xfrm>
        </p:spPr>
        <p:txBody>
          <a:bodyPr/>
          <a:lstStyle/>
          <a:p>
            <a:pPr eaLnBrk="1" hangingPunct="1">
              <a:buFontTx/>
              <a:buNone/>
            </a:pPr>
            <a:endParaRPr lang="fr-BE" smtClean="0"/>
          </a:p>
          <a:p>
            <a:pPr eaLnBrk="1" hangingPunct="1">
              <a:buFontTx/>
              <a:buNone/>
            </a:pPr>
            <a:r>
              <a:rPr lang="fr-BE" sz="4800" smtClean="0">
                <a:solidFill>
                  <a:schemeClr val="bg1"/>
                </a:solidFill>
                <a:latin typeface="Tahoma" pitchFamily="34" charset="0"/>
              </a:rPr>
              <a:t>L’administration provinciale</a:t>
            </a:r>
          </a:p>
          <a:p>
            <a:pPr eaLnBrk="1" hangingPunct="1">
              <a:buFontTx/>
              <a:buNone/>
            </a:pPr>
            <a:endParaRPr lang="fr-FR" smtClean="0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9220" name="Picture 4" descr="moy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8913"/>
            <a:ext cx="15843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56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0" dur="2000" fill="hold"/>
                                        <p:tgtEl>
                                          <p:spTgt spid="563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6" name="Picture 6" descr="GLV_1489_dx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11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2" name="Text Box 2"/>
          <p:cNvSpPr txBox="1">
            <a:spLocks noChangeArrowheads="1"/>
          </p:cNvSpPr>
          <p:nvPr/>
        </p:nvSpPr>
        <p:spPr bwMode="auto">
          <a:xfrm>
            <a:off x="0" y="5670550"/>
            <a:ext cx="91440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  <a:defRPr/>
            </a:pPr>
            <a:r>
              <a:rPr lang="fr-BE" sz="24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Direction d’administration de l’économie, de l’agriculture et du tourisme</a:t>
            </a:r>
            <a:br>
              <a:rPr lang="fr-BE" sz="24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</a:br>
            <a:r>
              <a:rPr lang="fr-BE" sz="2400" b="1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(DA5)</a:t>
            </a:r>
            <a:endParaRPr lang="fr-FR" sz="2400" b="1">
              <a:solidFill>
                <a:schemeClr val="accent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ahoma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3" presetID="34" presetClass="emph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7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8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51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95288" y="1125538"/>
            <a:ext cx="8229600" cy="6408737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fr-BE" b="1" smtClean="0">
                <a:solidFill>
                  <a:schemeClr val="bg1"/>
                </a:solidFill>
                <a:latin typeface="Tahoma" pitchFamily="34" charset="0"/>
              </a:rPr>
              <a:t>                     Au sein de la DA 5 :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fr-BE" b="1" smtClean="0">
              <a:solidFill>
                <a:schemeClr val="bg1"/>
              </a:solidFill>
              <a:latin typeface="Tahoma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r-BE" sz="2800" b="1" smtClean="0">
                <a:solidFill>
                  <a:schemeClr val="bg1"/>
                </a:solidFill>
                <a:latin typeface="Tahoma" pitchFamily="34" charset="0"/>
              </a:rPr>
              <a:t>Le Service de l’économie et du commerce</a:t>
            </a:r>
          </a:p>
          <a:p>
            <a:pPr eaLnBrk="1" hangingPunct="1">
              <a:lnSpc>
                <a:spcPct val="80000"/>
              </a:lnSpc>
            </a:pPr>
            <a:endParaRPr lang="fr-BE" sz="2800" smtClean="0">
              <a:solidFill>
                <a:schemeClr val="bg1"/>
              </a:solidFill>
              <a:latin typeface="Tahoma" pitchFamily="34" charset="0"/>
            </a:endParaRP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fr-BE" sz="2800" smtClean="0">
                <a:solidFill>
                  <a:schemeClr val="bg1"/>
                </a:solidFill>
                <a:latin typeface="Tahoma" pitchFamily="34" charset="0"/>
              </a:rPr>
              <a:t>Gère les dossiers relatifs :</a:t>
            </a:r>
          </a:p>
          <a:p>
            <a:pPr eaLnBrk="1" hangingPunct="1">
              <a:lnSpc>
                <a:spcPct val="80000"/>
              </a:lnSpc>
            </a:pPr>
            <a:r>
              <a:rPr lang="fr-BE" sz="2800" smtClean="0">
                <a:solidFill>
                  <a:schemeClr val="bg1"/>
                </a:solidFill>
                <a:latin typeface="Tahoma" pitchFamily="34" charset="0"/>
              </a:rPr>
              <a:t>à l’économie;</a:t>
            </a:r>
          </a:p>
          <a:p>
            <a:pPr eaLnBrk="1" hangingPunct="1">
              <a:lnSpc>
                <a:spcPct val="80000"/>
              </a:lnSpc>
            </a:pPr>
            <a:r>
              <a:rPr lang="fr-BE" sz="2800" smtClean="0">
                <a:solidFill>
                  <a:schemeClr val="bg1"/>
                </a:solidFill>
                <a:latin typeface="Tahoma" pitchFamily="34" charset="0"/>
              </a:rPr>
              <a:t>au commerce;</a:t>
            </a:r>
          </a:p>
          <a:p>
            <a:pPr eaLnBrk="1" hangingPunct="1">
              <a:lnSpc>
                <a:spcPct val="80000"/>
              </a:lnSpc>
            </a:pPr>
            <a:r>
              <a:rPr lang="fr-BE" sz="2800" smtClean="0">
                <a:solidFill>
                  <a:schemeClr val="bg1"/>
                </a:solidFill>
                <a:latin typeface="Tahoma" pitchFamily="34" charset="0"/>
              </a:rPr>
              <a:t>aux relations internationales menées par la Province du Brabant wallon.</a:t>
            </a:r>
            <a:endParaRPr lang="fr-FR" sz="2800" smtClean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539750" y="2565400"/>
            <a:ext cx="7705725" cy="0"/>
          </a:xfrm>
          <a:prstGeom prst="line">
            <a:avLst/>
          </a:prstGeom>
          <a:noFill/>
          <a:ln w="476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fr-BE"/>
          </a:p>
        </p:txBody>
      </p:sp>
      <p:pic>
        <p:nvPicPr>
          <p:cNvPr id="11268" name="Picture 4" descr="moy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8913"/>
            <a:ext cx="15843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2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2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2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2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2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2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2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200"/>
                            </p:stCondLst>
                            <p:childTnLst>
                              <p:par>
                                <p:cTn id="2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22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22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700"/>
                            </p:stCondLst>
                            <p:childTnLst>
                              <p:par>
                                <p:cTn id="26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522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522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700"/>
                            </p:stCondLst>
                            <p:childTnLst>
                              <p:par>
                                <p:cTn id="31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522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522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700"/>
                            </p:stCondLst>
                            <p:childTnLst>
                              <p:par>
                                <p:cTn id="36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522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522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3132138" y="1052513"/>
            <a:ext cx="5783262" cy="768350"/>
          </a:xfrm>
        </p:spPr>
        <p:txBody>
          <a:bodyPr/>
          <a:lstStyle/>
          <a:p>
            <a:pPr eaLnBrk="1" hangingPunct="1"/>
            <a:r>
              <a:rPr lang="fr-BE" sz="3600" smtClean="0">
                <a:solidFill>
                  <a:schemeClr val="accent1"/>
                </a:solidFill>
              </a:rPr>
              <a:t>Ses missions :</a:t>
            </a:r>
            <a:br>
              <a:rPr lang="fr-BE" sz="3600" smtClean="0">
                <a:solidFill>
                  <a:schemeClr val="accent1"/>
                </a:solidFill>
              </a:rPr>
            </a:br>
            <a:endParaRPr lang="fr-FR" sz="3600" smtClean="0">
              <a:solidFill>
                <a:schemeClr val="accent1"/>
              </a:solidFill>
            </a:endParaRP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484313"/>
            <a:ext cx="8686800" cy="4848225"/>
          </a:xfrm>
        </p:spPr>
        <p:txBody>
          <a:bodyPr/>
          <a:lstStyle/>
          <a:p>
            <a:pPr eaLnBrk="1" hangingPunct="1"/>
            <a:r>
              <a:rPr lang="fr-BE" sz="2400" smtClean="0">
                <a:solidFill>
                  <a:schemeClr val="bg1"/>
                </a:solidFill>
                <a:latin typeface="Tahoma" pitchFamily="34" charset="0"/>
              </a:rPr>
              <a:t>Soutien au développement économique et commercial de la Province;</a:t>
            </a:r>
          </a:p>
          <a:p>
            <a:pPr eaLnBrk="1" hangingPunct="1"/>
            <a:r>
              <a:rPr lang="fr-BE" sz="2400" smtClean="0">
                <a:solidFill>
                  <a:schemeClr val="bg1"/>
                </a:solidFill>
                <a:latin typeface="Tahoma" pitchFamily="34" charset="0"/>
              </a:rPr>
              <a:t>Promotion des atouts économiques de la Province et des exportations;</a:t>
            </a:r>
          </a:p>
          <a:p>
            <a:pPr eaLnBrk="1" hangingPunct="1"/>
            <a:r>
              <a:rPr lang="fr-BE" sz="2400" smtClean="0">
                <a:solidFill>
                  <a:schemeClr val="bg1"/>
                </a:solidFill>
                <a:latin typeface="Tahoma" pitchFamily="34" charset="0"/>
              </a:rPr>
              <a:t>Organisation ou participation à des manifestations à caractère économique;</a:t>
            </a:r>
          </a:p>
          <a:p>
            <a:pPr eaLnBrk="1" hangingPunct="1"/>
            <a:r>
              <a:rPr lang="fr-BE" sz="2400" smtClean="0">
                <a:solidFill>
                  <a:schemeClr val="bg1"/>
                </a:solidFill>
                <a:latin typeface="Tahoma" pitchFamily="34" charset="0"/>
              </a:rPr>
              <a:t>Réponse à des demandes d’information, de documentation et d’aides;</a:t>
            </a:r>
          </a:p>
          <a:p>
            <a:pPr eaLnBrk="1" hangingPunct="1"/>
            <a:r>
              <a:rPr lang="fr-BE" sz="2400" smtClean="0">
                <a:solidFill>
                  <a:schemeClr val="bg1"/>
                </a:solidFill>
                <a:latin typeface="Tahoma" pitchFamily="34" charset="0"/>
              </a:rPr>
              <a:t>Mise en œuvre des accords de coopération économique conclus avec des collectivités territoriales étrangères;</a:t>
            </a:r>
          </a:p>
          <a:p>
            <a:pPr eaLnBrk="1" hangingPunct="1"/>
            <a:r>
              <a:rPr lang="fr-BE" sz="2400" smtClean="0">
                <a:solidFill>
                  <a:schemeClr val="bg1"/>
                </a:solidFill>
                <a:latin typeface="Tahoma" pitchFamily="34" charset="0"/>
              </a:rPr>
              <a:t>Mise à disposition d’un support multilingue de présentation économique de la Province (en préparation).</a:t>
            </a:r>
            <a:endParaRPr lang="fr-FR" sz="2400" smtClean="0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12292" name="Picture 4" descr="moy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8913"/>
            <a:ext cx="15843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0"/>
                            </p:stCondLst>
                            <p:childTnLst>
                              <p:par>
                                <p:cTn id="34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500"/>
                            </p:stCondLst>
                            <p:childTnLst>
                              <p:par>
                                <p:cTn id="39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r-BE" sz="2000" smtClean="0">
                <a:solidFill>
                  <a:schemeClr val="bg1"/>
                </a:solidFill>
                <a:latin typeface="Tahoma" pitchFamily="34" charset="0"/>
              </a:rPr>
              <a:t>Organisation :</a:t>
            </a:r>
          </a:p>
          <a:p>
            <a:pPr lvl="1" eaLnBrk="1" hangingPunct="1">
              <a:lnSpc>
                <a:spcPct val="80000"/>
              </a:lnSpc>
            </a:pPr>
            <a:r>
              <a:rPr lang="fr-BE" sz="2000" smtClean="0">
                <a:solidFill>
                  <a:schemeClr val="bg1"/>
                </a:solidFill>
                <a:latin typeface="Tahoma" pitchFamily="34" charset="0"/>
              </a:rPr>
              <a:t>D’un cycle annuel de tables de conversation en langues néerlandaise et anglaise ;</a:t>
            </a:r>
          </a:p>
          <a:p>
            <a:pPr lvl="1" eaLnBrk="1" hangingPunct="1">
              <a:lnSpc>
                <a:spcPct val="80000"/>
              </a:lnSpc>
            </a:pPr>
            <a:r>
              <a:rPr lang="fr-BE" sz="2000" smtClean="0">
                <a:solidFill>
                  <a:schemeClr val="bg1"/>
                </a:solidFill>
                <a:latin typeface="Tahoma" pitchFamily="34" charset="0"/>
              </a:rPr>
              <a:t>Du Marché du chocolat ;</a:t>
            </a:r>
          </a:p>
          <a:p>
            <a:pPr lvl="1" eaLnBrk="1" hangingPunct="1">
              <a:lnSpc>
                <a:spcPct val="80000"/>
              </a:lnSpc>
            </a:pPr>
            <a:r>
              <a:rPr lang="fr-BE" sz="2000" smtClean="0">
                <a:solidFill>
                  <a:schemeClr val="bg1"/>
                </a:solidFill>
                <a:latin typeface="Tahoma" pitchFamily="34" charset="0"/>
              </a:rPr>
              <a:t>Du Salon Créations en Brabant wallon ;</a:t>
            </a:r>
          </a:p>
          <a:p>
            <a:pPr eaLnBrk="1" hangingPunct="1">
              <a:lnSpc>
                <a:spcPct val="80000"/>
              </a:lnSpc>
            </a:pPr>
            <a:r>
              <a:rPr lang="fr-BE" sz="2000" smtClean="0">
                <a:solidFill>
                  <a:schemeClr val="bg1"/>
                </a:solidFill>
                <a:latin typeface="Tahoma" pitchFamily="34" charset="0"/>
              </a:rPr>
              <a:t>Participation active dans ArtiBW;</a:t>
            </a:r>
          </a:p>
          <a:p>
            <a:pPr eaLnBrk="1" hangingPunct="1">
              <a:lnSpc>
                <a:spcPct val="80000"/>
              </a:lnSpc>
            </a:pPr>
            <a:r>
              <a:rPr lang="fr-BE" sz="2000" smtClean="0">
                <a:solidFill>
                  <a:schemeClr val="bg1"/>
                </a:solidFill>
                <a:latin typeface="Tahoma" pitchFamily="34" charset="0"/>
              </a:rPr>
              <a:t>Contrôle de l’octroi et de l’emploi de subventions à des intercommunales, à des sociétés, à des  associations sans but lucratif et de fait ;</a:t>
            </a:r>
          </a:p>
          <a:p>
            <a:pPr eaLnBrk="1" hangingPunct="1">
              <a:lnSpc>
                <a:spcPct val="80000"/>
              </a:lnSpc>
            </a:pPr>
            <a:r>
              <a:rPr lang="fr-BE" sz="2000" smtClean="0">
                <a:solidFill>
                  <a:schemeClr val="bg1"/>
                </a:solidFill>
                <a:latin typeface="Tahoma" pitchFamily="34" charset="0"/>
              </a:rPr>
              <a:t>Contrôle de la conformité à l’intérêt général des activités de l’Intercommunale du Brabant wallon (I.B.W.) et de l’Intercommunale des Eaux du Centre du Brabant wallon (I.E.C.B.W.);</a:t>
            </a:r>
          </a:p>
          <a:p>
            <a:pPr eaLnBrk="1" hangingPunct="1">
              <a:lnSpc>
                <a:spcPct val="80000"/>
              </a:lnSpc>
            </a:pPr>
            <a:endParaRPr lang="fr-BE" sz="2000" smtClean="0">
              <a:solidFill>
                <a:schemeClr val="bg1"/>
              </a:solidFill>
              <a:latin typeface="Tahoma" pitchFamily="34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fr-BE" sz="2000" smtClean="0">
                <a:solidFill>
                  <a:schemeClr val="bg1"/>
                </a:solidFill>
                <a:latin typeface="Tahoma" pitchFamily="34" charset="0"/>
              </a:rPr>
              <a:t>Depuis janvier 2011, le Service de l’économie et du commerce héberge </a:t>
            </a:r>
            <a:r>
              <a:rPr lang="fr-BE" sz="2000" b="1" u="sng" smtClean="0">
                <a:solidFill>
                  <a:schemeClr val="bg1"/>
                </a:solidFill>
                <a:latin typeface="Tahoma" pitchFamily="34" charset="0"/>
              </a:rPr>
              <a:t>le Centre Europe Direct du Brabant wallon</a:t>
            </a:r>
            <a:r>
              <a:rPr lang="fr-BE" sz="2000" smtClean="0">
                <a:solidFill>
                  <a:schemeClr val="bg1"/>
                </a:solidFill>
                <a:latin typeface="Tahoma" pitchFamily="34" charset="0"/>
              </a:rPr>
              <a:t>.</a:t>
            </a:r>
            <a:endParaRPr lang="fr-FR" sz="2000" smtClean="0">
              <a:solidFill>
                <a:schemeClr val="bg1"/>
              </a:solidFill>
              <a:latin typeface="Tahoma" pitchFamily="34" charset="0"/>
            </a:endParaRPr>
          </a:p>
          <a:p>
            <a:pPr eaLnBrk="1" hangingPunct="1">
              <a:lnSpc>
                <a:spcPct val="80000"/>
              </a:lnSpc>
            </a:pPr>
            <a:endParaRPr lang="fr-FR" sz="2000" smtClean="0">
              <a:solidFill>
                <a:schemeClr val="bg1"/>
              </a:solidFill>
              <a:latin typeface="Tahoma" pitchFamily="34" charset="0"/>
            </a:endParaRPr>
          </a:p>
        </p:txBody>
      </p:sp>
      <p:pic>
        <p:nvPicPr>
          <p:cNvPr id="13315" name="Picture 3" descr="moy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8913"/>
            <a:ext cx="15843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32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0" fill="hold"/>
                                        <p:tgtEl>
                                          <p:spTgt spid="53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532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53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532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8000"/>
                            </p:stCondLst>
                            <p:childTnLst>
                              <p:par>
                                <p:cTn id="2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53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53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532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0"/>
                            </p:stCondLst>
                            <p:childTnLst>
                              <p:par>
                                <p:cTn id="26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0" fill="hold"/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532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532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532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6000"/>
                            </p:stCondLst>
                            <p:childTnLst>
                              <p:par>
                                <p:cTn id="38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000" fill="hold"/>
                                        <p:tgtEl>
                                          <p:spTgt spid="532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532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8000"/>
                            </p:stCondLst>
                            <p:childTnLst>
                              <p:par>
                                <p:cTn id="43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532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000" fill="hold"/>
                                        <p:tgtEl>
                                          <p:spTgt spid="532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2089150" y="858838"/>
            <a:ext cx="6562725" cy="722312"/>
          </a:xfrm>
          <a:noFill/>
        </p:spPr>
        <p:txBody>
          <a:bodyPr anchorCtr="1"/>
          <a:lstStyle/>
          <a:p>
            <a:pPr eaLnBrk="1" hangingPunct="1"/>
            <a:r>
              <a:rPr lang="fr-FR" sz="3600" smtClean="0"/>
              <a:t/>
            </a:r>
            <a:br>
              <a:rPr lang="fr-FR" sz="3600" smtClean="0"/>
            </a:br>
            <a:r>
              <a:rPr lang="fr-FR" sz="3600" b="1" smtClean="0">
                <a:solidFill>
                  <a:schemeClr val="accent2"/>
                </a:solidFill>
                <a:latin typeface="Tahoma" pitchFamily="34" charset="0"/>
              </a:rPr>
              <a:t>Budget provincial 2011 pour l’économie </a:t>
            </a:r>
            <a:br>
              <a:rPr lang="fr-FR" sz="3600" b="1" smtClean="0">
                <a:solidFill>
                  <a:schemeClr val="accent2"/>
                </a:solidFill>
                <a:latin typeface="Tahoma" pitchFamily="34" charset="0"/>
              </a:rPr>
            </a:br>
            <a:endParaRPr lang="fr-FR" sz="1600" b="1" smtClean="0">
              <a:solidFill>
                <a:schemeClr val="accent2"/>
              </a:solidFill>
              <a:latin typeface="Tahoma" pitchFamily="34" charset="0"/>
            </a:endParaRPr>
          </a:p>
        </p:txBody>
      </p:sp>
      <p:sp>
        <p:nvSpPr>
          <p:cNvPr id="50179" name="Text Box 3"/>
          <p:cNvSpPr txBox="1">
            <a:spLocks noChangeArrowheads="1"/>
          </p:cNvSpPr>
          <p:nvPr/>
        </p:nvSpPr>
        <p:spPr bwMode="auto">
          <a:xfrm>
            <a:off x="250825" y="2133600"/>
            <a:ext cx="8569325" cy="411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 eaLnBrk="1" hangingPunct="1"/>
            <a:r>
              <a:rPr lang="fr-BE" sz="3600">
                <a:solidFill>
                  <a:schemeClr val="accent1"/>
                </a:solidFill>
              </a:rPr>
              <a:t>Subventions ordinaires</a:t>
            </a:r>
            <a:r>
              <a:rPr lang="fr-BE" sz="3600"/>
              <a:t>: </a:t>
            </a:r>
            <a:r>
              <a:rPr lang="fr-BE" sz="3600">
                <a:solidFill>
                  <a:schemeClr val="bg1"/>
                </a:solidFill>
              </a:rPr>
              <a:t>631.250 €</a:t>
            </a:r>
          </a:p>
          <a:p>
            <a:pPr marL="342900" indent="-342900" algn="ctr" eaLnBrk="1" hangingPunct="1"/>
            <a:endParaRPr lang="fr-BE" sz="1200">
              <a:solidFill>
                <a:schemeClr val="bg1"/>
              </a:solidFill>
            </a:endParaRPr>
          </a:p>
          <a:p>
            <a:pPr marL="342900" indent="-342900" algn="ctr" eaLnBrk="1" hangingPunct="1"/>
            <a:r>
              <a:rPr lang="fr-BE" sz="3600">
                <a:solidFill>
                  <a:schemeClr val="accent1"/>
                </a:solidFill>
              </a:rPr>
              <a:t>Subventions extraordinaires</a:t>
            </a:r>
            <a:r>
              <a:rPr lang="fr-BE" sz="3600"/>
              <a:t> : </a:t>
            </a:r>
            <a:r>
              <a:rPr lang="fr-BE" sz="3600">
                <a:solidFill>
                  <a:schemeClr val="bg1"/>
                </a:solidFill>
              </a:rPr>
              <a:t>262.870 €</a:t>
            </a:r>
          </a:p>
          <a:p>
            <a:pPr marL="342900" indent="-342900" algn="ctr" eaLnBrk="1" hangingPunct="1"/>
            <a:endParaRPr lang="fr-BE" sz="3600"/>
          </a:p>
          <a:p>
            <a:pPr marL="342900" indent="-342900" algn="ctr" eaLnBrk="1" hangingPunct="1"/>
            <a:r>
              <a:rPr lang="fr-BE" sz="3600">
                <a:solidFill>
                  <a:schemeClr val="accent1"/>
                </a:solidFill>
              </a:rPr>
              <a:t>Fonctionnement</a:t>
            </a:r>
            <a:r>
              <a:rPr lang="fr-BE" sz="3600"/>
              <a:t> : </a:t>
            </a:r>
            <a:r>
              <a:rPr lang="fr-BE" sz="3600">
                <a:solidFill>
                  <a:schemeClr val="bg1"/>
                </a:solidFill>
              </a:rPr>
              <a:t>206.000 €</a:t>
            </a:r>
          </a:p>
          <a:p>
            <a:pPr marL="342900" indent="-342900" algn="ctr" eaLnBrk="1" hangingPunct="1"/>
            <a:endParaRPr lang="fr-BE" sz="3600" b="1"/>
          </a:p>
          <a:p>
            <a:pPr marL="342900" indent="-342900" algn="ctr" eaLnBrk="1" hangingPunct="1"/>
            <a:r>
              <a:rPr lang="fr-BE" sz="3600" b="1">
                <a:solidFill>
                  <a:schemeClr val="bg1"/>
                </a:solidFill>
              </a:rPr>
              <a:t>Total : 1.100.120 €</a:t>
            </a:r>
          </a:p>
          <a:p>
            <a:pPr marL="342900" indent="-342900" eaLnBrk="1" hangingPunct="1"/>
            <a:endParaRPr lang="fr-FR" sz="3600" b="1"/>
          </a:p>
        </p:txBody>
      </p:sp>
      <p:pic>
        <p:nvPicPr>
          <p:cNvPr id="14340" name="Picture 4" descr="moy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8913"/>
            <a:ext cx="15843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0"/>
                            </p:stCondLst>
                            <p:childTnLst>
                              <p:par>
                                <p:cTn id="1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fill="hold"/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0"/>
                            </p:stCondLst>
                            <p:childTnLst>
                              <p:par>
                                <p:cTn id="29" presetID="4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 tmFilter="0,0; .5, 1; 1, 1"/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50825" y="2286000"/>
            <a:ext cx="8686800" cy="4572000"/>
          </a:xfrm>
        </p:spPr>
        <p:txBody>
          <a:bodyPr/>
          <a:lstStyle/>
          <a:p>
            <a:pPr eaLnBrk="1" hangingPunct="1"/>
            <a:r>
              <a:rPr lang="fr-BE" sz="2800" b="1" smtClean="0">
                <a:solidFill>
                  <a:schemeClr val="bg1"/>
                </a:solidFill>
                <a:latin typeface="Tahoma" pitchFamily="34" charset="0"/>
              </a:rPr>
              <a:t>Adoption du Règlement d’ordre intérieur </a:t>
            </a:r>
            <a:br>
              <a:rPr lang="fr-BE" sz="2800" b="1" smtClean="0">
                <a:solidFill>
                  <a:schemeClr val="bg1"/>
                </a:solidFill>
                <a:latin typeface="Tahoma" pitchFamily="34" charset="0"/>
              </a:rPr>
            </a:br>
            <a:endParaRPr lang="fr-BE" sz="2800" b="1" smtClean="0">
              <a:solidFill>
                <a:schemeClr val="bg1"/>
              </a:solidFill>
              <a:latin typeface="Tahoma" pitchFamily="34" charset="0"/>
            </a:endParaRPr>
          </a:p>
          <a:p>
            <a:pPr eaLnBrk="1" hangingPunct="1"/>
            <a:r>
              <a:rPr lang="fr-BE" sz="2800" b="1" smtClean="0">
                <a:solidFill>
                  <a:schemeClr val="bg1"/>
                </a:solidFill>
                <a:latin typeface="Tahoma" pitchFamily="34" charset="0"/>
              </a:rPr>
              <a:t>Contenu de l’article 2212-30 du Code de la démocratie locale et de la  décentralisation</a:t>
            </a:r>
            <a:br>
              <a:rPr lang="fr-BE" sz="2800" b="1" smtClean="0">
                <a:solidFill>
                  <a:schemeClr val="bg1"/>
                </a:solidFill>
                <a:latin typeface="Tahoma" pitchFamily="34" charset="0"/>
              </a:rPr>
            </a:br>
            <a:endParaRPr lang="fr-BE" sz="2800" b="1" smtClean="0">
              <a:solidFill>
                <a:schemeClr val="bg1"/>
              </a:solidFill>
              <a:latin typeface="Tahoma" pitchFamily="34" charset="0"/>
            </a:endParaRPr>
          </a:p>
          <a:p>
            <a:pPr eaLnBrk="1" hangingPunct="1"/>
            <a:r>
              <a:rPr lang="fr-BE" sz="2800" b="1" smtClean="0">
                <a:solidFill>
                  <a:schemeClr val="bg1"/>
                </a:solidFill>
                <a:latin typeface="Tahoma" pitchFamily="34" charset="0"/>
              </a:rPr>
              <a:t>Programme des activités.</a:t>
            </a:r>
            <a:endParaRPr lang="fr-FR" sz="2800" b="1" smtClean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763713" y="1052513"/>
            <a:ext cx="59039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BE" sz="4000">
                <a:solidFill>
                  <a:schemeClr val="accent1"/>
                </a:solidFill>
                <a:latin typeface="Tahoma" pitchFamily="34" charset="0"/>
              </a:rPr>
              <a:t>ORDRE DU JOUR</a:t>
            </a:r>
            <a:endParaRPr lang="fr-FR" sz="4000">
              <a:solidFill>
                <a:schemeClr val="accent1"/>
              </a:solidFill>
              <a:latin typeface="Tahoma" pitchFamily="34" charset="0"/>
            </a:endParaRPr>
          </a:p>
        </p:txBody>
      </p:sp>
      <p:pic>
        <p:nvPicPr>
          <p:cNvPr id="15364" name="Picture 4" descr="moy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8913"/>
            <a:ext cx="15843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1557338"/>
            <a:ext cx="8686800" cy="838200"/>
          </a:xfrm>
        </p:spPr>
        <p:txBody>
          <a:bodyPr/>
          <a:lstStyle/>
          <a:p>
            <a:pPr eaLnBrk="1" hangingPunct="1"/>
            <a:r>
              <a:rPr lang="fr-BE" smtClean="0">
                <a:solidFill>
                  <a:schemeClr val="hlink"/>
                </a:solidFill>
              </a:rPr>
              <a:t>Prochaine séance</a:t>
            </a:r>
            <a:endParaRPr lang="fr-FR" smtClean="0">
              <a:solidFill>
                <a:schemeClr val="hlink"/>
              </a:solidFill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2286000"/>
            <a:ext cx="8686800" cy="4572000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fr-BE" smtClean="0"/>
          </a:p>
          <a:p>
            <a:pPr algn="ctr" eaLnBrk="1" hangingPunct="1">
              <a:buFontTx/>
              <a:buNone/>
            </a:pPr>
            <a:r>
              <a:rPr lang="fr-BE" sz="3600" smtClean="0">
                <a:solidFill>
                  <a:schemeClr val="accent1"/>
                </a:solidFill>
              </a:rPr>
              <a:t>Vendredi 9 septembre 2011 </a:t>
            </a:r>
          </a:p>
          <a:p>
            <a:pPr algn="ctr" eaLnBrk="1" hangingPunct="1">
              <a:buFontTx/>
              <a:buNone/>
            </a:pPr>
            <a:r>
              <a:rPr lang="fr-BE" sz="3600" smtClean="0">
                <a:solidFill>
                  <a:schemeClr val="accent1"/>
                </a:solidFill>
              </a:rPr>
              <a:t>à 10h30</a:t>
            </a:r>
          </a:p>
          <a:p>
            <a:pPr algn="ctr" eaLnBrk="1" hangingPunct="1">
              <a:buFontTx/>
              <a:buNone/>
            </a:pPr>
            <a:r>
              <a:rPr lang="fr-BE" sz="3600" smtClean="0">
                <a:solidFill>
                  <a:schemeClr val="accent1"/>
                </a:solidFill>
              </a:rPr>
              <a:t>Bâtiment Copernic</a:t>
            </a:r>
          </a:p>
          <a:p>
            <a:pPr algn="ctr" eaLnBrk="1" hangingPunct="1">
              <a:buFontTx/>
              <a:buNone/>
            </a:pPr>
            <a:r>
              <a:rPr lang="fr-BE" sz="3600" smtClean="0">
                <a:solidFill>
                  <a:schemeClr val="accent1"/>
                </a:solidFill>
              </a:rPr>
              <a:t>Salle Saphir</a:t>
            </a:r>
          </a:p>
          <a:p>
            <a:pPr algn="ctr" eaLnBrk="1" hangingPunct="1">
              <a:buFontTx/>
              <a:buNone/>
            </a:pPr>
            <a:r>
              <a:rPr lang="fr-BE" sz="3600" smtClean="0">
                <a:solidFill>
                  <a:schemeClr val="accent1"/>
                </a:solidFill>
              </a:rPr>
              <a:t>Avenue Einstein – 1300 Wavre</a:t>
            </a:r>
            <a:endParaRPr lang="fr-FR" sz="3600" smtClean="0">
              <a:solidFill>
                <a:schemeClr val="accent1"/>
              </a:solidFill>
            </a:endParaRPr>
          </a:p>
        </p:txBody>
      </p:sp>
      <p:pic>
        <p:nvPicPr>
          <p:cNvPr id="16388" name="Picture 4" descr="moy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88913"/>
            <a:ext cx="158432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1072117">
  <a:themeElements>
    <a:clrScheme name="01072117 9">
      <a:dk1>
        <a:srgbClr val="969696"/>
      </a:dk1>
      <a:lt1>
        <a:srgbClr val="FFFFFF"/>
      </a:lt1>
      <a:dk2>
        <a:srgbClr val="0099CC"/>
      </a:dk2>
      <a:lt2>
        <a:srgbClr val="969696"/>
      </a:lt2>
      <a:accent1>
        <a:srgbClr val="D2F8B8"/>
      </a:accent1>
      <a:accent2>
        <a:srgbClr val="CCCC00"/>
      </a:accent2>
      <a:accent3>
        <a:srgbClr val="FFFFFF"/>
      </a:accent3>
      <a:accent4>
        <a:srgbClr val="7F7F7F"/>
      </a:accent4>
      <a:accent5>
        <a:srgbClr val="E5FBD8"/>
      </a:accent5>
      <a:accent6>
        <a:srgbClr val="B9B900"/>
      </a:accent6>
      <a:hlink>
        <a:srgbClr val="00CC99"/>
      </a:hlink>
      <a:folHlink>
        <a:srgbClr val="3399FF"/>
      </a:folHlink>
    </a:clrScheme>
    <a:fontScheme name="01072117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01072117 1">
        <a:dk1>
          <a:srgbClr val="336699"/>
        </a:dk1>
        <a:lt1>
          <a:srgbClr val="FFFFFF"/>
        </a:lt1>
        <a:dk2>
          <a:srgbClr val="87BBDF"/>
        </a:dk2>
        <a:lt2>
          <a:srgbClr val="E3EBF1"/>
        </a:lt2>
        <a:accent1>
          <a:srgbClr val="0099CC"/>
        </a:accent1>
        <a:accent2>
          <a:srgbClr val="468A4B"/>
        </a:accent2>
        <a:accent3>
          <a:srgbClr val="C3DAEC"/>
        </a:accent3>
        <a:accent4>
          <a:srgbClr val="DADADA"/>
        </a:accent4>
        <a:accent5>
          <a:srgbClr val="AACAE2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72117 2">
        <a:dk1>
          <a:srgbClr val="777777"/>
        </a:dk1>
        <a:lt1>
          <a:srgbClr val="FFFFFF"/>
        </a:lt1>
        <a:dk2>
          <a:srgbClr val="B7B9AF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D8D9D4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72117 3">
        <a:dk1>
          <a:srgbClr val="3E3E5C"/>
        </a:dk1>
        <a:lt1>
          <a:srgbClr val="FFFFFF"/>
        </a:lt1>
        <a:dk2>
          <a:srgbClr val="5C87A4"/>
        </a:dk2>
        <a:lt2>
          <a:srgbClr val="FFFFFF"/>
        </a:lt2>
        <a:accent1>
          <a:srgbClr val="4C8877"/>
        </a:accent1>
        <a:accent2>
          <a:srgbClr val="6666FF"/>
        </a:accent2>
        <a:accent3>
          <a:srgbClr val="B5C3CF"/>
        </a:accent3>
        <a:accent4>
          <a:srgbClr val="DADADA"/>
        </a:accent4>
        <a:accent5>
          <a:srgbClr val="B2C3BD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72117 4">
        <a:dk1>
          <a:srgbClr val="003366"/>
        </a:dk1>
        <a:lt1>
          <a:srgbClr val="FFFFFF"/>
        </a:lt1>
        <a:dk2>
          <a:srgbClr val="1C72E4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BBCEF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72117 5">
        <a:dk1>
          <a:srgbClr val="003366"/>
        </a:dk1>
        <a:lt1>
          <a:srgbClr val="FFFFFF"/>
        </a:lt1>
        <a:dk2>
          <a:srgbClr val="99D3FF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CAE6FF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72117 6">
        <a:dk1>
          <a:srgbClr val="3F7EBD"/>
        </a:dk1>
        <a:lt1>
          <a:srgbClr val="D9F8FF"/>
        </a:lt1>
        <a:dk2>
          <a:srgbClr val="336699"/>
        </a:dk2>
        <a:lt2>
          <a:srgbClr val="777777"/>
        </a:lt2>
        <a:accent1>
          <a:srgbClr val="CCECFF"/>
        </a:accent1>
        <a:accent2>
          <a:srgbClr val="579CDB"/>
        </a:accent2>
        <a:accent3>
          <a:srgbClr val="E9FBFF"/>
        </a:accent3>
        <a:accent4>
          <a:srgbClr val="346BA1"/>
        </a:accent4>
        <a:accent5>
          <a:srgbClr val="E2F4FF"/>
        </a:accent5>
        <a:accent6>
          <a:srgbClr val="4E8DC6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72117 7">
        <a:dk1>
          <a:srgbClr val="5C1F00"/>
        </a:dk1>
        <a:lt1>
          <a:srgbClr val="FFFFFF"/>
        </a:lt1>
        <a:dk2>
          <a:srgbClr val="A84724"/>
        </a:dk2>
        <a:lt2>
          <a:srgbClr val="DFD293"/>
        </a:lt2>
        <a:accent1>
          <a:srgbClr val="DF7475"/>
        </a:accent1>
        <a:accent2>
          <a:srgbClr val="5C8FC2"/>
        </a:accent2>
        <a:accent3>
          <a:srgbClr val="D1B1AC"/>
        </a:accent3>
        <a:accent4>
          <a:srgbClr val="DADADA"/>
        </a:accent4>
        <a:accent5>
          <a:srgbClr val="ECBCBD"/>
        </a:accent5>
        <a:accent6>
          <a:srgbClr val="5381B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72117 8">
        <a:dk1>
          <a:srgbClr val="3E3E5C"/>
        </a:dk1>
        <a:lt1>
          <a:srgbClr val="C2FEE1"/>
        </a:lt1>
        <a:dk2>
          <a:srgbClr val="0066CC"/>
        </a:dk2>
        <a:lt2>
          <a:srgbClr val="CCECFF"/>
        </a:lt2>
        <a:accent1>
          <a:srgbClr val="3C9698"/>
        </a:accent1>
        <a:accent2>
          <a:srgbClr val="6666FF"/>
        </a:accent2>
        <a:accent3>
          <a:srgbClr val="AAB8E2"/>
        </a:accent3>
        <a:accent4>
          <a:srgbClr val="A5D9C0"/>
        </a:accent4>
        <a:accent5>
          <a:srgbClr val="AFC9CA"/>
        </a:accent5>
        <a:accent6>
          <a:srgbClr val="5C5CE7"/>
        </a:accent6>
        <a:hlink>
          <a:srgbClr val="99CCFF"/>
        </a:hlink>
        <a:folHlink>
          <a:srgbClr val="CCFF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72117 9">
        <a:dk1>
          <a:srgbClr val="969696"/>
        </a:dk1>
        <a:lt1>
          <a:srgbClr val="FFFFFF"/>
        </a:lt1>
        <a:dk2>
          <a:srgbClr val="0099CC"/>
        </a:dk2>
        <a:lt2>
          <a:srgbClr val="969696"/>
        </a:lt2>
        <a:accent1>
          <a:srgbClr val="D2F8B8"/>
        </a:accent1>
        <a:accent2>
          <a:srgbClr val="CCCC00"/>
        </a:accent2>
        <a:accent3>
          <a:srgbClr val="FFFFFF"/>
        </a:accent3>
        <a:accent4>
          <a:srgbClr val="7F7F7F"/>
        </a:accent4>
        <a:accent5>
          <a:srgbClr val="E5FBD8"/>
        </a:accent5>
        <a:accent6>
          <a:srgbClr val="B9B900"/>
        </a:accent6>
        <a:hlink>
          <a:srgbClr val="00CC99"/>
        </a:hlink>
        <a:folHlink>
          <a:srgbClr val="33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72117 10">
        <a:dk1>
          <a:srgbClr val="CCFFCC"/>
        </a:dk1>
        <a:lt1>
          <a:srgbClr val="FFFFFF"/>
        </a:lt1>
        <a:dk2>
          <a:srgbClr val="9BD9FF"/>
        </a:dk2>
        <a:lt2>
          <a:srgbClr val="808080"/>
        </a:lt2>
        <a:accent1>
          <a:srgbClr val="6DB6FF"/>
        </a:accent1>
        <a:accent2>
          <a:srgbClr val="CCFFCC"/>
        </a:accent2>
        <a:accent3>
          <a:srgbClr val="FFFFFF"/>
        </a:accent3>
        <a:accent4>
          <a:srgbClr val="AEDAAE"/>
        </a:accent4>
        <a:accent5>
          <a:srgbClr val="BAD7FF"/>
        </a:accent5>
        <a:accent6>
          <a:srgbClr val="B9E7B9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72117 11">
        <a:dk1>
          <a:srgbClr val="EAEAEA"/>
        </a:dk1>
        <a:lt1>
          <a:srgbClr val="FFFFFF"/>
        </a:lt1>
        <a:dk2>
          <a:srgbClr val="EAEAEA"/>
        </a:dk2>
        <a:lt2>
          <a:srgbClr val="333333"/>
        </a:lt2>
        <a:accent1>
          <a:srgbClr val="B2B2B2"/>
        </a:accent1>
        <a:accent2>
          <a:srgbClr val="808080"/>
        </a:accent2>
        <a:accent3>
          <a:srgbClr val="FFFFFF"/>
        </a:accent3>
        <a:accent4>
          <a:srgbClr val="C8C8C8"/>
        </a:accent4>
        <a:accent5>
          <a:srgbClr val="D5D5D5"/>
        </a:accent5>
        <a:accent6>
          <a:srgbClr val="737373"/>
        </a:accent6>
        <a:hlink>
          <a:srgbClr val="4D4D4D"/>
        </a:hlink>
        <a:folHlink>
          <a:srgbClr val="FFFF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01072117 12">
        <a:dk1>
          <a:srgbClr val="969696"/>
        </a:dk1>
        <a:lt1>
          <a:srgbClr val="FFFFFF"/>
        </a:lt1>
        <a:dk2>
          <a:srgbClr val="99EFF1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7F7F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66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01072117</Template>
  <TotalTime>379</TotalTime>
  <Words>291</Words>
  <Application>Microsoft Office PowerPoint</Application>
  <PresentationFormat>Affichage à l'écran (4:3)</PresentationFormat>
  <Paragraphs>85</Paragraphs>
  <Slides>14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14</vt:i4>
      </vt:variant>
    </vt:vector>
  </HeadingPairs>
  <TitlesOfParts>
    <vt:vector size="20" baseType="lpstr">
      <vt:lpstr>Arial</vt:lpstr>
      <vt:lpstr>Arial Black</vt:lpstr>
      <vt:lpstr>Calibri</vt:lpstr>
      <vt:lpstr>Tahoma</vt:lpstr>
      <vt:lpstr>Garamond</vt:lpstr>
      <vt:lpstr>01072117</vt:lpstr>
      <vt:lpstr> CONSEIL CONSULTATIF DE L’ECONOMIE DE LA PROVINCE DU BRABANT WALLON </vt:lpstr>
      <vt:lpstr>Diapositive 2</vt:lpstr>
      <vt:lpstr>Diapositive 3</vt:lpstr>
      <vt:lpstr>Diapositive 4</vt:lpstr>
      <vt:lpstr>       Missions :</vt:lpstr>
      <vt:lpstr>Diapositive 6</vt:lpstr>
      <vt:lpstr>COORDINATION DU CCEBW :</vt:lpstr>
      <vt:lpstr>Diapositive 8</vt:lpstr>
      <vt:lpstr>Diapositive 9</vt:lpstr>
      <vt:lpstr>Ses missions : </vt:lpstr>
      <vt:lpstr>Diapositive 11</vt:lpstr>
      <vt:lpstr> Budget provincial 2011 pour l’économie  </vt:lpstr>
      <vt:lpstr>Diapositive 13</vt:lpstr>
      <vt:lpstr>Prochaine séance</vt:lpstr>
    </vt:vector>
  </TitlesOfParts>
  <Company>Province de Brabant Wallon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CONSEIL CONSULTATIF DE L’ECONOMIE DE LA PROVINCE DU BRABANT WALLON</dc:title>
  <dc:creator>sotal</dc:creator>
  <cp:lastModifiedBy>g</cp:lastModifiedBy>
  <cp:revision>24</cp:revision>
  <dcterms:created xsi:type="dcterms:W3CDTF">2011-05-10T09:23:01Z</dcterms:created>
  <dcterms:modified xsi:type="dcterms:W3CDTF">2011-05-10T21:21:36Z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TC010721171036</vt:lpwstr>
  </property>
</Properties>
</file>